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wmf" ContentType="image/x-wmf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64" r:id="rId3"/>
    <p:sldId id="262" r:id="rId4"/>
    <p:sldId id="261" r:id="rId5"/>
    <p:sldId id="265" r:id="rId6"/>
    <p:sldId id="263" r:id="rId7"/>
  </p:sldIdLst>
  <p:sldSz cx="9906000" cy="6858000" type="A4"/>
  <p:notesSz cx="6807200" cy="9939338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FF"/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howGuides="1">
      <p:cViewPr varScale="1">
        <p:scale>
          <a:sx n="123" d="100"/>
          <a:sy n="123" d="100"/>
        </p:scale>
        <p:origin x="-882" y="-102"/>
      </p:cViewPr>
      <p:guideLst>
        <p:guide orient="horz" pos="4319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36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925958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8613001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782847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49530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5035550" y="1600201"/>
            <a:ext cx="437515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624929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65461453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595913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323050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753740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0702265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140068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7181850" y="274639"/>
            <a:ext cx="2228850" cy="5851525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495300" y="274639"/>
            <a:ext cx="6521450" cy="5851525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91030559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D20D9-57B4-4638-A499-5926E609203D}" type="datetimeFigureOut">
              <a:rPr lang="zh-TW" altLang="en-US" smtClean="0"/>
              <a:t>2017/10/14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3C5697D-160B-4F0E-8A9B-8721372F9541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40735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205820" y="116632"/>
            <a:ext cx="749435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600" b="1" dirty="0" smtClean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Glow discharge &amp; mean free path</a:t>
            </a:r>
          </a:p>
        </p:txBody>
      </p:sp>
      <p:sp>
        <p:nvSpPr>
          <p:cNvPr id="3" name="文字方塊 2"/>
          <p:cNvSpPr txBox="1"/>
          <p:nvPr/>
        </p:nvSpPr>
        <p:spPr>
          <a:xfrm>
            <a:off x="272480" y="944724"/>
            <a:ext cx="939704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氣體是絕緣體；</a:t>
            </a:r>
            <a:endParaRPr lang="en-US" altLang="zh-TW" sz="3600" dirty="0" smtClean="0">
              <a:latin typeface="標楷體" panose="03000509000000000000" pitchFamily="65" charset="-120"/>
              <a:ea typeface="標楷體" panose="03000509000000000000" pitchFamily="65" charset="-120"/>
              <a:cs typeface="Times New Roman" panose="02020603050405020304" pitchFamily="18" charset="0"/>
            </a:endParaRPr>
          </a:p>
          <a:p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altLang="zh-TW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glow discharge is a 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plasma (</a:t>
            </a:r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導電</a:t>
            </a:r>
            <a:r>
              <a:rPr lang="en-US" altLang="zh-TW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 </a:t>
            </a:r>
          </a:p>
          <a:p>
            <a:r>
              <a:rPr lang="zh-TW" altLang="en-US" sz="3600" dirty="0" smtClean="0"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例：日光燈、省電燈泡、</a:t>
            </a:r>
            <a:r>
              <a:rPr lang="zh-TW" altLang="en-US" sz="36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  <a:cs typeface="Times New Roman" panose="02020603050405020304" pitchFamily="18" charset="0"/>
              </a:rPr>
              <a:t>氖氣燈</a:t>
            </a:r>
            <a:r>
              <a:rPr lang="en-US" altLang="zh-TW" sz="36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(demo)…</a:t>
            </a:r>
          </a:p>
        </p:txBody>
      </p:sp>
      <p:sp>
        <p:nvSpPr>
          <p:cNvPr id="4" name="文字方塊 3"/>
          <p:cNvSpPr txBox="1"/>
          <p:nvPr/>
        </p:nvSpPr>
        <p:spPr>
          <a:xfrm>
            <a:off x="290482" y="3212976"/>
            <a:ext cx="93250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Wiki: 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altLang="zh-TW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mean free path is the average distance traveled by a moving particle </a:t>
            </a:r>
            <a:r>
              <a:rPr lang="en-US" altLang="zh-TW" sz="36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between </a:t>
            </a:r>
            <a:r>
              <a:rPr lang="en-US" altLang="zh-TW" sz="3600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successive impacts (collisions). </a:t>
            </a:r>
            <a:endParaRPr lang="en-US" altLang="zh-TW" sz="3600" dirty="0" smtClean="0">
              <a:solidFill>
                <a:srgbClr val="0000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402789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「mean free path」的圖片搜尋結果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29"/>
          <a:stretch/>
        </p:blipFill>
        <p:spPr bwMode="auto">
          <a:xfrm>
            <a:off x="128464" y="123025"/>
            <a:ext cx="5976664" cy="6186295"/>
          </a:xfrm>
          <a:prstGeom prst="rect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文字方塊 2"/>
          <p:cNvSpPr txBox="1"/>
          <p:nvPr/>
        </p:nvSpPr>
        <p:spPr>
          <a:xfrm>
            <a:off x="20452" y="6273316"/>
            <a:ext cx="62712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dirty="0"/>
              <a:t>http://hyperphysics.phy-astr.gsu.edu/hbase/Kinetic/menfre.html</a:t>
            </a:r>
            <a:endParaRPr lang="zh-TW" altLang="en-US" dirty="0"/>
          </a:p>
        </p:txBody>
      </p:sp>
      <p:sp>
        <p:nvSpPr>
          <p:cNvPr id="4" name="文字方塊 3"/>
          <p:cNvSpPr txBox="1"/>
          <p:nvPr/>
        </p:nvSpPr>
        <p:spPr>
          <a:xfrm>
            <a:off x="6357156" y="4941168"/>
            <a:ext cx="33843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H </a:t>
            </a:r>
            <a:r>
              <a:rPr lang="en-US" altLang="zh-TW" dirty="0" err="1"/>
              <a:t>H</a:t>
            </a:r>
            <a:r>
              <a:rPr lang="en-US" altLang="zh-TW" dirty="0"/>
              <a:t> Wittenberg</a:t>
            </a:r>
          </a:p>
          <a:p>
            <a:r>
              <a:rPr lang="en-US" altLang="zh-TW" dirty="0" smtClean="0"/>
              <a:t>Electron </a:t>
            </a:r>
            <a:r>
              <a:rPr lang="en-US" altLang="zh-TW" dirty="0"/>
              <a:t>Tube Design, RCA Electron Tube Division, 1962, pages 792 - 817</a:t>
            </a:r>
            <a:r>
              <a:rPr lang="en-US" altLang="zh-TW" dirty="0" smtClean="0"/>
              <a:t>.</a:t>
            </a:r>
            <a:endParaRPr lang="en-US" altLang="zh-TW" dirty="0"/>
          </a:p>
        </p:txBody>
      </p:sp>
      <p:grpSp>
        <p:nvGrpSpPr>
          <p:cNvPr id="5" name="群組 4"/>
          <p:cNvGrpSpPr/>
          <p:nvPr/>
        </p:nvGrpSpPr>
        <p:grpSpPr>
          <a:xfrm>
            <a:off x="6213140" y="80628"/>
            <a:ext cx="3636404" cy="3789713"/>
            <a:chOff x="236476" y="116632"/>
            <a:chExt cx="3207233" cy="3221547"/>
          </a:xfrm>
        </p:grpSpPr>
        <p:pic>
          <p:nvPicPr>
            <p:cNvPr id="6" name="Picture 2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36476" y="116632"/>
              <a:ext cx="3207233" cy="304513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文字方塊 6"/>
            <p:cNvSpPr txBox="1"/>
            <p:nvPr/>
          </p:nvSpPr>
          <p:spPr>
            <a:xfrm>
              <a:off x="1379648" y="3024218"/>
              <a:ext cx="1510520" cy="31396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TW" dirty="0" smtClean="0">
                  <a:solidFill>
                    <a:srgbClr val="FF0000"/>
                  </a:solidFill>
                </a:rPr>
                <a:t>100 </a:t>
              </a:r>
              <a:r>
                <a:rPr lang="en-US" altLang="zh-TW" i="1" dirty="0" smtClean="0">
                  <a:solidFill>
                    <a:srgbClr val="FF0000"/>
                  </a:solidFill>
                  <a:latin typeface="Symbol" panose="05050102010706020507" pitchFamily="18" charset="2"/>
                </a:rPr>
                <a:t>m</a:t>
              </a:r>
              <a:r>
                <a:rPr lang="en-US" altLang="zh-TW" dirty="0" smtClean="0">
                  <a:solidFill>
                    <a:srgbClr val="FF0000"/>
                  </a:solidFill>
                </a:rPr>
                <a:t> = </a:t>
              </a:r>
              <a:r>
                <a:rPr lang="en-US" altLang="zh-TW" dirty="0" smtClean="0">
                  <a:solidFill>
                    <a:srgbClr val="FF0000"/>
                  </a:solidFill>
                </a:rPr>
                <a:t>0.1 </a:t>
              </a:r>
              <a:r>
                <a:rPr lang="en-US" altLang="zh-TW" dirty="0" err="1" smtClean="0">
                  <a:solidFill>
                    <a:srgbClr val="FF0000"/>
                  </a:solidFill>
                </a:rPr>
                <a:t>Torr</a:t>
              </a:r>
              <a:endParaRPr lang="zh-TW" altLang="en-US" dirty="0">
                <a:solidFill>
                  <a:srgbClr val="FF0000"/>
                </a:solidFill>
              </a:endParaRPr>
            </a:p>
          </p:txBody>
        </p:sp>
        <p:sp>
          <p:nvSpPr>
            <p:cNvPr id="8" name="圓角矩形 7"/>
            <p:cNvSpPr/>
            <p:nvPr/>
          </p:nvSpPr>
          <p:spPr>
            <a:xfrm>
              <a:off x="1352600" y="2816932"/>
              <a:ext cx="1440160" cy="180020"/>
            </a:xfrm>
            <a:prstGeom prst="roundRect">
              <a:avLst/>
            </a:prstGeom>
            <a:noFill/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TW" altLang="en-US"/>
            </a:p>
          </p:txBody>
        </p:sp>
      </p:grpSp>
      <p:sp>
        <p:nvSpPr>
          <p:cNvPr id="9" name="矩形 8"/>
          <p:cNvSpPr/>
          <p:nvPr/>
        </p:nvSpPr>
        <p:spPr>
          <a:xfrm>
            <a:off x="6933220" y="4113076"/>
            <a:ext cx="1478290" cy="584775"/>
          </a:xfrm>
          <a:prstGeom prst="rect">
            <a:avLst/>
          </a:prstGeom>
          <a:ln w="19050"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en-US" altLang="zh-TW" sz="3200" i="1" dirty="0" smtClean="0">
                <a:solidFill>
                  <a:srgbClr val="FF0000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 </a:t>
            </a:r>
            <a:r>
              <a:rPr lang="en-US" altLang="zh-TW" sz="3200" dirty="0" smtClean="0">
                <a:solidFill>
                  <a:srgbClr val="FF0000"/>
                </a:solidFill>
                <a:latin typeface="Symbol" panose="05050102010706020507" pitchFamily="18" charset="2"/>
                <a:cs typeface="Times New Roman" panose="02020603050405020304" pitchFamily="18" charset="0"/>
                <a:sym typeface="Symbol"/>
              </a:rPr>
              <a:t> </a:t>
            </a:r>
            <a:r>
              <a:rPr lang="en-US" altLang="zh-TW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1/</a:t>
            </a:r>
            <a:r>
              <a:rPr lang="en-US" altLang="zh-TW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P</a:t>
            </a:r>
            <a:endParaRPr lang="zh-TW" altLang="en-US" sz="32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54763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200472" y="332656"/>
            <a:ext cx="946905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Potential energy change (</a:t>
            </a:r>
            <a:r>
              <a:rPr lang="en-US" altLang="zh-TW" sz="3200" dirty="0">
                <a:latin typeface="Symbol" panose="05050102010706020507" pitchFamily="18" charset="2"/>
                <a:cs typeface="Times New Roman" panose="02020603050405020304" pitchFamily="18" charset="0"/>
              </a:rPr>
              <a:t>D</a:t>
            </a:r>
            <a:r>
              <a:rPr lang="en-US" altLang="zh-TW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of a charged particle (</a:t>
            </a:r>
            <a:r>
              <a:rPr lang="en-US" altLang="zh-TW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between two collisions (mean free path = </a:t>
            </a:r>
            <a:r>
              <a:rPr lang="en-US" altLang="zh-TW" sz="3200" i="1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in electric field (</a:t>
            </a:r>
            <a:r>
              <a:rPr lang="en-US" altLang="zh-TW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</p:txBody>
      </p:sp>
      <p:sp>
        <p:nvSpPr>
          <p:cNvPr id="5" name="文字方塊 4"/>
          <p:cNvSpPr txBox="1"/>
          <p:nvPr/>
        </p:nvSpPr>
        <p:spPr>
          <a:xfrm>
            <a:off x="7293260" y="1520788"/>
            <a:ext cx="1037463" cy="1077218"/>
          </a:xfrm>
          <a:prstGeom prst="rect">
            <a:avLst/>
          </a:prstGeom>
          <a:noFill/>
          <a:ln w="19050">
            <a:solidFill>
              <a:srgbClr val="0070C0"/>
            </a:solidFill>
          </a:ln>
        </p:spPr>
        <p:txBody>
          <a:bodyPr wrap="none" rtlCol="0">
            <a:spAutoFit/>
          </a:bodyPr>
          <a:lstStyle/>
          <a:p>
            <a:r>
              <a:rPr lang="zh-TW" altLang="en-US" sz="32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跳樓</a:t>
            </a:r>
            <a:endParaRPr lang="en-US" altLang="zh-TW" sz="3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 smtClean="0">
                <a:solidFill>
                  <a:srgbClr val="FF000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big </a:t>
            </a:r>
            <a:r>
              <a:rPr lang="en-US" altLang="zh-TW" sz="3200" i="1" dirty="0" smtClean="0">
                <a:solidFill>
                  <a:srgbClr val="FF0000"/>
                </a:solidFill>
                <a:latin typeface="Symbol" panose="05050102010706020507" pitchFamily="18" charset="2"/>
                <a:ea typeface="標楷體" panose="03000509000000000000" pitchFamily="65" charset="-120"/>
              </a:rPr>
              <a:t>l</a:t>
            </a:r>
            <a:endParaRPr lang="en-US" altLang="zh-TW" sz="3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6" name="文字方塊 5"/>
          <p:cNvSpPr txBox="1"/>
          <p:nvPr/>
        </p:nvSpPr>
        <p:spPr>
          <a:xfrm>
            <a:off x="128464" y="4185084"/>
            <a:ext cx="992348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 + </a:t>
            </a:r>
            <a:r>
              <a:rPr lang="en-US" altLang="zh-TW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3200" baseline="30000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-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(~16 eV) </a:t>
            </a:r>
            <a:r>
              <a:rPr lang="en-US" altLang="zh-TW" sz="3200" dirty="0" smtClean="0">
                <a:latin typeface="Times New Roman"/>
                <a:cs typeface="Times New Roman"/>
              </a:rPr>
              <a:t>→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M</a:t>
            </a:r>
            <a:r>
              <a:rPr lang="en-US" altLang="zh-TW" sz="32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+ 2</a:t>
            </a:r>
            <a:r>
              <a:rPr lang="en-US" altLang="zh-TW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3200" baseline="30000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- </a:t>
            </a:r>
            <a:r>
              <a:rPr lang="en-US" altLang="zh-TW" sz="3200" dirty="0" smtClean="0">
                <a:latin typeface="Symbol" panose="05050102010706020507" pitchFamily="18" charset="2"/>
                <a:cs typeface="Times New Roman" panose="02020603050405020304" pitchFamily="18" charset="0"/>
              </a:rPr>
              <a:t>: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charged particles: 1 =&gt; 3</a:t>
            </a:r>
            <a:r>
              <a:rPr lang="en-US" altLang="zh-TW" sz="3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zh-TW" altLang="en-US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字方塊 8"/>
          <p:cNvSpPr txBox="1"/>
          <p:nvPr/>
        </p:nvSpPr>
        <p:spPr>
          <a:xfrm>
            <a:off x="128464" y="4941168"/>
            <a:ext cx="1005951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 + </a:t>
            </a:r>
            <a:r>
              <a:rPr lang="en-US" altLang="zh-TW" sz="32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3200" baseline="30000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-</a:t>
            </a:r>
            <a:r>
              <a:rPr lang="en-US" altLang="zh-TW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+  (~9 eV) </a:t>
            </a:r>
            <a:r>
              <a:rPr lang="en-US" altLang="zh-TW" sz="3200" dirty="0" smtClean="0">
                <a:solidFill>
                  <a:srgbClr val="0000FF"/>
                </a:solidFill>
                <a:latin typeface="Times New Roman"/>
                <a:cs typeface="Times New Roman"/>
              </a:rPr>
              <a:t>→</a:t>
            </a:r>
            <a:r>
              <a:rPr lang="en-US" altLang="zh-TW" sz="3200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M* + </a:t>
            </a:r>
            <a:r>
              <a:rPr lang="en-US" altLang="zh-TW" sz="3200" i="1" dirty="0" smtClean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3200" baseline="30000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- </a:t>
            </a:r>
            <a:r>
              <a:rPr lang="en-US" altLang="zh-TW" sz="3200" dirty="0" smtClean="0">
                <a:solidFill>
                  <a:srgbClr val="00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;  </a:t>
            </a:r>
            <a:r>
              <a:rPr lang="en-US" altLang="zh-TW" sz="3200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M* </a:t>
            </a:r>
            <a:r>
              <a:rPr lang="en-US" altLang="zh-TW" sz="3200" dirty="0" smtClean="0">
                <a:solidFill>
                  <a:srgbClr val="FF00FF"/>
                </a:solidFill>
                <a:latin typeface="Times New Roman"/>
                <a:cs typeface="Times New Roman"/>
              </a:rPr>
              <a:t>→</a:t>
            </a:r>
            <a:r>
              <a:rPr lang="en-US" altLang="zh-TW" sz="3200" dirty="0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 </a:t>
            </a:r>
            <a:r>
              <a:rPr lang="en-US" altLang="zh-TW" sz="3200" dirty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+ </a:t>
            </a:r>
            <a:r>
              <a:rPr lang="en-US" altLang="zh-TW" sz="3200" i="1" dirty="0" err="1" smtClean="0">
                <a:solidFill>
                  <a:srgbClr val="FF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altLang="zh-TW" sz="3200" i="1" dirty="0" err="1" smtClean="0">
                <a:solidFill>
                  <a:srgbClr val="FF00FF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n</a:t>
            </a:r>
            <a:endParaRPr lang="zh-TW" altLang="en-US" sz="3200" i="1" dirty="0">
              <a:solidFill>
                <a:srgbClr val="FF00FF"/>
              </a:solidFill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200472" y="2888940"/>
            <a:ext cx="9376285" cy="954107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wrap="none">
            <a:spAutoFit/>
          </a:bodyPr>
          <a:lstStyle/>
          <a:p>
            <a:pPr lvl="0"/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Using </a:t>
            </a:r>
            <a:r>
              <a:rPr lang="en-US" altLang="zh-TW" sz="2800" dirty="0" smtClean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D</a:t>
            </a: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a molecule (M) can be excited (M*) or ionized (</a:t>
            </a:r>
            <a:r>
              <a:rPr lang="en-US" altLang="zh-TW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</a:t>
            </a:r>
            <a:r>
              <a:rPr lang="en-US" altLang="zh-TW" sz="28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0"/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Photon may be emitted from M*. </a:t>
            </a:r>
            <a:endParaRPr lang="zh-TW" altLang="en-US" sz="2800" dirty="0">
              <a:solidFill>
                <a:prstClr val="black"/>
              </a:solidFill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3404828" y="1952836"/>
            <a:ext cx="1478290" cy="584775"/>
          </a:xfrm>
          <a:prstGeom prst="rect">
            <a:avLst/>
          </a:prstGeom>
          <a:ln w="19050">
            <a:noFill/>
          </a:ln>
        </p:spPr>
        <p:txBody>
          <a:bodyPr wrap="none">
            <a:spAutoFit/>
          </a:bodyPr>
          <a:lstStyle/>
          <a:p>
            <a:r>
              <a:rPr lang="en-US" altLang="zh-TW" sz="3200" i="1" dirty="0" smtClean="0">
                <a:solidFill>
                  <a:srgbClr val="FF0000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 </a:t>
            </a:r>
            <a:r>
              <a:rPr lang="en-US" altLang="zh-TW" sz="3200" dirty="0" smtClean="0">
                <a:solidFill>
                  <a:srgbClr val="FF0000"/>
                </a:solidFill>
                <a:latin typeface="Symbol" panose="05050102010706020507" pitchFamily="18" charset="2"/>
                <a:cs typeface="Times New Roman" panose="02020603050405020304" pitchFamily="18" charset="0"/>
                <a:sym typeface="Symbol"/>
              </a:rPr>
              <a:t> </a:t>
            </a:r>
            <a:r>
              <a:rPr lang="en-US" altLang="zh-TW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1/</a:t>
            </a:r>
            <a:r>
              <a:rPr lang="en-US" altLang="zh-TW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P</a:t>
            </a:r>
            <a:endParaRPr lang="zh-TW" altLang="en-US" sz="32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313040" y="1520788"/>
            <a:ext cx="1608133" cy="1077218"/>
          </a:xfrm>
          <a:prstGeom prst="rect">
            <a:avLst/>
          </a:prstGeom>
          <a:ln w="19050"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zh-TW" altLang="en-US" sz="3200" dirty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下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樓梯</a:t>
            </a:r>
            <a:endParaRPr lang="en-US" altLang="zh-TW" sz="3200" dirty="0" smtClean="0">
              <a:solidFill>
                <a:srgbClr val="00B05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200" dirty="0">
                <a:solidFill>
                  <a:srgbClr val="00B050"/>
                </a:solidFill>
                <a:latin typeface="Times New Roman" panose="02020603050405020304" pitchFamily="18" charset="0"/>
                <a:ea typeface="標楷體" panose="03000509000000000000" pitchFamily="65" charset="-120"/>
                <a:cs typeface="Times New Roman" panose="02020603050405020304" pitchFamily="18" charset="0"/>
              </a:rPr>
              <a:t>small </a:t>
            </a:r>
            <a:r>
              <a:rPr lang="en-US" altLang="zh-TW" sz="3200" i="1" dirty="0">
                <a:solidFill>
                  <a:srgbClr val="00B050"/>
                </a:solidFill>
                <a:latin typeface="Symbol" panose="05050102010706020507" pitchFamily="18" charset="2"/>
                <a:ea typeface="標楷體" panose="03000509000000000000" pitchFamily="65" charset="-120"/>
              </a:rPr>
              <a:t>l</a:t>
            </a:r>
            <a:r>
              <a:rPr lang="zh-TW" altLang="en-US" sz="3200" dirty="0" smtClean="0">
                <a:solidFill>
                  <a:srgbClr val="00B05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endParaRPr lang="zh-TW" altLang="en-US" dirty="0"/>
          </a:p>
        </p:txBody>
      </p:sp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0" y="0"/>
            <a:ext cx="9906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zh-TW" altLang="en-US"/>
          </a:p>
        </p:txBody>
      </p:sp>
      <p:graphicFrame>
        <p:nvGraphicFramePr>
          <p:cNvPr id="8" name="物件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86562252"/>
              </p:ext>
            </p:extLst>
          </p:nvPr>
        </p:nvGraphicFramePr>
        <p:xfrm>
          <a:off x="704528" y="1880828"/>
          <a:ext cx="2521007" cy="73273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8" name="方程式" r:id="rId3" imgW="774360" imgH="241200" progId="Equation.3">
                  <p:embed/>
                </p:oleObj>
              </mc:Choice>
              <mc:Fallback>
                <p:oleObj name="方程式" r:id="rId3" imgW="774360" imgH="2412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4528" y="1880828"/>
                        <a:ext cx="2521007" cy="73273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525069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「glass ion gauge」的圖片搜尋結果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476" y="152636"/>
            <a:ext cx="2960948" cy="2960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矩形 2"/>
          <p:cNvSpPr/>
          <p:nvPr/>
        </p:nvSpPr>
        <p:spPr>
          <a:xfrm>
            <a:off x="3296816" y="0"/>
            <a:ext cx="5593855" cy="2031325"/>
          </a:xfrm>
          <a:prstGeom prst="rect">
            <a:avLst/>
          </a:prstGeom>
          <a:ln w="19050">
            <a:solidFill>
              <a:srgbClr val="FF0000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the cylindrical electrodes, </a:t>
            </a:r>
          </a:p>
          <a:p>
            <a:pPr lvl="0">
              <a:lnSpc>
                <a:spcPct val="150000"/>
              </a:lnSpc>
            </a:pP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 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 higher at smaller radius (</a:t>
            </a: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thus</a:t>
            </a:r>
          </a:p>
          <a:p>
            <a:pPr>
              <a:lnSpc>
                <a:spcPct val="150000"/>
              </a:lnSpc>
            </a:pPr>
            <a:r>
              <a:rPr lang="en-US" altLang="zh-TW" sz="2800" dirty="0" smtClean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D</a:t>
            </a: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zh-TW" sz="28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2800" i="1" baseline="-25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2800" i="1" dirty="0" smtClean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is larger at smaller </a:t>
            </a: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4" name="矩形 3"/>
          <p:cNvSpPr/>
          <p:nvPr/>
        </p:nvSpPr>
        <p:spPr>
          <a:xfrm>
            <a:off x="236476" y="3392996"/>
            <a:ext cx="8928992" cy="2677656"/>
          </a:xfrm>
          <a:prstGeom prst="rect">
            <a:avLst/>
          </a:prstGeom>
          <a:ln w="19050">
            <a:solidFill>
              <a:srgbClr val="00B0F0"/>
            </a:solidFill>
          </a:ln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exciting M to M*, </a:t>
            </a:r>
          </a:p>
          <a:p>
            <a:pPr lvl="0">
              <a:lnSpc>
                <a:spcPct val="150000"/>
              </a:lnSpc>
            </a:pPr>
            <a:r>
              <a:rPr lang="en-US" altLang="zh-TW" sz="2800" dirty="0" smtClean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D</a:t>
            </a: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must be larger than a threshold value (</a:t>
            </a:r>
            <a:r>
              <a:rPr lang="en-US" altLang="zh-TW" sz="2800" dirty="0" err="1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D</a:t>
            </a:r>
            <a:r>
              <a:rPr lang="en-US" altLang="zh-TW" sz="28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TW" sz="2800" baseline="-25000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), </a:t>
            </a:r>
          </a:p>
          <a:p>
            <a:pPr>
              <a:lnSpc>
                <a:spcPct val="150000"/>
              </a:lnSpc>
            </a:pPr>
            <a:r>
              <a:rPr lang="en-US" altLang="zh-TW" sz="2800" dirty="0" smtClean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D</a:t>
            </a: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altLang="zh-TW" sz="2800" i="1" baseline="-25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zh-TW" sz="2800" i="1" dirty="0" smtClean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&gt; </a:t>
            </a:r>
            <a:r>
              <a:rPr lang="en-US" altLang="zh-TW" sz="2800" dirty="0" err="1" smtClean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D</a:t>
            </a:r>
            <a:r>
              <a:rPr lang="en-US" altLang="zh-TW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</a:t>
            </a:r>
            <a:r>
              <a:rPr lang="en-US" altLang="zh-TW" sz="2800" baseline="-250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min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; </a:t>
            </a: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has a limit value </a:t>
            </a:r>
            <a:r>
              <a:rPr lang="en-US" altLang="zh-TW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TW" sz="2800" baseline="-250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50000"/>
              </a:lnSpc>
            </a:pPr>
            <a:r>
              <a:rPr lang="en-US" altLang="zh-TW" sz="2800" i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TW" sz="2800" baseline="-250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lim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is smaller at smaller </a:t>
            </a:r>
            <a:r>
              <a:rPr lang="en-US" altLang="zh-TW" sz="2800" i="1" dirty="0" smtClean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(higher </a:t>
            </a: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endParaRPr lang="zh-TW" altLang="en-US" sz="2800" dirty="0">
              <a:solidFill>
                <a:prstClr val="black"/>
              </a:solidFill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5997116" y="5589240"/>
            <a:ext cx="1478290" cy="584775"/>
          </a:xfrm>
          <a:prstGeom prst="rect">
            <a:avLst/>
          </a:prstGeom>
          <a:solidFill>
            <a:schemeClr val="bg1"/>
          </a:solidFill>
          <a:ln w="19050">
            <a:solidFill>
              <a:srgbClr val="0000FF"/>
            </a:solidFill>
          </a:ln>
        </p:spPr>
        <p:txBody>
          <a:bodyPr wrap="none">
            <a:spAutoFit/>
          </a:bodyPr>
          <a:lstStyle/>
          <a:p>
            <a:r>
              <a:rPr lang="en-US" altLang="zh-TW" sz="3200" i="1" dirty="0" smtClean="0">
                <a:solidFill>
                  <a:srgbClr val="FF0000"/>
                </a:solidFill>
                <a:latin typeface="Symbol" panose="05050102010706020507" pitchFamily="18" charset="2"/>
                <a:cs typeface="Times New Roman" panose="02020603050405020304" pitchFamily="18" charset="0"/>
              </a:rPr>
              <a:t>l </a:t>
            </a:r>
            <a:r>
              <a:rPr lang="en-US" altLang="zh-TW" sz="3200" dirty="0" smtClean="0">
                <a:solidFill>
                  <a:srgbClr val="FF0000"/>
                </a:solidFill>
                <a:latin typeface="Symbol" panose="05050102010706020507" pitchFamily="18" charset="2"/>
                <a:cs typeface="Times New Roman" panose="02020603050405020304" pitchFamily="18" charset="0"/>
                <a:sym typeface="Symbol"/>
              </a:rPr>
              <a:t> </a:t>
            </a:r>
            <a:r>
              <a:rPr lang="en-US" altLang="zh-TW" sz="3200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1/</a:t>
            </a:r>
            <a:r>
              <a:rPr lang="en-US" altLang="zh-TW" sz="3200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P</a:t>
            </a:r>
            <a:endParaRPr lang="zh-TW" altLang="en-US" sz="3200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3296816" y="2168860"/>
            <a:ext cx="4166525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lang="en-US" altLang="zh-TW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zh-TW" sz="28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 </a:t>
            </a:r>
            <a:r>
              <a:rPr lang="en-US" altLang="zh-TW" sz="28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R</a:t>
            </a:r>
            <a:r>
              <a:rPr lang="en-US" altLang="zh-TW" sz="3600" i="1" baseline="30000" dirty="0">
                <a:solidFill>
                  <a:prstClr val="black"/>
                </a:solidFill>
                <a:latin typeface="Symbol" panose="05050102010706020507" pitchFamily="18" charset="2"/>
                <a:cs typeface="Times New Roman" panose="02020603050405020304" pitchFamily="18" charset="0"/>
                <a:sym typeface="Symbol"/>
              </a:rPr>
              <a:t>-</a:t>
            </a:r>
            <a:r>
              <a:rPr lang="en-US" altLang="zh-TW" sz="3600" i="1" baseline="300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n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 , </a:t>
            </a:r>
            <a:r>
              <a:rPr lang="en-US" altLang="zh-TW" sz="28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n</a:t>
            </a:r>
            <a:r>
              <a:rPr lang="en-US" altLang="zh-TW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Symbol"/>
              </a:rPr>
              <a:t> = ?  1? or 2?</a:t>
            </a:r>
            <a:endParaRPr lang="zh-TW" altLang="en-US" sz="2800" dirty="0">
              <a:solidFill>
                <a:prstClr val="black"/>
              </a:solidFill>
              <a:latin typeface="Symbol" panose="05050102010706020507" pitchFamily="18" charset="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8966419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2560" y="-207404"/>
            <a:ext cx="7920880" cy="68907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45310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g3ynh.info/disch_tube/misc/Paschen_curves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48" y="1772816"/>
            <a:ext cx="9690104" cy="43197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文字方塊 1"/>
          <p:cNvSpPr txBox="1"/>
          <p:nvPr/>
        </p:nvSpPr>
        <p:spPr>
          <a:xfrm>
            <a:off x="3575" y="5934670"/>
            <a:ext cx="99060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TW" dirty="0"/>
              <a:t>H </a:t>
            </a:r>
            <a:r>
              <a:rPr lang="en-US" altLang="zh-TW" dirty="0" err="1"/>
              <a:t>H</a:t>
            </a:r>
            <a:r>
              <a:rPr lang="en-US" altLang="zh-TW" dirty="0"/>
              <a:t> Wittenberg</a:t>
            </a:r>
          </a:p>
          <a:p>
            <a:r>
              <a:rPr lang="en-US" altLang="zh-TW" dirty="0" smtClean="0"/>
              <a:t>Electron </a:t>
            </a:r>
            <a:r>
              <a:rPr lang="en-US" altLang="zh-TW" dirty="0"/>
              <a:t>Tube Design, RCA Electron Tube Division, 1962, pages 792 - 817.</a:t>
            </a:r>
          </a:p>
          <a:p>
            <a:r>
              <a:rPr lang="en-US" altLang="zh-TW" dirty="0" smtClean="0"/>
              <a:t>http</a:t>
            </a:r>
            <a:r>
              <a:rPr lang="en-US" altLang="zh-TW" dirty="0"/>
              <a:t>://g3ynh.info/disch_tube/intro.html</a:t>
            </a:r>
            <a:endParaRPr lang="zh-TW" alt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347" y="-3773"/>
            <a:ext cx="3570817" cy="337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721407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842</TotalTime>
  <Words>294</Words>
  <Application>Microsoft Office PowerPoint</Application>
  <PresentationFormat>A4 紙張 (210x297 公釐)</PresentationFormat>
  <Paragraphs>32</Paragraphs>
  <Slides>6</Slides>
  <Notes>0</Notes>
  <HiddenSlides>0</HiddenSlides>
  <MMClips>0</MMClips>
  <ScaleCrop>false</ScaleCrop>
  <HeadingPairs>
    <vt:vector size="6" baseType="variant"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6</vt:i4>
      </vt:variant>
    </vt:vector>
  </HeadingPairs>
  <TitlesOfParts>
    <vt:vector size="8" baseType="lpstr">
      <vt:lpstr>Office 佈景主題</vt:lpstr>
      <vt:lpstr>方程式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Jim Lin</dc:creator>
  <cp:lastModifiedBy>Jim Lin</cp:lastModifiedBy>
  <cp:revision>24</cp:revision>
  <cp:lastPrinted>2017-10-12T02:19:08Z</cp:lastPrinted>
  <dcterms:created xsi:type="dcterms:W3CDTF">2017-09-27T08:49:44Z</dcterms:created>
  <dcterms:modified xsi:type="dcterms:W3CDTF">2017-10-14T01:48:09Z</dcterms:modified>
</cp:coreProperties>
</file>