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59" r:id="rId3"/>
    <p:sldId id="264" r:id="rId4"/>
    <p:sldId id="260" r:id="rId5"/>
    <p:sldId id="268" r:id="rId6"/>
    <p:sldId id="262" r:id="rId7"/>
    <p:sldId id="263" r:id="rId8"/>
    <p:sldId id="270" r:id="rId9"/>
    <p:sldId id="271" r:id="rId10"/>
    <p:sldId id="269" r:id="rId11"/>
    <p:sldId id="265" r:id="rId1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21652" autoAdjust="0"/>
    <p:restoredTop sz="87104" autoAdjust="0"/>
  </p:normalViewPr>
  <p:slideViewPr>
    <p:cSldViewPr snapToGrid="0">
      <p:cViewPr varScale="1">
        <p:scale>
          <a:sx n="128" d="100"/>
          <a:sy n="128" d="100"/>
        </p:scale>
        <p:origin x="-684" y="-1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1E517-6F21-4CBA-AA4C-8BCB4FBAAFDB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C64B7-2AF4-4709-9E97-A38AB04D0A0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8982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砂糖、冰糖、鹽</a:t>
            </a:r>
            <a:endParaRPr lang="en-US" altLang="zh-TW" dirty="0"/>
          </a:p>
          <a:p>
            <a:r>
              <a:rPr lang="en-US" altLang="zh-TW" dirty="0"/>
              <a:t>CD</a:t>
            </a:r>
            <a:r>
              <a:rPr lang="zh-TW" altLang="en-US" dirty="0"/>
              <a:t>盒</a:t>
            </a:r>
            <a:endParaRPr lang="en-US" altLang="zh-TW" dirty="0"/>
          </a:p>
          <a:p>
            <a:r>
              <a:rPr lang="zh-TW" altLang="en-US" dirty="0"/>
              <a:t>尺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1C64B7-2AF4-4709-9E97-A38AB04D0A0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4456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B7717-2067-426E-9814-B7229A877948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4B8DC-0445-4BDD-B70F-0AC4DC1E40D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6647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B7717-2067-426E-9814-B7229A877948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4B8DC-0445-4BDD-B70F-0AC4DC1E40D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5807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B7717-2067-426E-9814-B7229A877948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4B8DC-0445-4BDD-B70F-0AC4DC1E40D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1043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B7717-2067-426E-9814-B7229A877948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4B8DC-0445-4BDD-B70F-0AC4DC1E40D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8986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B7717-2067-426E-9814-B7229A877948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4B8DC-0445-4BDD-B70F-0AC4DC1E40D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4004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B7717-2067-426E-9814-B7229A877948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4B8DC-0445-4BDD-B70F-0AC4DC1E40D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800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B7717-2067-426E-9814-B7229A877948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4B8DC-0445-4BDD-B70F-0AC4DC1E40D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3673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B7717-2067-426E-9814-B7229A877948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4B8DC-0445-4BDD-B70F-0AC4DC1E40D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7326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B7717-2067-426E-9814-B7229A877948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4B8DC-0445-4BDD-B70F-0AC4DC1E40D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514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B7717-2067-426E-9814-B7229A877948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4B8DC-0445-4BDD-B70F-0AC4DC1E40D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6726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B7717-2067-426E-9814-B7229A877948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B4B8DC-0445-4BDD-B70F-0AC4DC1E40D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2069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fld id="{FEEB7717-2067-426E-9814-B7229A877948}" type="datetimeFigureOut">
              <a:rPr lang="zh-TW" altLang="en-US" smtClean="0"/>
              <a:pPr/>
              <a:t>2017/10/14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</a:defRPr>
            </a:lvl1pPr>
          </a:lstStyle>
          <a:p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4B8DC-0445-4BDD-B70F-0AC4DC1E40D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6478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hyperlink" Target="//upload.wikimedia.org/wikipedia/commons/9/94/Wire-grid-polarizer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0.png"/><Relationship Id="rId7" Type="http://schemas.openxmlformats.org/officeDocument/2006/relationships/image" Target="../media/image22.pn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28557404-BCB3-4CFF-892A-E02E5A1EA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7890235" cy="976771"/>
          </a:xfrm>
        </p:spPr>
        <p:txBody>
          <a:bodyPr/>
          <a:lstStyle/>
          <a:p>
            <a:r>
              <a:rPr lang="en-US" altLang="zh-TW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Polarization (direction of E field)</a:t>
            </a:r>
            <a:endParaRPr lang="zh-TW" altLang="en-US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xmlns="" id="{056DA044-8AA9-4B8F-A4D1-3D5871D504B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09562" y="1512313"/>
                <a:ext cx="5004594" cy="3926462"/>
              </a:xfrm>
            </p:spPr>
            <p:txBody>
              <a:bodyPr>
                <a:noAutofit/>
              </a:bodyPr>
              <a:lstStyle/>
              <a:p>
                <a:r>
                  <a:rPr lang="en-US" altLang="zh-TW" sz="3200" dirty="0"/>
                  <a:t>Light is an electromagnetic wave</a:t>
                </a:r>
              </a:p>
              <a:p>
                <a:r>
                  <a:rPr lang="en-US" altLang="zh-TW" sz="3200" dirty="0"/>
                  <a:t>Electromagnetic wave is a kind of transverse wave</a:t>
                </a:r>
              </a:p>
              <a:p>
                <a14:m>
                  <m:oMath xmlns:m="http://schemas.openxmlformats.org/officeDocument/2006/math">
                    <m:acc>
                      <m:accPr>
                        <m:chr m:val="⃑"/>
                        <m:ctrlPr>
                          <a:rPr lang="zh-TW" altLang="en-US" sz="32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altLang="zh-TW" sz="3200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</m:acc>
                    <m:r>
                      <a:rPr lang="en-US" altLang="zh-TW" sz="3200" b="0" i="1" smtClean="0">
                        <a:latin typeface="Cambria Math" panose="02040503050406030204" pitchFamily="18" charset="0"/>
                      </a:rPr>
                      <m:t>,</m:t>
                    </m:r>
                    <m:acc>
                      <m:accPr>
                        <m:chr m:val="⃑"/>
                        <m:ctrlPr>
                          <a:rPr lang="zh-TW" altLang="en-US" sz="3200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altLang="zh-TW" sz="32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  <m:r>
                      <a:rPr lang="en-US" altLang="zh-TW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⊥</m:t>
                    </m:r>
                    <m:acc>
                      <m:accPr>
                        <m:chr m:val="⃑"/>
                        <m:ctrlPr>
                          <a:rPr lang="zh-TW" altLang="en-US" sz="3200" i="1">
                            <a:latin typeface="Cambria Math"/>
                          </a:rPr>
                        </m:ctrlPr>
                      </m:accPr>
                      <m:e>
                        <m:r>
                          <a:rPr lang="en-US" altLang="zh-TW" sz="32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acc>
                  </m:oMath>
                </a14:m>
                <a:endParaRPr lang="en-US" altLang="zh-TW" sz="3200" dirty="0"/>
              </a:p>
              <a:p>
                <a:r>
                  <a:rPr lang="en-US" altLang="zh-TW" sz="3200" dirty="0"/>
                  <a:t>We will focus on electric field in the following content</a:t>
                </a:r>
                <a:endParaRPr lang="zh-TW" altLang="en-US" sz="3200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056DA044-8AA9-4B8F-A4D1-3D5871D504B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5749" y="1512313"/>
                <a:ext cx="4619625" cy="3926462"/>
              </a:xfrm>
              <a:blipFill>
                <a:blip r:embed="rId2"/>
                <a:stretch>
                  <a:fillRect l="-3034" t="-3416" r="-2243" b="-823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圖片 5">
            <a:extLst>
              <a:ext uri="{FF2B5EF4-FFF2-40B4-BE49-F238E27FC236}">
                <a16:creationId xmlns:a16="http://schemas.microsoft.com/office/drawing/2014/main" xmlns="" id="{334D71AF-5FCB-4C68-91E2-BE4C277F60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731" y="4381501"/>
            <a:ext cx="5627306" cy="2368216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6749CC12-D436-415A-84F7-050D9F56F8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299" y="0"/>
            <a:ext cx="5991607" cy="462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274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13EBCE26-5A6C-47B5-905C-FF21648643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96" r="65008" b="29874"/>
          <a:stretch/>
        </p:blipFill>
        <p:spPr>
          <a:xfrm>
            <a:off x="4357549" y="2940591"/>
            <a:ext cx="5072677" cy="341185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字方塊 4">
                <a:extLst>
                  <a:ext uri="{FF2B5EF4-FFF2-40B4-BE49-F238E27FC236}">
                    <a16:creationId xmlns:a16="http://schemas.microsoft.com/office/drawing/2014/main" xmlns="" id="{26B326C3-61C6-4FBC-B987-08CCC2513A27}"/>
                  </a:ext>
                </a:extLst>
              </p:cNvPr>
              <p:cNvSpPr txBox="1"/>
              <p:nvPr/>
            </p:nvSpPr>
            <p:spPr>
              <a:xfrm>
                <a:off x="681038" y="4044103"/>
                <a:ext cx="3605094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3200" b="0" i="1" smtClean="0">
                          <a:latin typeface="Cambria Math" panose="02040503050406030204" pitchFamily="18" charset="0"/>
                        </a:rPr>
                        <m:t>𝜖</m:t>
                      </m:r>
                      <m:r>
                        <a:rPr lang="en-US" altLang="zh-TW" sz="3200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altLang="zh-TW" sz="3200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32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zh-TW" sz="3200" b="0" i="1" smtClean="0">
                          <a:latin typeface="Cambria Math" panose="02040503050406030204" pitchFamily="18" charset="0"/>
                        </a:rPr>
                        <m:t>𝑖𝑛</m:t>
                      </m:r>
                      <m:r>
                        <a:rPr lang="en-US" altLang="zh-TW" sz="32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zh-TW" sz="3200" b="0" i="1" smtClean="0">
                          <a:latin typeface="Cambria Math" panose="02040503050406030204" pitchFamily="18" charset="0"/>
                        </a:rPr>
                        <m:t>𝑔𝑒𝑛𝑒𝑟𝑎𝑙</m:t>
                      </m:r>
                      <m:r>
                        <a:rPr lang="en-US" altLang="zh-TW" sz="3200" b="0" i="1" smtClean="0">
                          <a:latin typeface="Cambria Math" panose="02040503050406030204" pitchFamily="18" charset="0"/>
                        </a:rPr>
                        <m:t>, 2</m:t>
                      </m:r>
                      <m:r>
                        <a:rPr lang="en-US" altLang="zh-TW" sz="32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altLang="zh-TW" sz="3200" b="0" i="1" smtClean="0"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US" altLang="zh-TW" sz="32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zh-TW" altLang="en-US" sz="3200" dirty="0"/>
              </a:p>
            </p:txBody>
          </p:sp>
        </mc:Choice>
        <mc:Fallback xmlns="">
          <p:sp>
            <p:nvSpPr>
              <p:cNvPr id="5" name="文字方塊 4">
                <a:extLst>
                  <a:ext uri="{FF2B5EF4-FFF2-40B4-BE49-F238E27FC236}">
                    <a16:creationId xmlns:a16="http://schemas.microsoft.com/office/drawing/2014/main" id="{26B326C3-61C6-4FBC-B987-08CCC2513A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650" y="4044103"/>
                <a:ext cx="3327779" cy="107721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內容版面配置區 6">
            <a:extLst>
              <a:ext uri="{FF2B5EF4-FFF2-40B4-BE49-F238E27FC236}">
                <a16:creationId xmlns:a16="http://schemas.microsoft.com/office/drawing/2014/main" xmlns="" id="{3340F6AF-FA08-407E-8F91-5D1F5B83FF34}"/>
              </a:ext>
            </a:extLst>
          </p:cNvPr>
          <p:cNvSpPr txBox="1">
            <a:spLocks/>
          </p:cNvSpPr>
          <p:nvPr/>
        </p:nvSpPr>
        <p:spPr>
          <a:xfrm>
            <a:off x="382555" y="1732819"/>
            <a:ext cx="4896666" cy="107409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xmlns="" id="{93E4EB97-BA00-4EA5-A699-8EEA5852F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43925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Linear Polarization</a:t>
            </a:r>
            <a:endParaRPr lang="zh-TW" altLang="en-US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xmlns="" id="{C9271F1C-AED8-41DD-BC00-532362D3777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81038" y="1491938"/>
                <a:ext cx="5873293" cy="1207771"/>
              </a:xfr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altLang="zh-TW" sz="3200" i="1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altLang="zh-TW" sz="3200" i="1">
                                  <a:latin typeface="Cambria Math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n-US" altLang="zh-TW" sz="32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3200" i="1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altLang="zh-TW" sz="3200" i="1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sub>
                              </m:sSub>
                              <m:r>
                                <a:rPr lang="en-US" altLang="zh-TW" sz="3200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altLang="zh-TW" sz="32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3200" i="1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altLang="zh-TW" sz="3200" i="1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  <m:r>
                                    <a:rPr lang="en-US" altLang="zh-TW" sz="3200" i="1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sub>
                              </m:sSub>
                              <m:func>
                                <m:funcPr>
                                  <m:ctrlPr>
                                    <a:rPr lang="en-US" altLang="zh-TW" sz="3200" i="1">
                                      <a:latin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zh-TW" sz="3200">
                                      <a:latin typeface="Cambria Math" panose="02040503050406030204" pitchFamily="18" charset="0"/>
                                    </a:rPr>
                                    <m:t>cos</m:t>
                                  </m:r>
                                </m:fName>
                                <m:e>
                                  <m:d>
                                    <m:dPr>
                                      <m:ctrlPr>
                                        <a:rPr lang="en-US" altLang="zh-TW" sz="3200" i="1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zh-TW" sz="3200" i="1">
                                          <a:latin typeface="Cambria Math" panose="02040503050406030204" pitchFamily="18" charset="0"/>
                                        </a:rPr>
                                        <m:t>𝑘𝑧</m:t>
                                      </m:r>
                                      <m:r>
                                        <a:rPr lang="en-US" altLang="zh-TW" sz="3200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US" altLang="zh-TW" sz="3200" i="1">
                                          <a:latin typeface="Cambria Math" panose="02040503050406030204" pitchFamily="18" charset="0"/>
                                        </a:rPr>
                                        <m:t>𝜔</m:t>
                                      </m:r>
                                      <m:r>
                                        <a:rPr lang="en-US" altLang="zh-TW" sz="3200" i="1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  <m:r>
                                        <a:rPr lang="en-US" altLang="zh-TW" sz="3200" i="1"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  <m:r>
                                        <a:rPr lang="en-US" altLang="zh-TW" sz="3200" i="1">
                                          <a:latin typeface="Cambria Math" panose="02040503050406030204" pitchFamily="18" charset="0"/>
                                        </a:rPr>
                                        <m:t>𝜖</m:t>
                                      </m:r>
                                    </m:e>
                                  </m:d>
                                </m:e>
                              </m:func>
                            </m:e>
                            <m:e>
                              <m:sSub>
                                <m:sSubPr>
                                  <m:ctrlPr>
                                    <a:rPr lang="en-US" altLang="zh-TW" sz="32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3200" i="1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altLang="zh-TW" sz="3200" i="1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sub>
                              </m:sSub>
                              <m:r>
                                <a:rPr lang="en-US" altLang="zh-TW" sz="3200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sSub>
                                <m:sSubPr>
                                  <m:ctrlPr>
                                    <a:rPr lang="en-US" altLang="zh-TW" sz="32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TW" sz="3200" i="1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altLang="zh-TW" sz="3200" i="1">
                                      <a:latin typeface="Cambria Math" panose="02040503050406030204" pitchFamily="18" charset="0"/>
                                    </a:rPr>
                                    <m:t>𝑜𝑥</m:t>
                                  </m:r>
                                </m:sub>
                              </m:sSub>
                              <m:func>
                                <m:funcPr>
                                  <m:ctrlPr>
                                    <a:rPr lang="en-US" altLang="zh-TW" sz="3200" i="1">
                                      <a:latin typeface="Cambria Math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en-US" altLang="zh-TW" sz="3200">
                                      <a:latin typeface="Cambria Math" panose="02040503050406030204" pitchFamily="18" charset="0"/>
                                    </a:rPr>
                                    <m:t>cos</m:t>
                                  </m:r>
                                </m:fName>
                                <m:e>
                                  <m:d>
                                    <m:dPr>
                                      <m:ctrlPr>
                                        <a:rPr lang="en-US" altLang="zh-TW" sz="3200" i="1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US" altLang="zh-TW" sz="3200" i="1">
                                          <a:latin typeface="Cambria Math" panose="02040503050406030204" pitchFamily="18" charset="0"/>
                                        </a:rPr>
                                        <m:t>𝑘𝑧</m:t>
                                      </m:r>
                                      <m:r>
                                        <a:rPr lang="en-US" altLang="zh-TW" sz="3200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a:rPr lang="en-US" altLang="zh-TW" sz="3200" i="1">
                                          <a:latin typeface="Cambria Math" panose="02040503050406030204" pitchFamily="18" charset="0"/>
                                        </a:rPr>
                                        <m:t>𝜔</m:t>
                                      </m:r>
                                      <m:r>
                                        <a:rPr lang="en-US" altLang="zh-TW" sz="3200" i="1">
                                          <a:latin typeface="Cambria Math" panose="02040503050406030204" pitchFamily="18" charset="0"/>
                                        </a:rPr>
                                        <m:t>𝑡</m:t>
                                      </m:r>
                                    </m:e>
                                  </m:d>
                                </m:e>
                              </m:func>
                            </m:e>
                          </m:eqArr>
                        </m:e>
                      </m:d>
                    </m:oMath>
                  </m:oMathPara>
                </a14:m>
                <a:endParaRPr lang="zh-TW" altLang="en-US" sz="3200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C9271F1C-AED8-41DD-BC00-532362D3777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28650" y="1491937"/>
                <a:ext cx="5421501" cy="1207771"/>
              </a:xfrm>
              <a:blipFill>
                <a:blip r:embed="rId4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25876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7" descr="File:Wire-grid-polarizer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66" y="103696"/>
            <a:ext cx="5289811" cy="2714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xmlns="" id="{8AEAA8F1-798C-4F68-A91F-CF1A7F8A3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1784" y="0"/>
            <a:ext cx="2262432" cy="96153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altLang="zh-TW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Polarizer</a:t>
            </a:r>
            <a:endParaRPr lang="zh-TW" altLang="en-US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B15D46F2-272E-4458-86B1-8FACE7C8E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3155" y="263951"/>
            <a:ext cx="3648174" cy="1508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3200" dirty="0"/>
              <a:t>Allows only light polarized in certain direction to pass</a:t>
            </a:r>
            <a:endParaRPr lang="zh-TW" altLang="en-US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內容版面配置區 6">
                <a:extLst>
                  <a:ext uri="{FF2B5EF4-FFF2-40B4-BE49-F238E27FC236}">
                    <a16:creationId xmlns:a16="http://schemas.microsoft.com/office/drawing/2014/main" xmlns="" id="{A2EBB959-9C0B-4DC2-996E-3B49800C56B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845954" y="2619759"/>
                <a:ext cx="2955940" cy="550418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TW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02</m:t>
                          </m:r>
                        </m:sub>
                      </m:sSub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TW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01</m:t>
                          </m:r>
                        </m:sub>
                      </m:sSub>
                      <m:func>
                        <m:funcPr>
                          <m:ctrlPr>
                            <a:rPr lang="en-US" altLang="zh-TW" b="0" i="1" smtClean="0">
                              <a:latin typeface="Cambria Math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altLang="zh-TW" b="0" i="0" smtClean="0">
                              <a:latin typeface="Cambria Math" panose="02040503050406030204" pitchFamily="18" charset="0"/>
                            </a:rPr>
                            <m:t>cos</m:t>
                          </m:r>
                        </m:fName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altLang="zh-TW" b="0" i="1" dirty="0">
                  <a:latin typeface="Cambria Math" panose="02040503050406030204" pitchFamily="18" charset="0"/>
                </a:endParaRPr>
              </a:p>
              <a:p>
                <a:pPr algn="ctr"/>
                <a:endParaRPr lang="en-US" altLang="zh-TW" dirty="0"/>
              </a:p>
            </p:txBody>
          </p:sp>
        </mc:Choice>
        <mc:Fallback xmlns="">
          <p:sp>
            <p:nvSpPr>
              <p:cNvPr id="8" name="內容版面配置區 6">
                <a:extLst>
                  <a:ext uri="{FF2B5EF4-FFF2-40B4-BE49-F238E27FC236}">
                    <a16:creationId xmlns:a16="http://schemas.microsoft.com/office/drawing/2014/main" id="{A2EBB959-9C0B-4DC2-996E-3B49800C56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6265" y="2619759"/>
                <a:ext cx="2728560" cy="550418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圖片 8">
            <a:extLst>
              <a:ext uri="{FF2B5EF4-FFF2-40B4-BE49-F238E27FC236}">
                <a16:creationId xmlns:a16="http://schemas.microsoft.com/office/drawing/2014/main" xmlns="" id="{9506C161-5BD8-4D3E-BDBC-FF75FC433C7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13" b="13514"/>
          <a:stretch/>
        </p:blipFill>
        <p:spPr>
          <a:xfrm>
            <a:off x="1" y="2624483"/>
            <a:ext cx="5064060" cy="368741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xmlns="" id="{C690C42E-57EB-4682-9A58-E3C971721C38}"/>
                  </a:ext>
                </a:extLst>
              </p:cNvPr>
              <p:cNvSpPr/>
              <p:nvPr/>
            </p:nvSpPr>
            <p:spPr>
              <a:xfrm>
                <a:off x="7598614" y="3458530"/>
                <a:ext cx="1498166" cy="69512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2800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altLang="zh-TW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∝</m:t>
                      </m:r>
                      <m:sSup>
                        <m:sSupPr>
                          <m:ctrlPr>
                            <a:rPr lang="en-US" altLang="zh-TW" sz="2800" i="1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begChr m:val="|"/>
                              <m:endChr m:val="|"/>
                              <m:ctrlPr>
                                <a:rPr lang="en-US" altLang="zh-TW" sz="2800" i="1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⃑"/>
                                  <m:ctrlPr>
                                    <a:rPr lang="en-US" altLang="zh-TW" sz="2800" i="1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altLang="zh-TW" sz="28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</m:acc>
                            </m:e>
                          </m:d>
                        </m:e>
                        <m:sup>
                          <m:r>
                            <a:rPr lang="en-US" altLang="zh-TW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zh-TW" altLang="en-US" sz="2800" dirty="0"/>
              </a:p>
            </p:txBody>
          </p:sp>
        </mc:Choice>
        <mc:Fallback xmlns=""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id="{C690C42E-57EB-4682-9A58-E3C971721C3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4105" y="3458530"/>
                <a:ext cx="1501245" cy="81913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字方塊 11">
                <a:extLst>
                  <a:ext uri="{FF2B5EF4-FFF2-40B4-BE49-F238E27FC236}">
                    <a16:creationId xmlns:a16="http://schemas.microsoft.com/office/drawing/2014/main" xmlns="" id="{1B348AEA-CD98-4A07-8A07-3190D626272F}"/>
                  </a:ext>
                </a:extLst>
              </p:cNvPr>
              <p:cNvSpPr txBox="1"/>
              <p:nvPr/>
            </p:nvSpPr>
            <p:spPr>
              <a:xfrm>
                <a:off x="5206192" y="5079503"/>
                <a:ext cx="4529223" cy="1077218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sz="3200" i="1">
                          <a:latin typeface="Cambria Math" panose="02040503050406030204" pitchFamily="18" charset="0"/>
                        </a:rPr>
                        <m:t>𝐼</m:t>
                      </m:r>
                      <m:d>
                        <m:dPr>
                          <m:ctrlPr>
                            <a:rPr lang="en-US" altLang="zh-TW" sz="32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zh-TW" sz="32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d>
                      <m:r>
                        <a:rPr lang="en-US" altLang="zh-TW" sz="32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sz="3200" i="1">
                          <a:latin typeface="Cambria Math" panose="02040503050406030204" pitchFamily="18" charset="0"/>
                        </a:rPr>
                        <m:t>𝐼</m:t>
                      </m:r>
                      <m:d>
                        <m:dPr>
                          <m:ctrlPr>
                            <a:rPr lang="en-US" altLang="zh-TW" sz="32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zh-TW" sz="3200" i="1"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d>
                      <m:func>
                        <m:funcPr>
                          <m:ctrlPr>
                            <a:rPr lang="en-US" altLang="zh-TW" sz="3200" i="1">
                              <a:latin typeface="Cambria Math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US" altLang="zh-TW" sz="32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US" altLang="zh-TW" sz="320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e>
                            <m:sup>
                              <m:r>
                                <a:rPr lang="en-US" altLang="zh-TW" sz="3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fName>
                        <m:e>
                          <m:r>
                            <a:rPr lang="en-US" altLang="zh-TW" sz="3200" i="1">
                              <a:latin typeface="Cambria Math" panose="02040503050406030204" pitchFamily="18" charset="0"/>
                            </a:rPr>
                            <m:t>𝜃</m:t>
                          </m:r>
                        </m:e>
                      </m:func>
                    </m:oMath>
                  </m:oMathPara>
                </a14:m>
                <a:endParaRPr lang="en-US" altLang="zh-TW" sz="3200" dirty="0">
                  <a:latin typeface="Times New Roman" panose="02020603050405020304" pitchFamily="18" charset="0"/>
                </a:endParaRPr>
              </a:p>
              <a:p>
                <a:pPr algn="ctr"/>
                <a:r>
                  <a:rPr lang="en-US" altLang="zh-TW" sz="3200" b="1" dirty="0">
                    <a:latin typeface="Times New Roman" panose="02020603050405020304" pitchFamily="18" charset="0"/>
                  </a:rPr>
                  <a:t>(Malus’s law)</a:t>
                </a:r>
                <a:endParaRPr lang="zh-TW" altLang="en-US" sz="3200" b="1" dirty="0">
                  <a:latin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文字方塊 11">
                <a:extLst>
                  <a:ext uri="{FF2B5EF4-FFF2-40B4-BE49-F238E27FC236}">
                    <a16:creationId xmlns:a16="http://schemas.microsoft.com/office/drawing/2014/main" id="{1B348AEA-CD98-4A07-8A07-3190D62627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5715" y="5079503"/>
                <a:ext cx="4180821" cy="1077218"/>
              </a:xfrm>
              <a:prstGeom prst="rect">
                <a:avLst/>
              </a:prstGeom>
              <a:blipFill>
                <a:blip r:embed="rId7"/>
                <a:stretch>
                  <a:fillRect b="-15556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箭號: 向下 12">
            <a:extLst>
              <a:ext uri="{FF2B5EF4-FFF2-40B4-BE49-F238E27FC236}">
                <a16:creationId xmlns:a16="http://schemas.microsoft.com/office/drawing/2014/main" xmlns="" id="{836072EC-76D4-4D38-ABC5-D080EBDA3ABB}"/>
              </a:ext>
            </a:extLst>
          </p:cNvPr>
          <p:cNvSpPr/>
          <p:nvPr/>
        </p:nvSpPr>
        <p:spPr>
          <a:xfrm>
            <a:off x="6975475" y="3267075"/>
            <a:ext cx="629444" cy="16383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1680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E4CC7941-2A7F-4C5A-91BE-1A6B19E5E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7" y="0"/>
            <a:ext cx="8543925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Birefringence/Double Refraction</a:t>
            </a:r>
            <a:endParaRPr lang="zh-TW" altLang="en-US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內容版面配置區 7">
            <a:extLst>
              <a:ext uri="{FF2B5EF4-FFF2-40B4-BE49-F238E27FC236}">
                <a16:creationId xmlns:a16="http://schemas.microsoft.com/office/drawing/2014/main" xmlns="" id="{5B0783A6-DAF7-4433-AF2F-B288B610DA0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69" y="1423989"/>
            <a:ext cx="4127500" cy="2590800"/>
          </a:xfrm>
        </p:spPr>
      </p:pic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xmlns="" id="{5797C387-57AC-4504-AB99-C70E424D2F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14751" y="3743326"/>
            <a:ext cx="5861050" cy="2560639"/>
          </a:xfrm>
        </p:spPr>
        <p:txBody>
          <a:bodyPr>
            <a:normAutofit/>
          </a:bodyPr>
          <a:lstStyle/>
          <a:p>
            <a:r>
              <a:rPr lang="en-US" altLang="zh-TW" sz="3200" b="1" dirty="0"/>
              <a:t>Ordinary ray(o-ray):</a:t>
            </a:r>
          </a:p>
          <a:p>
            <a:pPr lvl="1"/>
            <a:r>
              <a:rPr lang="en-US" altLang="zh-TW" sz="2800" dirty="0"/>
              <a:t>Fixed</a:t>
            </a:r>
          </a:p>
          <a:p>
            <a:r>
              <a:rPr lang="en-US" altLang="zh-TW" sz="3200" b="1" dirty="0"/>
              <a:t>Extraordinary ray(e-ray):</a:t>
            </a:r>
          </a:p>
          <a:p>
            <a:pPr lvl="1"/>
            <a:r>
              <a:rPr lang="en-US" altLang="zh-TW" sz="2800" dirty="0"/>
              <a:t>Unusual behavior</a:t>
            </a:r>
          </a:p>
        </p:txBody>
      </p:sp>
      <p:pic>
        <p:nvPicPr>
          <p:cNvPr id="5" name="內容版面配置區 5">
            <a:extLst>
              <a:ext uri="{FF2B5EF4-FFF2-40B4-BE49-F238E27FC236}">
                <a16:creationId xmlns:a16="http://schemas.microsoft.com/office/drawing/2014/main" xmlns="" id="{266961B2-FFB1-4100-9D72-F6FAF094A43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9004" y="775218"/>
            <a:ext cx="3265221" cy="2845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84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12C9719-A0BB-48E8-9209-32EA2EA3F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831" y="160256"/>
            <a:ext cx="3419624" cy="1325563"/>
          </a:xfrm>
        </p:spPr>
        <p:txBody>
          <a:bodyPr/>
          <a:lstStyle/>
          <a:p>
            <a:r>
              <a:rPr lang="en-US" altLang="zh-TW" dirty="0" smtClean="0"/>
              <a:t>Calcite</a:t>
            </a:r>
            <a:br>
              <a:rPr lang="en-US" altLang="zh-TW" dirty="0" smtClean="0"/>
            </a:br>
            <a:r>
              <a:rPr lang="en-US" altLang="zh-TW" dirty="0" smtClean="0"/>
              <a:t>CaCO</a:t>
            </a:r>
            <a:r>
              <a:rPr lang="en-US" altLang="zh-TW" baseline="-25000" dirty="0" smtClean="0"/>
              <a:t>3</a:t>
            </a:r>
            <a:r>
              <a:rPr lang="en-US" altLang="zh-TW" dirty="0" smtClean="0"/>
              <a:t> crystal</a:t>
            </a:r>
            <a:endParaRPr lang="zh-TW" altLang="en-US" dirty="0"/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xmlns="" id="{E0F8438A-5A1F-4783-8F88-F5C3972DDA3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5" y="2021083"/>
            <a:ext cx="4911725" cy="4161637"/>
          </a:xfrm>
        </p:spPr>
      </p:pic>
      <p:pic>
        <p:nvPicPr>
          <p:cNvPr id="8" name="內容版面配置區 7">
            <a:extLst>
              <a:ext uri="{FF2B5EF4-FFF2-40B4-BE49-F238E27FC236}">
                <a16:creationId xmlns:a16="http://schemas.microsoft.com/office/drawing/2014/main" xmlns="" id="{A151452E-D8B6-407D-BECF-EBED4908A37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53" r="20343"/>
          <a:stretch/>
        </p:blipFill>
        <p:spPr>
          <a:xfrm>
            <a:off x="5119237" y="2058789"/>
            <a:ext cx="4529931" cy="4640842"/>
          </a:xfrm>
        </p:spPr>
      </p:pic>
    </p:spTree>
    <p:extLst>
      <p:ext uri="{BB962C8B-B14F-4D97-AF65-F5344CB8AC3E}">
        <p14:creationId xmlns:p14="http://schemas.microsoft.com/office/powerpoint/2010/main" val="21235071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6533A978-A429-43E9-A76D-3BDC3B1A3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89" y="695325"/>
            <a:ext cx="6604000" cy="44577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字方塊 5">
                <a:extLst>
                  <a:ext uri="{FF2B5EF4-FFF2-40B4-BE49-F238E27FC236}">
                    <a16:creationId xmlns:a16="http://schemas.microsoft.com/office/drawing/2014/main" xmlns="" id="{8C822817-A59E-4557-8210-72C71813308D}"/>
                  </a:ext>
                </a:extLst>
              </p:cNvPr>
              <p:cNvSpPr txBox="1"/>
              <p:nvPr/>
            </p:nvSpPr>
            <p:spPr>
              <a:xfrm>
                <a:off x="742950" y="5453065"/>
                <a:ext cx="4406107" cy="983539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TW" sz="2800" b="0" i="0" smtClean="0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altLang="zh-TW" sz="2800" b="0" i="1" smtClean="0">
                          <a:latin typeface="Cambria Math" panose="02040503050406030204" pitchFamily="18" charset="0"/>
                        </a:rPr>
                        <m:t>𝜙</m:t>
                      </m:r>
                      <m:r>
                        <a:rPr lang="en-US" altLang="zh-TW" sz="2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sz="28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altLang="zh-TW" sz="2800" b="0" i="1" smtClean="0"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US" altLang="zh-TW" sz="2800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altLang="zh-TW" sz="28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zh-TW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altLang="zh-TW" sz="2800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US" altLang="zh-TW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altLang="zh-TW" sz="28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zh-TW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altLang="zh-TW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en-US" altLang="zh-TW" sz="2800" b="0" i="1" smtClean="0">
                          <a:latin typeface="Cambria Math" panose="02040503050406030204" pitchFamily="18" charset="0"/>
                        </a:rPr>
                        <m:t>)</m:t>
                      </m:r>
                      <m:f>
                        <m:fPr>
                          <m:ctrlPr>
                            <a:rPr lang="en-US" altLang="zh-TW" sz="2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zh-TW" sz="2800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sSub>
                            <m:sSubPr>
                              <m:ctrlPr>
                                <a:rPr lang="en-US" altLang="zh-TW" sz="28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altLang="zh-TW" sz="2800" b="0" i="1" smtClean="0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  <m:sub>
                              <m:r>
                                <a:rPr lang="en-US" altLang="zh-TW" sz="28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altLang="zh-TW" sz="2800" dirty="0"/>
              </a:p>
            </p:txBody>
          </p:sp>
        </mc:Choice>
        <mc:Fallback xmlns="">
          <p:sp>
            <p:nvSpPr>
              <p:cNvPr id="6" name="文字方塊 5">
                <a:extLst>
                  <a:ext uri="{FF2B5EF4-FFF2-40B4-BE49-F238E27FC236}">
                    <a16:creationId xmlns:a16="http://schemas.microsoft.com/office/drawing/2014/main" id="{8C822817-A59E-4557-8210-72C7181330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800" y="5453064"/>
                <a:ext cx="4067176" cy="98353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內容版面配置區 2">
                <a:extLst>
                  <a:ext uri="{FF2B5EF4-FFF2-40B4-BE49-F238E27FC236}">
                    <a16:creationId xmlns:a16="http://schemas.microsoft.com/office/drawing/2014/main" xmlns="" id="{D6602A8A-D0BE-4963-955F-84F591C731D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53458" y="5453065"/>
                <a:ext cx="4106863" cy="942975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  <p:txBody>
              <a:bodyPr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en-US" altLang="zh-TW" sz="32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Half-wave plate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TW"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en-US" altLang="zh-TW" i="1">
                          <a:latin typeface="Cambria Math" panose="02040503050406030204" pitchFamily="18" charset="0"/>
                        </a:rPr>
                        <m:t>𝜙</m:t>
                      </m:r>
                      <m:r>
                        <a:rPr lang="en-US" altLang="zh-TW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𝜋</m:t>
                      </m:r>
                    </m:oMath>
                  </m:oMathPara>
                </a14:m>
                <a:endParaRPr lang="en-US" altLang="zh-TW" dirty="0"/>
              </a:p>
              <a:p>
                <a:pPr marL="0" indent="0">
                  <a:buNone/>
                </a:pPr>
                <a:endParaRPr lang="zh-TW" altLang="en-US" dirty="0"/>
              </a:p>
            </p:txBody>
          </p:sp>
        </mc:Choice>
        <mc:Fallback xmlns="">
          <p:sp>
            <p:nvSpPr>
              <p:cNvPr id="7" name="內容版面配置區 2">
                <a:extLst>
                  <a:ext uri="{FF2B5EF4-FFF2-40B4-BE49-F238E27FC236}">
                    <a16:creationId xmlns:a16="http://schemas.microsoft.com/office/drawing/2014/main" id="{D6602A8A-D0BE-4963-955F-84F591C731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3961" y="5453064"/>
                <a:ext cx="3790950" cy="942975"/>
              </a:xfrm>
              <a:prstGeom prst="rect">
                <a:avLst/>
              </a:prstGeom>
              <a:blipFill>
                <a:blip r:embed="rId4"/>
                <a:stretch>
                  <a:fillRect l="-4000" t="-13376" b="-6369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內容版面配置區 2">
            <a:extLst>
              <a:ext uri="{FF2B5EF4-FFF2-40B4-BE49-F238E27FC236}">
                <a16:creationId xmlns:a16="http://schemas.microsoft.com/office/drawing/2014/main" xmlns="" id="{52F8448B-75D3-45B4-97D5-189099C786F4}"/>
              </a:ext>
            </a:extLst>
          </p:cNvPr>
          <p:cNvSpPr txBox="1">
            <a:spLocks/>
          </p:cNvSpPr>
          <p:nvPr/>
        </p:nvSpPr>
        <p:spPr>
          <a:xfrm>
            <a:off x="5561805" y="4029076"/>
            <a:ext cx="4060431" cy="94297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2400" dirty="0">
                <a:latin typeface="Times New Roman" panose="02020603050405020304" pitchFamily="18" charset="0"/>
              </a:rPr>
              <a:t>Green: extraordinary wave</a:t>
            </a:r>
          </a:p>
          <a:p>
            <a:pPr marL="0" indent="0">
              <a:buNone/>
            </a:pPr>
            <a:r>
              <a:rPr lang="en-US" altLang="zh-TW" sz="2400" dirty="0">
                <a:latin typeface="Times New Roman" panose="02020603050405020304" pitchFamily="18" charset="0"/>
              </a:rPr>
              <a:t>Blue: ordinary wave</a:t>
            </a:r>
          </a:p>
        </p:txBody>
      </p:sp>
      <p:sp>
        <p:nvSpPr>
          <p:cNvPr id="12" name="標題 11">
            <a:extLst>
              <a:ext uri="{FF2B5EF4-FFF2-40B4-BE49-F238E27FC236}">
                <a16:creationId xmlns:a16="http://schemas.microsoft.com/office/drawing/2014/main" xmlns="" id="{1B629D1A-8869-4AAD-8B26-E6D4E8F46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485" y="0"/>
            <a:ext cx="8543925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Half-Wave Plate</a:t>
            </a:r>
            <a:endParaRPr lang="zh-TW" altLang="en-US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405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內容版面配置區 6">
                <a:extLst>
                  <a:ext uri="{FF2B5EF4-FFF2-40B4-BE49-F238E27FC236}">
                    <a16:creationId xmlns:a16="http://schemas.microsoft.com/office/drawing/2014/main" xmlns="" id="{94A5ECB4-17A7-421E-9F20-E79A3D16485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56550" y="358333"/>
                <a:ext cx="5978406" cy="1224177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altLang="zh-TW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func>
                      <m:funcPr>
                        <m:ctrlPr>
                          <a:rPr lang="en-US" altLang="zh-TW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TW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US" altLang="zh-TW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𝑘𝑧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𝜖</m:t>
                            </m:r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m:rPr>
                                <m:sty m:val="p"/>
                              </m:rPr>
                              <a:rPr lang="en-US" altLang="zh-TW" b="0" i="0" smtClean="0">
                                <a:latin typeface="Cambria Math" panose="02040503050406030204" pitchFamily="18" charset="0"/>
                              </a:rPr>
                              <m:t>Δ</m:t>
                            </m:r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𝜙</m:t>
                            </m:r>
                          </m:e>
                        </m:d>
                      </m:e>
                    </m:func>
                  </m:oMath>
                </a14:m>
                <a:endParaRPr lang="en-US" altLang="zh-TW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altLang="zh-TW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𝑜𝑥</m:t>
                        </m:r>
                      </m:sub>
                    </m:sSub>
                    <m:func>
                      <m:funcPr>
                        <m:ctrlPr>
                          <a:rPr lang="en-US" altLang="zh-TW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TW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US" altLang="zh-TW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𝑘𝑧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endParaRPr lang="zh-TW" altLang="en-US" dirty="0"/>
              </a:p>
            </p:txBody>
          </p:sp>
        </mc:Choice>
        <mc:Fallback xmlns="">
          <p:sp>
            <p:nvSpPr>
              <p:cNvPr id="2" name="內容版面配置區 6">
                <a:extLst>
                  <a:ext uri="{FF2B5EF4-FFF2-40B4-BE49-F238E27FC236}">
                    <a16:creationId xmlns:a16="http://schemas.microsoft.com/office/drawing/2014/main" id="{94A5ECB4-17A7-421E-9F20-E79A3D1648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045" y="358332"/>
                <a:ext cx="5518529" cy="122417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6">
                <a:extLst>
                  <a:ext uri="{FF2B5EF4-FFF2-40B4-BE49-F238E27FC236}">
                    <a16:creationId xmlns:a16="http://schemas.microsoft.com/office/drawing/2014/main" xmlns="" id="{C733162C-777B-4AFE-89EE-7E65FAA0584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56549" y="2290548"/>
                <a:ext cx="8743833" cy="1428599"/>
              </a:xfrm>
              <a:prstGeom prst="rect">
                <a:avLst/>
              </a:prstGeom>
            </p:spPr>
            <p:txBody>
              <a:bodyPr/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altLang="zh-TW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func>
                      <m:funcPr>
                        <m:ctrlPr>
                          <a:rPr lang="en-US" altLang="zh-TW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TW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US" altLang="zh-TW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𝑘𝑧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+0+</m:t>
                            </m:r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𝜋</m:t>
                            </m:r>
                          </m:e>
                        </m:d>
                      </m:e>
                    </m:func>
                    <m:r>
                      <a:rPr lang="en-US" altLang="zh-TW" b="0" i="1" smtClean="0">
                        <a:latin typeface="Cambria Math" panose="02040503050406030204" pitchFamily="18" charset="0"/>
                      </a:rPr>
                      <m:t>=−</m:t>
                    </m:r>
                    <m:sSub>
                      <m:sSubPr>
                        <m:ctrlPr>
                          <a:rPr lang="en-US" altLang="zh-TW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func>
                      <m:funcPr>
                        <m:ctrlPr>
                          <a:rPr lang="en-US" altLang="zh-TW" b="0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TW" b="0" i="0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US" altLang="zh-TW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𝑘𝑧</m:t>
                            </m:r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en-US" altLang="zh-TW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endParaRPr lang="en-US" altLang="zh-TW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TW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altLang="zh-TW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TW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altLang="zh-TW" i="1" smtClean="0">
                            <a:latin typeface="Cambria Math" panose="02040503050406030204" pitchFamily="18" charset="0"/>
                          </a:rPr>
                          <m:t>𝑜𝑥</m:t>
                        </m:r>
                      </m:sub>
                    </m:sSub>
                    <m:func>
                      <m:funcPr>
                        <m:ctrlPr>
                          <a:rPr lang="en-US" altLang="zh-TW" i="1" smtClean="0">
                            <a:latin typeface="Cambria Math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TW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d>
                          <m:dPr>
                            <m:ctrlPr>
                              <a:rPr lang="en-US" altLang="zh-TW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𝑘𝑧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  <m:r>
                              <a:rPr lang="en-US" altLang="zh-TW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</m:d>
                      </m:e>
                    </m:func>
                  </m:oMath>
                </a14:m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6">
                <a:extLst>
                  <a:ext uri="{FF2B5EF4-FFF2-40B4-BE49-F238E27FC236}">
                    <a16:creationId xmlns:a16="http://schemas.microsoft.com/office/drawing/2014/main" id="{C733162C-777B-4AFE-89EE-7E65FAA058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045" y="2290547"/>
                <a:ext cx="8071230" cy="142859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xmlns="" id="{A20820C9-C0BD-45BC-A1C2-9173B9A75DA9}"/>
              </a:ext>
            </a:extLst>
          </p:cNvPr>
          <p:cNvSpPr txBox="1">
            <a:spLocks/>
          </p:cNvSpPr>
          <p:nvPr/>
        </p:nvSpPr>
        <p:spPr>
          <a:xfrm>
            <a:off x="5337664" y="1445526"/>
            <a:ext cx="4137818" cy="82369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TW" dirty="0">
                <a:latin typeface="Times New Roman" panose="02020603050405020304" pitchFamily="18" charset="0"/>
                <a:cs typeface="Times" panose="02020603050405020304" pitchFamily="18" charset="0"/>
              </a:rPr>
              <a:t>Linear polarized</a:t>
            </a:r>
            <a:br>
              <a:rPr lang="en-US" altLang="zh-TW" dirty="0">
                <a:latin typeface="Times New Roman" panose="02020603050405020304" pitchFamily="18" charset="0"/>
                <a:cs typeface="Times" panose="02020603050405020304" pitchFamily="18" charset="0"/>
              </a:rPr>
            </a:br>
            <a:r>
              <a:rPr lang="en-US" altLang="zh-TW" dirty="0">
                <a:latin typeface="Times New Roman" panose="02020603050405020304" pitchFamily="18" charset="0"/>
                <a:cs typeface="Times" panose="02020603050405020304" pitchFamily="18" charset="0"/>
              </a:rPr>
              <a:t>&amp;Half-wave plate</a:t>
            </a:r>
          </a:p>
        </p:txBody>
      </p:sp>
      <p:grpSp>
        <p:nvGrpSpPr>
          <p:cNvPr id="40" name="群組 39">
            <a:extLst>
              <a:ext uri="{FF2B5EF4-FFF2-40B4-BE49-F238E27FC236}">
                <a16:creationId xmlns:a16="http://schemas.microsoft.com/office/drawing/2014/main" xmlns="" id="{49170518-AE11-49EA-9A6C-ED9B4CEDA04E}"/>
              </a:ext>
            </a:extLst>
          </p:cNvPr>
          <p:cNvGrpSpPr/>
          <p:nvPr/>
        </p:nvGrpSpPr>
        <p:grpSpPr>
          <a:xfrm>
            <a:off x="692793" y="3952876"/>
            <a:ext cx="3465664" cy="2714625"/>
            <a:chOff x="639501" y="3952875"/>
            <a:chExt cx="3199074" cy="2714625"/>
          </a:xfrm>
        </p:grpSpPr>
        <p:cxnSp>
          <p:nvCxnSpPr>
            <p:cNvPr id="6" name="直線單箭頭接點 5">
              <a:extLst>
                <a:ext uri="{FF2B5EF4-FFF2-40B4-BE49-F238E27FC236}">
                  <a16:creationId xmlns:a16="http://schemas.microsoft.com/office/drawing/2014/main" xmlns="" id="{425E590E-C051-42E2-9665-D46E043A8E0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28725" y="3952875"/>
              <a:ext cx="0" cy="2714625"/>
            </a:xfrm>
            <a:prstGeom prst="straightConnector1">
              <a:avLst/>
            </a:prstGeom>
            <a:ln w="38100">
              <a:solidFill>
                <a:schemeClr val="tx1"/>
              </a:solidFill>
              <a:headEnd type="none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線單箭頭接點 6">
              <a:extLst>
                <a:ext uri="{FF2B5EF4-FFF2-40B4-BE49-F238E27FC236}">
                  <a16:creationId xmlns:a16="http://schemas.microsoft.com/office/drawing/2014/main" xmlns="" id="{D7226697-D160-41C9-9B33-87482C84414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2245" y="5581650"/>
              <a:ext cx="3156330" cy="1"/>
            </a:xfrm>
            <a:prstGeom prst="straightConnector1">
              <a:avLst/>
            </a:prstGeom>
            <a:ln w="38100">
              <a:solidFill>
                <a:schemeClr val="tx1"/>
              </a:solidFill>
              <a:headEnd type="none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單箭頭接點 9">
              <a:extLst>
                <a:ext uri="{FF2B5EF4-FFF2-40B4-BE49-F238E27FC236}">
                  <a16:creationId xmlns:a16="http://schemas.microsoft.com/office/drawing/2014/main" xmlns="" id="{67BF866C-75B7-46FF-8728-16354C7F7AC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28725" y="4295775"/>
              <a:ext cx="0" cy="1285875"/>
            </a:xfrm>
            <a:prstGeom prst="straightConnector1">
              <a:avLst/>
            </a:prstGeom>
            <a:ln w="38100">
              <a:solidFill>
                <a:srgbClr val="00B050"/>
              </a:solidFill>
              <a:headEnd type="none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單箭頭接點 11">
              <a:extLst>
                <a:ext uri="{FF2B5EF4-FFF2-40B4-BE49-F238E27FC236}">
                  <a16:creationId xmlns:a16="http://schemas.microsoft.com/office/drawing/2014/main" xmlns="" id="{3ED3A67D-B39C-4C30-98E0-E56DC541A6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28725" y="5581650"/>
              <a:ext cx="1809750" cy="1"/>
            </a:xfrm>
            <a:prstGeom prst="straightConnector1">
              <a:avLst/>
            </a:prstGeom>
            <a:ln w="38100">
              <a:solidFill>
                <a:srgbClr val="0000FF"/>
              </a:solidFill>
              <a:headEnd type="none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線單箭頭接點 13">
              <a:extLst>
                <a:ext uri="{FF2B5EF4-FFF2-40B4-BE49-F238E27FC236}">
                  <a16:creationId xmlns:a16="http://schemas.microsoft.com/office/drawing/2014/main" xmlns="" id="{8BA5F3AF-D767-48AC-86F4-1DA08672E08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71800" y="4348162"/>
              <a:ext cx="0" cy="1233490"/>
            </a:xfrm>
            <a:prstGeom prst="straightConnector1">
              <a:avLst/>
            </a:prstGeom>
            <a:ln w="38100">
              <a:solidFill>
                <a:schemeClr val="tx1"/>
              </a:solidFill>
              <a:prstDash val="dash"/>
              <a:headEnd type="none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線單箭頭接點 17">
              <a:extLst>
                <a:ext uri="{FF2B5EF4-FFF2-40B4-BE49-F238E27FC236}">
                  <a16:creationId xmlns:a16="http://schemas.microsoft.com/office/drawing/2014/main" xmlns="" id="{C12A141D-59CC-464C-AAD4-1A59B03F234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28726" y="4348162"/>
              <a:ext cx="1743074" cy="0"/>
            </a:xfrm>
            <a:prstGeom prst="straightConnector1">
              <a:avLst/>
            </a:prstGeom>
            <a:ln w="38100">
              <a:solidFill>
                <a:schemeClr val="tx1"/>
              </a:solidFill>
              <a:prstDash val="dash"/>
              <a:headEnd type="none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單箭頭接點 21">
              <a:extLst>
                <a:ext uri="{FF2B5EF4-FFF2-40B4-BE49-F238E27FC236}">
                  <a16:creationId xmlns:a16="http://schemas.microsoft.com/office/drawing/2014/main" xmlns="" id="{F533C1B9-C451-4A22-9DCA-9317FF5625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28725" y="4348162"/>
              <a:ext cx="1743075" cy="1233489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none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矩形 31">
                  <a:extLst>
                    <a:ext uri="{FF2B5EF4-FFF2-40B4-BE49-F238E27FC236}">
                      <a16:creationId xmlns:a16="http://schemas.microsoft.com/office/drawing/2014/main" xmlns="" id="{4F3D9E33-C68B-4E68-AA7C-75E47C287BBC}"/>
                    </a:ext>
                  </a:extLst>
                </p:cNvPr>
                <p:cNvSpPr/>
                <p:nvPr/>
              </p:nvSpPr>
              <p:spPr>
                <a:xfrm>
                  <a:off x="2597006" y="5662373"/>
                  <a:ext cx="631969" cy="50982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⃑"/>
                            <m:ctrlPr>
                              <a:rPr lang="en-US" altLang="zh-TW" sz="24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n-US" altLang="zh-TW" sz="2400" b="1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b="1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</a:rPr>
                                  <m:t>𝑬</m:t>
                                </m:r>
                              </m:e>
                              <m:sub>
                                <m:r>
                                  <a:rPr lang="en-US" altLang="zh-TW" sz="2400" b="1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</a:rPr>
                                  <m:t>𝒙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zh-TW" altLang="en-US" b="1" dirty="0">
                    <a:solidFill>
                      <a:srgbClr val="0000FF"/>
                    </a:solidFill>
                  </a:endParaRPr>
                </a:p>
              </p:txBody>
            </p:sp>
          </mc:Choice>
          <mc:Fallback xmlns="">
            <p:sp>
              <p:nvSpPr>
                <p:cNvPr id="32" name="矩形 31">
                  <a:extLst>
                    <a:ext uri="{FF2B5EF4-FFF2-40B4-BE49-F238E27FC236}">
                      <a16:creationId xmlns:a16="http://schemas.microsoft.com/office/drawing/2014/main" id="{4F3D9E33-C68B-4E68-AA7C-75E47C287BB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7006" y="5662373"/>
                  <a:ext cx="631969" cy="509827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矩形 32">
                  <a:extLst>
                    <a:ext uri="{FF2B5EF4-FFF2-40B4-BE49-F238E27FC236}">
                      <a16:creationId xmlns:a16="http://schemas.microsoft.com/office/drawing/2014/main" xmlns="" id="{C847B3C5-FFAA-4190-9058-7AB5523F5BA8}"/>
                    </a:ext>
                  </a:extLst>
                </p:cNvPr>
                <p:cNvSpPr/>
                <p:nvPr/>
              </p:nvSpPr>
              <p:spPr>
                <a:xfrm>
                  <a:off x="639501" y="4199406"/>
                  <a:ext cx="631969" cy="54880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⃑"/>
                            <m:ctrlPr>
                              <a:rPr lang="en-US" altLang="zh-TW" sz="2400" b="1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n-US" altLang="zh-TW" sz="2400" b="1" i="1">
                                    <a:solidFill>
                                      <a:srgbClr val="00B050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b="1" i="1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</a:rPr>
                                  <m:t>𝑬</m:t>
                                </m:r>
                              </m:e>
                              <m:sub>
                                <m:r>
                                  <a:rPr lang="en-US" altLang="zh-TW" sz="2400" b="1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</a:rPr>
                                  <m:t>𝒚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zh-TW" altLang="en-US" b="1" dirty="0">
                    <a:solidFill>
                      <a:srgbClr val="00B050"/>
                    </a:solidFill>
                  </a:endParaRPr>
                </a:p>
              </p:txBody>
            </p:sp>
          </mc:Choice>
          <mc:Fallback xmlns="">
            <p:sp>
              <p:nvSpPr>
                <p:cNvPr id="33" name="矩形 32">
                  <a:extLst>
                    <a:ext uri="{FF2B5EF4-FFF2-40B4-BE49-F238E27FC236}">
                      <a16:creationId xmlns:a16="http://schemas.microsoft.com/office/drawing/2014/main" id="{C847B3C5-FFAA-4190-9058-7AB5523F5BA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39501" y="4199406"/>
                  <a:ext cx="631969" cy="548805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矩形 33">
                  <a:extLst>
                    <a:ext uri="{FF2B5EF4-FFF2-40B4-BE49-F238E27FC236}">
                      <a16:creationId xmlns:a16="http://schemas.microsoft.com/office/drawing/2014/main" xmlns="" id="{FB5E461A-1963-44B3-BDBB-4407F0D2F5A4}"/>
                    </a:ext>
                  </a:extLst>
                </p:cNvPr>
                <p:cNvSpPr/>
                <p:nvPr/>
              </p:nvSpPr>
              <p:spPr>
                <a:xfrm>
                  <a:off x="2881195" y="4014229"/>
                  <a:ext cx="631969" cy="50642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⃑"/>
                            <m:ctrlPr>
                              <a:rPr lang="en-US" altLang="zh-TW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zh-TW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𝑬</m:t>
                            </m:r>
                          </m:e>
                        </m:acc>
                      </m:oMath>
                    </m:oMathPara>
                  </a14:m>
                  <a:endParaRPr lang="zh-TW" altLang="en-US" b="1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34" name="矩形 33">
                  <a:extLst>
                    <a:ext uri="{FF2B5EF4-FFF2-40B4-BE49-F238E27FC236}">
                      <a16:creationId xmlns:a16="http://schemas.microsoft.com/office/drawing/2014/main" id="{FB5E461A-1963-44B3-BDBB-4407F0D2F5A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1195" y="4014229"/>
                  <a:ext cx="631969" cy="50642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1" name="群組 40">
            <a:extLst>
              <a:ext uri="{FF2B5EF4-FFF2-40B4-BE49-F238E27FC236}">
                <a16:creationId xmlns:a16="http://schemas.microsoft.com/office/drawing/2014/main" xmlns="" id="{3C361149-EC83-42B8-9F1C-19CBE6C00E24}"/>
              </a:ext>
            </a:extLst>
          </p:cNvPr>
          <p:cNvGrpSpPr/>
          <p:nvPr/>
        </p:nvGrpSpPr>
        <p:grpSpPr>
          <a:xfrm>
            <a:off x="5310305" y="3776447"/>
            <a:ext cx="3419358" cy="3105732"/>
            <a:chOff x="4901820" y="3776447"/>
            <a:chExt cx="3156330" cy="3105732"/>
          </a:xfrm>
        </p:grpSpPr>
        <p:cxnSp>
          <p:nvCxnSpPr>
            <p:cNvPr id="24" name="直線單箭頭接點 23">
              <a:extLst>
                <a:ext uri="{FF2B5EF4-FFF2-40B4-BE49-F238E27FC236}">
                  <a16:creationId xmlns:a16="http://schemas.microsoft.com/office/drawing/2014/main" xmlns="" id="{6B0B20F7-05F8-444A-8711-D1B468A3481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48300" y="3776447"/>
              <a:ext cx="0" cy="2714625"/>
            </a:xfrm>
            <a:prstGeom prst="straightConnector1">
              <a:avLst/>
            </a:prstGeom>
            <a:ln w="38100">
              <a:solidFill>
                <a:schemeClr val="tx1"/>
              </a:solidFill>
              <a:headEnd type="none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線單箭頭接點 24">
              <a:extLst>
                <a:ext uri="{FF2B5EF4-FFF2-40B4-BE49-F238E27FC236}">
                  <a16:creationId xmlns:a16="http://schemas.microsoft.com/office/drawing/2014/main" xmlns="" id="{26BDE0C3-58A2-43F6-B51A-FFCBF5671DA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901820" y="5405222"/>
              <a:ext cx="3156330" cy="1"/>
            </a:xfrm>
            <a:prstGeom prst="straightConnector1">
              <a:avLst/>
            </a:prstGeom>
            <a:ln w="38100">
              <a:solidFill>
                <a:schemeClr val="tx1"/>
              </a:solidFill>
              <a:headEnd type="none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線單箭頭接點 25">
              <a:extLst>
                <a:ext uri="{FF2B5EF4-FFF2-40B4-BE49-F238E27FC236}">
                  <a16:creationId xmlns:a16="http://schemas.microsoft.com/office/drawing/2014/main" xmlns="" id="{2D5C0191-CC5C-4E3B-AEEB-8A09F8A3E8E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48300" y="5362575"/>
              <a:ext cx="0" cy="1285875"/>
            </a:xfrm>
            <a:prstGeom prst="straightConnector1">
              <a:avLst/>
            </a:prstGeom>
            <a:ln w="38100">
              <a:solidFill>
                <a:srgbClr val="00B050"/>
              </a:solidFill>
              <a:headEnd type="arrow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單箭頭接點 26">
              <a:extLst>
                <a:ext uri="{FF2B5EF4-FFF2-40B4-BE49-F238E27FC236}">
                  <a16:creationId xmlns:a16="http://schemas.microsoft.com/office/drawing/2014/main" xmlns="" id="{E7C1D4FE-A072-42C0-99CD-CCB68E6D6C7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48300" y="5405222"/>
              <a:ext cx="1809750" cy="1"/>
            </a:xfrm>
            <a:prstGeom prst="straightConnector1">
              <a:avLst/>
            </a:prstGeom>
            <a:ln w="38100">
              <a:solidFill>
                <a:srgbClr val="0000FF"/>
              </a:solidFill>
              <a:headEnd type="none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線單箭頭接點 27">
              <a:extLst>
                <a:ext uri="{FF2B5EF4-FFF2-40B4-BE49-F238E27FC236}">
                  <a16:creationId xmlns:a16="http://schemas.microsoft.com/office/drawing/2014/main" xmlns="" id="{4E38D185-412B-4F67-A8EC-BA71564327E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91374" y="5414960"/>
              <a:ext cx="0" cy="1233490"/>
            </a:xfrm>
            <a:prstGeom prst="straightConnector1">
              <a:avLst/>
            </a:prstGeom>
            <a:ln w="38100">
              <a:solidFill>
                <a:schemeClr val="tx1"/>
              </a:solidFill>
              <a:prstDash val="dash"/>
              <a:headEnd type="none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線單箭頭接點 28">
              <a:extLst>
                <a:ext uri="{FF2B5EF4-FFF2-40B4-BE49-F238E27FC236}">
                  <a16:creationId xmlns:a16="http://schemas.microsoft.com/office/drawing/2014/main" xmlns="" id="{E969286C-197F-4603-93EF-4C0DED46A5B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48300" y="6638709"/>
              <a:ext cx="1743074" cy="0"/>
            </a:xfrm>
            <a:prstGeom prst="straightConnector1">
              <a:avLst/>
            </a:prstGeom>
            <a:ln w="38100">
              <a:solidFill>
                <a:schemeClr val="tx1"/>
              </a:solidFill>
              <a:prstDash val="dash"/>
              <a:headEnd type="none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線單箭頭接點 29">
              <a:extLst>
                <a:ext uri="{FF2B5EF4-FFF2-40B4-BE49-F238E27FC236}">
                  <a16:creationId xmlns:a16="http://schemas.microsoft.com/office/drawing/2014/main" xmlns="" id="{F1218247-EB4B-4E40-AFEA-D6BC27DC77C7}"/>
                </a:ext>
              </a:extLst>
            </p:cNvPr>
            <p:cNvCxnSpPr>
              <a:cxnSpLocks/>
            </p:cNvCxnSpPr>
            <p:nvPr/>
          </p:nvCxnSpPr>
          <p:spPr>
            <a:xfrm>
              <a:off x="5448300" y="5405224"/>
              <a:ext cx="1738313" cy="1223745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none"/>
              <a:tailEnd type="arrow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矩形 34">
                  <a:extLst>
                    <a:ext uri="{FF2B5EF4-FFF2-40B4-BE49-F238E27FC236}">
                      <a16:creationId xmlns:a16="http://schemas.microsoft.com/office/drawing/2014/main" xmlns="" id="{84CBEC5C-5C44-4147-AC28-DF747029EAFB}"/>
                    </a:ext>
                  </a:extLst>
                </p:cNvPr>
                <p:cNvSpPr/>
                <p:nvPr/>
              </p:nvSpPr>
              <p:spPr>
                <a:xfrm>
                  <a:off x="7067452" y="6375758"/>
                  <a:ext cx="631969" cy="50642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⃑"/>
                            <m:ctrlPr>
                              <a:rPr lang="en-US" altLang="zh-TW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zh-TW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𝑬</m:t>
                            </m:r>
                          </m:e>
                        </m:acc>
                      </m:oMath>
                    </m:oMathPara>
                  </a14:m>
                  <a:endParaRPr lang="zh-TW" altLang="en-US" b="1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35" name="矩形 34">
                  <a:extLst>
                    <a:ext uri="{FF2B5EF4-FFF2-40B4-BE49-F238E27FC236}">
                      <a16:creationId xmlns:a16="http://schemas.microsoft.com/office/drawing/2014/main" id="{84CBEC5C-5C44-4147-AC28-DF747029EAF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67452" y="6375758"/>
                  <a:ext cx="631969" cy="50642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矩形 35">
                  <a:extLst>
                    <a:ext uri="{FF2B5EF4-FFF2-40B4-BE49-F238E27FC236}">
                      <a16:creationId xmlns:a16="http://schemas.microsoft.com/office/drawing/2014/main" xmlns="" id="{579E4267-2AC8-4CBB-930D-9B24928061D9}"/>
                    </a:ext>
                  </a:extLst>
                </p:cNvPr>
                <p:cNvSpPr/>
                <p:nvPr/>
              </p:nvSpPr>
              <p:spPr>
                <a:xfrm>
                  <a:off x="6845155" y="4800360"/>
                  <a:ext cx="631969" cy="50982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⃑"/>
                            <m:ctrlPr>
                              <a:rPr lang="en-US" altLang="zh-TW" sz="2400" b="1" i="1" smtClean="0">
                                <a:solidFill>
                                  <a:srgbClr val="0000FF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n-US" altLang="zh-TW" sz="2400" b="1" i="1">
                                    <a:solidFill>
                                      <a:srgbClr val="0000FF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b="1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</a:rPr>
                                  <m:t>𝑬</m:t>
                                </m:r>
                              </m:e>
                              <m:sub>
                                <m:r>
                                  <a:rPr lang="en-US" altLang="zh-TW" sz="2400" b="1" i="1">
                                    <a:solidFill>
                                      <a:srgbClr val="0000FF"/>
                                    </a:solidFill>
                                    <a:latin typeface="Cambria Math" panose="02040503050406030204" pitchFamily="18" charset="0"/>
                                  </a:rPr>
                                  <m:t>𝒙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zh-TW" altLang="en-US" b="1" dirty="0">
                    <a:solidFill>
                      <a:srgbClr val="0000FF"/>
                    </a:solidFill>
                  </a:endParaRPr>
                </a:p>
              </p:txBody>
            </p:sp>
          </mc:Choice>
          <mc:Fallback xmlns="">
            <p:sp>
              <p:nvSpPr>
                <p:cNvPr id="36" name="矩形 35">
                  <a:extLst>
                    <a:ext uri="{FF2B5EF4-FFF2-40B4-BE49-F238E27FC236}">
                      <a16:creationId xmlns:a16="http://schemas.microsoft.com/office/drawing/2014/main" id="{579E4267-2AC8-4CBB-930D-9B24928061D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45155" y="4800360"/>
                  <a:ext cx="631969" cy="509827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矩形 36">
                  <a:extLst>
                    <a:ext uri="{FF2B5EF4-FFF2-40B4-BE49-F238E27FC236}">
                      <a16:creationId xmlns:a16="http://schemas.microsoft.com/office/drawing/2014/main" xmlns="" id="{71E4069F-FEA6-433B-A564-925A3A751626}"/>
                    </a:ext>
                  </a:extLst>
                </p:cNvPr>
                <p:cNvSpPr/>
                <p:nvPr/>
              </p:nvSpPr>
              <p:spPr>
                <a:xfrm>
                  <a:off x="4906800" y="5742693"/>
                  <a:ext cx="631969" cy="54880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⃑"/>
                            <m:ctrlPr>
                              <a:rPr lang="en-US" altLang="zh-TW" sz="2400" b="1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n-US" altLang="zh-TW" sz="2400" b="1" i="1">
                                    <a:solidFill>
                                      <a:srgbClr val="00B050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TW" sz="2400" b="1" i="1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</a:rPr>
                                  <m:t>𝑬</m:t>
                                </m:r>
                              </m:e>
                              <m:sub>
                                <m:r>
                                  <a:rPr lang="en-US" altLang="zh-TW" sz="2400" b="1" i="1" smtClean="0">
                                    <a:solidFill>
                                      <a:srgbClr val="00B050"/>
                                    </a:solidFill>
                                    <a:latin typeface="Cambria Math" panose="02040503050406030204" pitchFamily="18" charset="0"/>
                                  </a:rPr>
                                  <m:t>𝒚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zh-TW" altLang="en-US" b="1" dirty="0">
                    <a:solidFill>
                      <a:srgbClr val="00B050"/>
                    </a:solidFill>
                  </a:endParaRPr>
                </a:p>
              </p:txBody>
            </p:sp>
          </mc:Choice>
          <mc:Fallback xmlns="">
            <p:sp>
              <p:nvSpPr>
                <p:cNvPr id="37" name="矩形 36">
                  <a:extLst>
                    <a:ext uri="{FF2B5EF4-FFF2-40B4-BE49-F238E27FC236}">
                      <a16:creationId xmlns:a16="http://schemas.microsoft.com/office/drawing/2014/main" id="{71E4069F-FEA6-433B-A564-925A3A75162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06800" y="5742693"/>
                  <a:ext cx="631969" cy="548805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TW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8" name="箭號: 向下 37">
            <a:extLst>
              <a:ext uri="{FF2B5EF4-FFF2-40B4-BE49-F238E27FC236}">
                <a16:creationId xmlns:a16="http://schemas.microsoft.com/office/drawing/2014/main" xmlns="" id="{DFB34374-8D0E-45D6-9CF1-C3E88FA5B697}"/>
              </a:ext>
            </a:extLst>
          </p:cNvPr>
          <p:cNvSpPr/>
          <p:nvPr/>
        </p:nvSpPr>
        <p:spPr>
          <a:xfrm>
            <a:off x="4763484" y="1189364"/>
            <a:ext cx="715601" cy="944990"/>
          </a:xfrm>
          <a:prstGeom prst="downArrow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圓角矩形 4"/>
          <p:cNvSpPr/>
          <p:nvPr/>
        </p:nvSpPr>
        <p:spPr>
          <a:xfrm>
            <a:off x="4689043" y="351130"/>
            <a:ext cx="1082650" cy="54132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圓角矩形 30"/>
          <p:cNvSpPr/>
          <p:nvPr/>
        </p:nvSpPr>
        <p:spPr>
          <a:xfrm>
            <a:off x="4621987" y="2259179"/>
            <a:ext cx="959511" cy="52059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1301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5369" y="87552"/>
            <a:ext cx="9494197" cy="2554545"/>
          </a:xfrm>
          <a:prstGeom prst="rect">
            <a:avLst/>
          </a:prstGeom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defTabSz="914400" fontAlgn="base">
              <a:spcAft>
                <a:spcPts val="1200"/>
              </a:spcAft>
            </a:pP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§</a:t>
            </a:r>
            <a:r>
              <a:rPr lang="en-US" altLang="zh-TW" sz="2800" baseline="-250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Polarizer 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偏振片：僅一個偏振方向的光可以穿透</a:t>
            </a: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另一個偏振方向的光呢</a:t>
            </a: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? </a:t>
            </a:r>
            <a:r>
              <a:rPr lang="zh-TW" altLang="zh-TW" sz="2800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能量去哪裡了</a:t>
            </a:r>
            <a:r>
              <a:rPr lang="en-US" altLang="zh-TW" sz="2800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?</a:t>
            </a: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) </a:t>
            </a:r>
            <a:endParaRPr lang="zh-TW" altLang="zh-TW" sz="2800" dirty="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  <a:p>
            <a:pPr defTabSz="914400" fontAlgn="base">
              <a:spcAft>
                <a:spcPts val="1200"/>
              </a:spcAft>
            </a:pPr>
            <a:r>
              <a:rPr lang="en-US" altLang="zh-TW" sz="28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§</a:t>
            </a:r>
            <a:r>
              <a:rPr lang="en-US" altLang="zh-TW" sz="2800" baseline="-250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透過偏振片看液晶螢幕及透明膠帶：神奇！</a:t>
            </a:r>
          </a:p>
          <a:p>
            <a:pPr defTabSz="914400" fontAlgn="base">
              <a:spcAft>
                <a:spcPts val="1200"/>
              </a:spcAft>
            </a:pP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原理有些複雜，基本上是，</a:t>
            </a:r>
            <a:r>
              <a:rPr lang="zh-TW" altLang="zh-TW" sz="2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雙折射介質</a:t>
            </a: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膠帶</a:t>
            </a: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能造成偏振方向的旋轉。</a:t>
            </a:r>
          </a:p>
        </p:txBody>
      </p:sp>
      <p:sp>
        <p:nvSpPr>
          <p:cNvPr id="4" name="矩形 3"/>
          <p:cNvSpPr/>
          <p:nvPr/>
        </p:nvSpPr>
        <p:spPr>
          <a:xfrm>
            <a:off x="155621" y="2713847"/>
            <a:ext cx="959475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那些物</a:t>
            </a:r>
            <a:r>
              <a:rPr lang="zh-TW" altLang="zh-TW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質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是</a:t>
            </a:r>
            <a:r>
              <a:rPr lang="zh-TW" altLang="zh-TW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雙折射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：</a:t>
            </a:r>
            <a:endParaRPr lang="en-US" altLang="zh-TW" sz="2800" dirty="0" smtClean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大部分塑膠</a:t>
            </a:r>
            <a:r>
              <a:rPr lang="en-US" altLang="zh-TW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眼鏡 </a:t>
            </a:r>
            <a:r>
              <a:rPr lang="en-US" altLang="zh-TW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…)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、糖晶體</a:t>
            </a:r>
            <a:r>
              <a:rPr lang="en-US" altLang="zh-TW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(how about </a:t>
            </a:r>
            <a:r>
              <a:rPr lang="en-US" altLang="zh-TW" sz="2800" dirty="0" err="1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NaCl</a:t>
            </a:r>
            <a:r>
              <a:rPr lang="en-US" altLang="zh-TW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、</a:t>
            </a:r>
            <a:r>
              <a:rPr lang="zh-TW" altLang="en-US" sz="2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強化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玻璃</a:t>
            </a:r>
            <a:endParaRPr lang="en-US" altLang="zh-TW" sz="2800" dirty="0" smtClean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細胞</a:t>
            </a:r>
            <a:r>
              <a:rPr lang="zh-TW" altLang="en-US" sz="2800" i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！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？</a:t>
            </a:r>
            <a:endParaRPr lang="zh-TW" altLang="en-US" sz="2800" dirty="0"/>
          </a:p>
          <a:p>
            <a:pPr>
              <a:lnSpc>
                <a:spcPct val="150000"/>
              </a:lnSpc>
            </a:pP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石英</a:t>
            </a:r>
            <a:r>
              <a:rPr lang="zh-TW" altLang="en-US" sz="2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、液晶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、紅寶石、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77384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5902" y="220364"/>
            <a:ext cx="9494196" cy="4401205"/>
          </a:xfrm>
          <a:prstGeom prst="rect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§</a:t>
            </a:r>
            <a:r>
              <a:rPr lang="en-US" altLang="zh-TW" sz="2800" baseline="-250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zh-TW" sz="2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電場</a:t>
            </a:r>
            <a:r>
              <a:rPr lang="zh-TW" altLang="zh-TW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的</a:t>
            </a:r>
            <a:r>
              <a:rPr lang="zh-TW" altLang="en-US" sz="2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來回震盪</a:t>
            </a:r>
            <a:r>
              <a:rPr lang="zh-TW" altLang="zh-TW" sz="28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會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引發物質中</a:t>
            </a:r>
            <a:r>
              <a:rPr lang="zh-TW" altLang="zh-TW" sz="2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帶電粒子的振動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；帶電粒子的振動會引發電磁波。</a:t>
            </a:r>
            <a:r>
              <a:rPr lang="zh-TW" altLang="zh-TW" sz="28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例如</a:t>
            </a:r>
            <a:endParaRPr lang="en-US" altLang="zh-TW" sz="2800" dirty="0" smtClean="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US" altLang="zh-TW" sz="2800" dirty="0" smtClean="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en-US" altLang="zh-TW" sz="28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Wiki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說：「當微粒的半徑足夠小（小於</a:t>
            </a: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0.1λ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），散射光線的強度與入射光線波長的四次方成反比，因此對於較短波長的散射程度要遠遠大於較大波長。這種散射規律是由英國物理學家瑞利勳爵（</a:t>
            </a: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Lord Rayleigh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）於</a:t>
            </a: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1900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年發現的，因此被稱作</a:t>
            </a:r>
            <a:r>
              <a:rPr lang="zh-TW" altLang="zh-TW" sz="2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瑞利散射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。</a:t>
            </a:r>
            <a:r>
              <a:rPr lang="zh-TW" altLang="zh-TW" sz="28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」</a:t>
            </a:r>
            <a:endParaRPr lang="en-US" altLang="zh-TW" sz="2800" dirty="0" smtClean="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zh-TW" altLang="zh-TW" sz="2800" dirty="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Such that the sky is blue. </a:t>
            </a:r>
            <a:r>
              <a:rPr lang="zh-TW" altLang="zh-TW" sz="2800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偏振方向</a:t>
            </a:r>
            <a:r>
              <a:rPr lang="en-US" altLang="zh-TW" sz="2800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=?</a:t>
            </a:r>
            <a:endParaRPr lang="zh-TW" altLang="zh-TW" sz="2800" dirty="0">
              <a:solidFill>
                <a:srgbClr val="FF0000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84553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02256" y="65756"/>
            <a:ext cx="89426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§</a:t>
            </a:r>
            <a:r>
              <a:rPr lang="en-US" altLang="zh-TW" sz="2800" baseline="-250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某方向的偏振光在某角度附近，布儒斯特角（</a:t>
            </a:r>
            <a:r>
              <a:rPr lang="en-US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Brewster angle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），的反射率很低</a:t>
            </a:r>
            <a:r>
              <a:rPr lang="zh-TW" altLang="zh-TW" sz="28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。原理</a:t>
            </a:r>
            <a:r>
              <a:rPr lang="zh-TW" altLang="zh-TW" sz="2800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有些複雜，先做觀察</a:t>
            </a:r>
            <a:r>
              <a:rPr lang="zh-TW" altLang="zh-TW" sz="2800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。</a:t>
            </a:r>
            <a:endParaRPr lang="en-US" altLang="zh-TW" sz="2800" dirty="0" smtClean="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Application: 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太陽眼鏡消平面的反光</a:t>
            </a:r>
            <a:endParaRPr lang="zh-TW" altLang="zh-TW" sz="2800" dirty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974066" y="5982243"/>
            <a:ext cx="4288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dirty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http://physics.stackexchange.com/questions</a:t>
            </a:r>
            <a:r>
              <a:rPr lang="en-US" altLang="zh-TW" dirty="0" smtClean="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/</a:t>
            </a:r>
            <a:endParaRPr lang="zh-TW" altLang="en-US" dirty="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9" name="Picture 2" descr="image from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48" y="1672148"/>
            <a:ext cx="8856103" cy="426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224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9A267C8F-51E7-40C0-B7F9-083482130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040" y="0"/>
            <a:ext cx="8543925" cy="102683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about </a:t>
            </a:r>
            <a:r>
              <a:rPr lang="en-US" altLang="zh-TW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polarization (</a:t>
            </a:r>
            <a:r>
              <a:rPr lang="en-US" altLang="zh-TW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optional)</a:t>
            </a:r>
            <a:endParaRPr lang="zh-TW" altLang="en-US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xmlns="" id="{7B43CA87-839B-491C-9528-46D10433D1B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1367" y="1502268"/>
                <a:ext cx="8543925" cy="1104053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zh-TW" i="1"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TW" i="1">
                                <a:latin typeface="Cambria Math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altLang="zh-TW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</m:e>
                              <m:sub>
                                <m: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sub>
                            </m:sSub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en-US" altLang="zh-TW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</m:e>
                              <m:sub>
                                <m: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sub>
                            </m:sSub>
                            <m:func>
                              <m:funcPr>
                                <m:ctrlPr>
                                  <a:rPr lang="en-US" altLang="zh-TW" i="1">
                                    <a:latin typeface="Cambria Math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TW">
                                    <a:latin typeface="Cambria Math" panose="02040503050406030204" pitchFamily="18" charset="0"/>
                                  </a:rPr>
                                  <m:t>cos</m:t>
                                </m:r>
                              </m:fName>
                              <m:e>
                                <m:d>
                                  <m:dPr>
                                    <m:ctrlPr>
                                      <a:rPr lang="en-US" altLang="zh-TW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i="1">
                                        <a:latin typeface="Cambria Math" panose="02040503050406030204" pitchFamily="18" charset="0"/>
                                      </a:rPr>
                                      <m:t>𝑘𝑧</m:t>
                                    </m:r>
                                    <m:r>
                                      <a:rPr lang="en-US" altLang="zh-TW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altLang="zh-TW" i="1">
                                        <a:latin typeface="Cambria Math" panose="02040503050406030204" pitchFamily="18" charset="0"/>
                                      </a:rPr>
                                      <m:t>𝜔</m:t>
                                    </m:r>
                                    <m:r>
                                      <a:rPr lang="en-US" altLang="zh-TW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  <m:r>
                                      <a:rPr lang="en-US" altLang="zh-TW" i="1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altLang="zh-TW" i="1">
                                        <a:latin typeface="Cambria Math" panose="02040503050406030204" pitchFamily="18" charset="0"/>
                                      </a:rPr>
                                      <m:t>𝜖</m:t>
                                    </m:r>
                                  </m:e>
                                </m:d>
                              </m:e>
                            </m:func>
                          </m:e>
                          <m:e>
                            <m:sSub>
                              <m:sSubPr>
                                <m:ctrlPr>
                                  <a:rPr lang="en-US" altLang="zh-TW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</m:e>
                              <m:sub>
                                <m: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sub>
                            </m:sSub>
                            <m:r>
                              <a:rPr lang="en-US" altLang="zh-TW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sSub>
                              <m:sSubPr>
                                <m:ctrlPr>
                                  <a:rPr lang="en-US" altLang="zh-TW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  <m:t>𝐸</m:t>
                                </m:r>
                              </m:e>
                              <m:sub>
                                <m:r>
                                  <a:rPr lang="en-US" altLang="zh-TW" i="1">
                                    <a:latin typeface="Cambria Math" panose="02040503050406030204" pitchFamily="18" charset="0"/>
                                  </a:rPr>
                                  <m:t>𝑜𝑥</m:t>
                                </m:r>
                              </m:sub>
                            </m:sSub>
                            <m:func>
                              <m:funcPr>
                                <m:ctrlPr>
                                  <a:rPr lang="en-US" altLang="zh-TW" i="1">
                                    <a:latin typeface="Cambria Math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 altLang="zh-TW">
                                    <a:latin typeface="Cambria Math" panose="02040503050406030204" pitchFamily="18" charset="0"/>
                                  </a:rPr>
                                  <m:t>cos</m:t>
                                </m:r>
                              </m:fName>
                              <m:e>
                                <m:d>
                                  <m:dPr>
                                    <m:ctrlPr>
                                      <a:rPr lang="en-US" altLang="zh-TW" i="1"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zh-TW" i="1">
                                        <a:latin typeface="Cambria Math" panose="02040503050406030204" pitchFamily="18" charset="0"/>
                                      </a:rPr>
                                      <m:t>𝑘𝑧</m:t>
                                    </m:r>
                                    <m:r>
                                      <a:rPr lang="en-US" altLang="zh-TW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altLang="zh-TW" i="1">
                                        <a:latin typeface="Cambria Math" panose="02040503050406030204" pitchFamily="18" charset="0"/>
                                      </a:rPr>
                                      <m:t>𝜔</m:t>
                                    </m:r>
                                    <m:r>
                                      <a:rPr lang="en-US" altLang="zh-TW" i="1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e>
                                </m:d>
                              </m:e>
                            </m:func>
                          </m:e>
                        </m:eqArr>
                      </m:e>
                    </m:d>
                  </m:oMath>
                </a14:m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>
                <a:extLst>
                  <a:ext uri="{FF2B5EF4-FFF2-40B4-BE49-F238E27FC236}">
                    <a16:creationId xmlns:a16="http://schemas.microsoft.com/office/drawing/2014/main" id="{7B43CA87-839B-491C-9528-46D10433D1B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19723" y="1502267"/>
                <a:ext cx="7886700" cy="1104053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E6DFEDAC-1815-48E4-81A6-681DF51F0B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54" b="27199"/>
          <a:stretch/>
        </p:blipFill>
        <p:spPr>
          <a:xfrm>
            <a:off x="532726" y="3608106"/>
            <a:ext cx="9152731" cy="28822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字方塊 4">
                <a:extLst>
                  <a:ext uri="{FF2B5EF4-FFF2-40B4-BE49-F238E27FC236}">
                    <a16:creationId xmlns:a16="http://schemas.microsoft.com/office/drawing/2014/main" xmlns="" id="{61824054-A9FC-492E-B0AC-8536014529FF}"/>
                  </a:ext>
                </a:extLst>
              </p:cNvPr>
              <p:cNvSpPr txBox="1"/>
              <p:nvPr/>
            </p:nvSpPr>
            <p:spPr>
              <a:xfrm>
                <a:off x="532725" y="2929679"/>
                <a:ext cx="238855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𝜖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altLang="zh-TW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𝑖𝑛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𝑔𝑒𝑛𝑒𝑟𝑎𝑙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, 2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zh-TW" altLang="en-US" dirty="0"/>
              </a:p>
            </p:txBody>
          </p:sp>
        </mc:Choice>
        <mc:Fallback xmlns="">
          <p:sp>
            <p:nvSpPr>
              <p:cNvPr id="5" name="文字方塊 4">
                <a:extLst>
                  <a:ext uri="{FF2B5EF4-FFF2-40B4-BE49-F238E27FC236}">
                    <a16:creationId xmlns:a16="http://schemas.microsoft.com/office/drawing/2014/main" id="{61824054-A9FC-492E-B0AC-8536014529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746" y="2929678"/>
                <a:ext cx="2204815" cy="646331"/>
              </a:xfrm>
              <a:prstGeom prst="rect">
                <a:avLst/>
              </a:prstGeom>
              <a:blipFill>
                <a:blip r:embed="rId4"/>
                <a:stretch>
                  <a:fillRect b="-660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字方塊 5">
                <a:extLst>
                  <a:ext uri="{FF2B5EF4-FFF2-40B4-BE49-F238E27FC236}">
                    <a16:creationId xmlns:a16="http://schemas.microsoft.com/office/drawing/2014/main" xmlns="" id="{AAD563B1-05EF-406D-9160-C3513C8949C6}"/>
                  </a:ext>
                </a:extLst>
              </p:cNvPr>
              <p:cNvSpPr txBox="1"/>
              <p:nvPr/>
            </p:nvSpPr>
            <p:spPr>
              <a:xfrm>
                <a:off x="2672785" y="2714107"/>
                <a:ext cx="4720967" cy="8619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𝜖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=±</m:t>
                      </m:r>
                      <m:f>
                        <m:fPr>
                          <m:ctrlPr>
                            <a:rPr lang="en-US" altLang="zh-TW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 (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𝑖𝑛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𝑔𝑒𝑛𝑒𝑟𝑎𝑙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𝜋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/2)</m:t>
                      </m:r>
                    </m:oMath>
                  </m:oMathPara>
                </a14:m>
                <a:endParaRPr lang="en-US" altLang="zh-TW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𝑎𝑛𝑑</m:t>
                      </m:r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altLang="zh-TW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en-US" altLang="zh-TW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TW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en-US" altLang="zh-TW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zh-TW" altLang="en-US" dirty="0"/>
              </a:p>
            </p:txBody>
          </p:sp>
        </mc:Choice>
        <mc:Fallback xmlns="">
          <p:sp>
            <p:nvSpPr>
              <p:cNvPr id="6" name="文字方塊 5">
                <a:extLst>
                  <a:ext uri="{FF2B5EF4-FFF2-40B4-BE49-F238E27FC236}">
                    <a16:creationId xmlns:a16="http://schemas.microsoft.com/office/drawing/2014/main" id="{AAD563B1-05EF-406D-9160-C3513C8949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186" y="2714106"/>
                <a:ext cx="4357816" cy="861903"/>
              </a:xfrm>
              <a:prstGeom prst="rect">
                <a:avLst/>
              </a:prstGeom>
              <a:blipFill>
                <a:blip r:embed="rId5"/>
                <a:stretch>
                  <a:fillRect b="-2113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字方塊 6">
            <a:extLst>
              <a:ext uri="{FF2B5EF4-FFF2-40B4-BE49-F238E27FC236}">
                <a16:creationId xmlns:a16="http://schemas.microsoft.com/office/drawing/2014/main" xmlns="" id="{C1D26BA1-A6A4-4DCE-AF28-E001C6A79C73}"/>
              </a:ext>
            </a:extLst>
          </p:cNvPr>
          <p:cNvSpPr txBox="1"/>
          <p:nvPr/>
        </p:nvSpPr>
        <p:spPr>
          <a:xfrm>
            <a:off x="6965384" y="2407778"/>
            <a:ext cx="29271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𝑏𝑜𝑡</a:t>
            </a:r>
            <a:r>
              <a:rPr lang="en-US" altLang="zh-TW" dirty="0"/>
              <a:t>ℎ </a:t>
            </a:r>
            <a:r>
              <a:rPr lang="zh-TW" altLang="en-US" dirty="0"/>
              <a:t>𝑝</a:t>
            </a:r>
            <a:r>
              <a:rPr lang="en-US" altLang="zh-TW" dirty="0"/>
              <a:t>ℎ</a:t>
            </a:r>
            <a:r>
              <a:rPr lang="zh-TW" altLang="en-US" dirty="0"/>
              <a:t>𝑎𝑠𝑒 𝑎𝑛𝑔𝑙𝑒𝑠 𝑎𝑛𝑑 𝑎𝑚𝑝𝑙𝑖𝑡𝑢𝑑𝑒𝑠 𝑜𝑓 𝑡𝑤𝑜 𝑐𝑜𝑚𝑝𝑜𝑛𝑒𝑛𝑡𝑠 𝑎𝑟𝑒 𝑛𝑜𝑡 𝑒𝑞𝑢𝑎𝑙 </a:t>
            </a:r>
          </a:p>
        </p:txBody>
      </p:sp>
      <p:sp>
        <p:nvSpPr>
          <p:cNvPr id="8" name="副標題 2">
            <a:extLst>
              <a:ext uri="{FF2B5EF4-FFF2-40B4-BE49-F238E27FC236}">
                <a16:creationId xmlns:a16="http://schemas.microsoft.com/office/drawing/2014/main" xmlns="" id="{F66E4774-2760-4179-B38E-EE1140E3AA08}"/>
              </a:ext>
            </a:extLst>
          </p:cNvPr>
          <p:cNvSpPr txBox="1">
            <a:spLocks/>
          </p:cNvSpPr>
          <p:nvPr/>
        </p:nvSpPr>
        <p:spPr>
          <a:xfrm>
            <a:off x="5749047" y="932477"/>
            <a:ext cx="4007796" cy="1236792"/>
          </a:xfrm>
          <a:prstGeom prst="rect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武陵高中科學班 游子昱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中央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研究院原子與分子科學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研究所林志民博士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59236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1045</TotalTime>
  <Words>696</Words>
  <Application>Microsoft Office PowerPoint</Application>
  <PresentationFormat>A4 紙張 (210x297 公釐)</PresentationFormat>
  <Paragraphs>66</Paragraphs>
  <Slides>11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2" baseType="lpstr">
      <vt:lpstr>Office 佈景主題</vt:lpstr>
      <vt:lpstr>Polarization (direction of E field)</vt:lpstr>
      <vt:lpstr>Linear Polarization</vt:lpstr>
      <vt:lpstr>Polarizer</vt:lpstr>
      <vt:lpstr>Birefringence/Double Refraction</vt:lpstr>
      <vt:lpstr>Calcite CaCO3 crystal</vt:lpstr>
      <vt:lpstr>Half-Wave Plate</vt:lpstr>
      <vt:lpstr>PowerPoint 簡報</vt:lpstr>
      <vt:lpstr>PowerPoint 簡報</vt:lpstr>
      <vt:lpstr>PowerPoint 簡報</vt:lpstr>
      <vt:lpstr>PowerPoint 簡報</vt:lpstr>
      <vt:lpstr>More about polarization (optional)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張美慧</dc:creator>
  <cp:lastModifiedBy>Jim Lin</cp:lastModifiedBy>
  <cp:revision>78</cp:revision>
  <dcterms:created xsi:type="dcterms:W3CDTF">2017-10-06T06:25:44Z</dcterms:created>
  <dcterms:modified xsi:type="dcterms:W3CDTF">2017-10-14T01:40:04Z</dcterms:modified>
</cp:coreProperties>
</file>