
<file path=[Content_Types].xml><?xml version="1.0" encoding="utf-8"?>
<Types xmlns="http://schemas.openxmlformats.org/package/2006/content-types">
  <Default Extension="png" ContentType="image/png"/>
  <Default Extension="svg" ContentType="image/svg+xml"/>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sldIdLst>
    <p:sldId id="256" r:id="rId2"/>
    <p:sldId id="258" r:id="rId3"/>
    <p:sldId id="259" r:id="rId4"/>
    <p:sldId id="260" r:id="rId5"/>
    <p:sldId id="302" r:id="rId6"/>
    <p:sldId id="257" r:id="rId7"/>
    <p:sldId id="283" r:id="rId8"/>
    <p:sldId id="306" r:id="rId9"/>
    <p:sldId id="284" r:id="rId10"/>
    <p:sldId id="285" r:id="rId11"/>
    <p:sldId id="264" r:id="rId12"/>
    <p:sldId id="286" r:id="rId13"/>
    <p:sldId id="307" r:id="rId14"/>
    <p:sldId id="287" r:id="rId15"/>
    <p:sldId id="288" r:id="rId16"/>
    <p:sldId id="289" r:id="rId17"/>
    <p:sldId id="290" r:id="rId18"/>
    <p:sldId id="308" r:id="rId19"/>
    <p:sldId id="303" r:id="rId20"/>
    <p:sldId id="291" r:id="rId21"/>
    <p:sldId id="292" r:id="rId22"/>
    <p:sldId id="304" r:id="rId23"/>
    <p:sldId id="293" r:id="rId24"/>
    <p:sldId id="305" r:id="rId25"/>
    <p:sldId id="265" r:id="rId26"/>
    <p:sldId id="266" r:id="rId27"/>
    <p:sldId id="267" r:id="rId28"/>
    <p:sldId id="268" r:id="rId29"/>
    <p:sldId id="269" r:id="rId30"/>
    <p:sldId id="270" r:id="rId31"/>
    <p:sldId id="296" r:id="rId32"/>
    <p:sldId id="299" r:id="rId33"/>
    <p:sldId id="309" r:id="rId34"/>
    <p:sldId id="272" r:id="rId35"/>
    <p:sldId id="273" r:id="rId36"/>
    <p:sldId id="277" r:id="rId37"/>
    <p:sldId id="278" r:id="rId38"/>
    <p:sldId id="274" r:id="rId39"/>
    <p:sldId id="295" r:id="rId40"/>
    <p:sldId id="279" r:id="rId41"/>
    <p:sldId id="280" r:id="rId42"/>
    <p:sldId id="271" r:id="rId43"/>
    <p:sldId id="297" r:id="rId44"/>
    <p:sldId id="300" r:id="rId45"/>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73"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FF"/>
    <a:srgbClr val="CC00CC"/>
    <a:srgbClr val="FF66FF"/>
    <a:srgbClr val="7373FF"/>
    <a:srgbClr val="CDCD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4995" autoAdjust="0"/>
    <p:restoredTop sz="94660"/>
  </p:normalViewPr>
  <p:slideViewPr>
    <p:cSldViewPr snapToGrid="0">
      <p:cViewPr varScale="1">
        <p:scale>
          <a:sx n="96" d="100"/>
          <a:sy n="96" d="100"/>
        </p:scale>
        <p:origin x="101" y="168"/>
      </p:cViewPr>
      <p:guideLst>
        <p:guide orient="horz" pos="2273"/>
        <p:guide pos="3840"/>
      </p:guideLst>
    </p:cSldViewPr>
  </p:slideViewPr>
  <p:notesTextViewPr>
    <p:cViewPr>
      <p:scale>
        <a:sx n="1" d="1"/>
        <a:sy n="1" d="1"/>
      </p:scale>
      <p:origin x="0" y="0"/>
    </p:cViewPr>
  </p:notesTextViewPr>
  <p:sorterViewPr>
    <p:cViewPr varScale="1">
      <p:scale>
        <a:sx n="100" d="100"/>
        <a:sy n="100" d="100"/>
      </p:scale>
      <p:origin x="0" y="-10728"/>
    </p:cViewPr>
  </p:sorterViewPr>
  <p:notesViewPr>
    <p:cSldViewPr snapToGrid="0">
      <p:cViewPr varScale="1">
        <p:scale>
          <a:sx n="65" d="100"/>
          <a:sy n="65" d="100"/>
        </p:scale>
        <p:origin x="3154" y="6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image" Target="../media/image3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C07F92-2DBA-4F7C-A4CA-924B97FAE91F}" type="datetimeFigureOut">
              <a:rPr lang="zh-TW" altLang="en-US" smtClean="0"/>
              <a:t>2022/7/8</a:t>
            </a:fld>
            <a:endParaRPr lang="zh-TW" altLang="en-US"/>
          </a:p>
        </p:txBody>
      </p:sp>
      <p:sp>
        <p:nvSpPr>
          <p:cNvPr id="4" name="投影片影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695CF3-B1C7-407A-A854-B2C593B0672D}" type="slidenum">
              <a:rPr lang="zh-TW" altLang="en-US" smtClean="0"/>
              <a:t>‹#›</a:t>
            </a:fld>
            <a:endParaRPr lang="zh-TW" altLang="en-US"/>
          </a:p>
        </p:txBody>
      </p:sp>
    </p:spTree>
    <p:extLst>
      <p:ext uri="{BB962C8B-B14F-4D97-AF65-F5344CB8AC3E}">
        <p14:creationId xmlns:p14="http://schemas.microsoft.com/office/powerpoint/2010/main" val="2749216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151E740-7042-484A-AF3C-34B6E29150DB}"/>
              </a:ext>
            </a:extLst>
          </p:cNvPr>
          <p:cNvSpPr>
            <a:spLocks noGrp="1"/>
          </p:cNvSpPr>
          <p:nvPr>
            <p:ph type="ctrTitle"/>
          </p:nvPr>
        </p:nvSpPr>
        <p:spPr>
          <a:xfrm>
            <a:off x="1524000" y="1122363"/>
            <a:ext cx="9144000" cy="2387600"/>
          </a:xfrm>
        </p:spPr>
        <p:txBody>
          <a:bodyPr anchor="b"/>
          <a:lstStyle>
            <a:lvl1pPr algn="ctr">
              <a:defRPr sz="6000"/>
            </a:lvl1pPr>
          </a:lstStyle>
          <a:p>
            <a:r>
              <a:rPr lang="zh-TW" altLang="en-US"/>
              <a:t>按一下以編輯母片標題樣式</a:t>
            </a:r>
          </a:p>
        </p:txBody>
      </p:sp>
      <p:sp>
        <p:nvSpPr>
          <p:cNvPr id="3" name="副標題 2">
            <a:extLst>
              <a:ext uri="{FF2B5EF4-FFF2-40B4-BE49-F238E27FC236}">
                <a16:creationId xmlns:a16="http://schemas.microsoft.com/office/drawing/2014/main" id="{B05251C8-BFC0-47DB-9B86-9404B6E991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p>
        </p:txBody>
      </p:sp>
      <p:sp>
        <p:nvSpPr>
          <p:cNvPr id="4" name="日期版面配置區 3">
            <a:extLst>
              <a:ext uri="{FF2B5EF4-FFF2-40B4-BE49-F238E27FC236}">
                <a16:creationId xmlns:a16="http://schemas.microsoft.com/office/drawing/2014/main" id="{E63B4AAE-717B-42A0-B505-89D74A3B0BD3}"/>
              </a:ext>
            </a:extLst>
          </p:cNvPr>
          <p:cNvSpPr>
            <a:spLocks noGrp="1"/>
          </p:cNvSpPr>
          <p:nvPr>
            <p:ph type="dt" sz="half" idx="10"/>
          </p:nvPr>
        </p:nvSpPr>
        <p:spPr/>
        <p:txBody>
          <a:bodyPr/>
          <a:lstStyle/>
          <a:p>
            <a:fld id="{3133DD91-C616-48CA-8470-27F07CFCD6CC}" type="datetime1">
              <a:rPr lang="zh-TW" altLang="en-US" smtClean="0"/>
              <a:t>2022/7/8</a:t>
            </a:fld>
            <a:endParaRPr lang="zh-TW" altLang="en-US"/>
          </a:p>
        </p:txBody>
      </p:sp>
      <p:sp>
        <p:nvSpPr>
          <p:cNvPr id="5" name="頁尾版面配置區 4">
            <a:extLst>
              <a:ext uri="{FF2B5EF4-FFF2-40B4-BE49-F238E27FC236}">
                <a16:creationId xmlns:a16="http://schemas.microsoft.com/office/drawing/2014/main" id="{EB15BA78-A3D9-4937-AA04-9F8DDC36BA47}"/>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BC5C9073-BEEE-451E-8B8B-4A2522FE7648}"/>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559820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5E0F262-FE5B-455E-B0A8-9C52925F244D}"/>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2FDE4BC5-BD36-4C38-BD77-B745B11C512E}"/>
              </a:ext>
            </a:extLst>
          </p:cNvPr>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C5BA148B-DD9C-4785-8072-D52A99BC8712}"/>
              </a:ext>
            </a:extLst>
          </p:cNvPr>
          <p:cNvSpPr>
            <a:spLocks noGrp="1"/>
          </p:cNvSpPr>
          <p:nvPr>
            <p:ph type="dt" sz="half" idx="10"/>
          </p:nvPr>
        </p:nvSpPr>
        <p:spPr/>
        <p:txBody>
          <a:bodyPr/>
          <a:lstStyle/>
          <a:p>
            <a:fld id="{20425F4D-3325-4ED7-AE9B-9D54C9CEAD53}" type="datetime1">
              <a:rPr lang="zh-TW" altLang="en-US" smtClean="0"/>
              <a:t>2022/7/8</a:t>
            </a:fld>
            <a:endParaRPr lang="zh-TW" altLang="en-US"/>
          </a:p>
        </p:txBody>
      </p:sp>
      <p:sp>
        <p:nvSpPr>
          <p:cNvPr id="5" name="頁尾版面配置區 4">
            <a:extLst>
              <a:ext uri="{FF2B5EF4-FFF2-40B4-BE49-F238E27FC236}">
                <a16:creationId xmlns:a16="http://schemas.microsoft.com/office/drawing/2014/main" id="{4FDEE85B-98CE-4A1A-B734-98E48C8371F5}"/>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5C5E3BB3-C42A-4411-B988-5B6091136719}"/>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126346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DD0BEC8-5C8C-4E97-99ED-EE9B72168665}"/>
              </a:ext>
            </a:extLst>
          </p:cNvPr>
          <p:cNvSpPr>
            <a:spLocks noGrp="1"/>
          </p:cNvSpPr>
          <p:nvPr>
            <p:ph type="title"/>
          </p:nvPr>
        </p:nvSpPr>
        <p:spPr>
          <a:xfrm>
            <a:off x="831850" y="1709738"/>
            <a:ext cx="10515600" cy="2852737"/>
          </a:xfrm>
        </p:spPr>
        <p:txBody>
          <a:bodyPr anchor="b"/>
          <a:lstStyle>
            <a:lvl1pPr>
              <a:defRPr sz="6000"/>
            </a:lvl1pPr>
          </a:lstStyle>
          <a:p>
            <a:r>
              <a:rPr lang="zh-TW" altLang="en-US"/>
              <a:t>按一下以編輯母片標題樣式</a:t>
            </a:r>
          </a:p>
        </p:txBody>
      </p:sp>
      <p:sp>
        <p:nvSpPr>
          <p:cNvPr id="3" name="文字版面配置區 2">
            <a:extLst>
              <a:ext uri="{FF2B5EF4-FFF2-40B4-BE49-F238E27FC236}">
                <a16:creationId xmlns:a16="http://schemas.microsoft.com/office/drawing/2014/main" id="{9830086E-18CB-40E9-8619-5193F3261B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編輯母片文字樣式</a:t>
            </a:r>
          </a:p>
        </p:txBody>
      </p:sp>
      <p:sp>
        <p:nvSpPr>
          <p:cNvPr id="4" name="日期版面配置區 3">
            <a:extLst>
              <a:ext uri="{FF2B5EF4-FFF2-40B4-BE49-F238E27FC236}">
                <a16:creationId xmlns:a16="http://schemas.microsoft.com/office/drawing/2014/main" id="{0D513F80-A2DA-40D8-855D-4B63F81A4CFE}"/>
              </a:ext>
            </a:extLst>
          </p:cNvPr>
          <p:cNvSpPr>
            <a:spLocks noGrp="1"/>
          </p:cNvSpPr>
          <p:nvPr>
            <p:ph type="dt" sz="half" idx="10"/>
          </p:nvPr>
        </p:nvSpPr>
        <p:spPr/>
        <p:txBody>
          <a:bodyPr/>
          <a:lstStyle/>
          <a:p>
            <a:fld id="{B04A221B-9466-46C9-B5CA-F155EBA67DDF}" type="datetime1">
              <a:rPr lang="zh-TW" altLang="en-US" smtClean="0"/>
              <a:t>2022/7/8</a:t>
            </a:fld>
            <a:endParaRPr lang="zh-TW" altLang="en-US"/>
          </a:p>
        </p:txBody>
      </p:sp>
      <p:sp>
        <p:nvSpPr>
          <p:cNvPr id="5" name="頁尾版面配置區 4">
            <a:extLst>
              <a:ext uri="{FF2B5EF4-FFF2-40B4-BE49-F238E27FC236}">
                <a16:creationId xmlns:a16="http://schemas.microsoft.com/office/drawing/2014/main" id="{6646EC24-12A5-4F88-8588-0B18D06E8A21}"/>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8742E717-A457-458D-9566-EC1A62335D9E}"/>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2988055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C34CF2E-D81B-4BF4-ACBD-7539D35620F8}"/>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7EAEE845-B125-4BE4-9273-8F10C984DAB6}"/>
              </a:ext>
            </a:extLst>
          </p:cNvPr>
          <p:cNvSpPr>
            <a:spLocks noGrp="1"/>
          </p:cNvSpPr>
          <p:nvPr>
            <p:ph sz="half" idx="1"/>
          </p:nvPr>
        </p:nvSpPr>
        <p:spPr>
          <a:xfrm>
            <a:off x="838200" y="1825625"/>
            <a:ext cx="51816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a:extLst>
              <a:ext uri="{FF2B5EF4-FFF2-40B4-BE49-F238E27FC236}">
                <a16:creationId xmlns:a16="http://schemas.microsoft.com/office/drawing/2014/main" id="{FDDF1E0F-04BC-48FD-A7B7-64C5181C3C13}"/>
              </a:ext>
            </a:extLst>
          </p:cNvPr>
          <p:cNvSpPr>
            <a:spLocks noGrp="1"/>
          </p:cNvSpPr>
          <p:nvPr>
            <p:ph sz="half" idx="2"/>
          </p:nvPr>
        </p:nvSpPr>
        <p:spPr>
          <a:xfrm>
            <a:off x="6172200" y="1825625"/>
            <a:ext cx="5181600" cy="435133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a:extLst>
              <a:ext uri="{FF2B5EF4-FFF2-40B4-BE49-F238E27FC236}">
                <a16:creationId xmlns:a16="http://schemas.microsoft.com/office/drawing/2014/main" id="{DAA7F035-99C5-4B2A-AE3B-753E833CA2DE}"/>
              </a:ext>
            </a:extLst>
          </p:cNvPr>
          <p:cNvSpPr>
            <a:spLocks noGrp="1"/>
          </p:cNvSpPr>
          <p:nvPr>
            <p:ph type="dt" sz="half" idx="10"/>
          </p:nvPr>
        </p:nvSpPr>
        <p:spPr/>
        <p:txBody>
          <a:bodyPr/>
          <a:lstStyle/>
          <a:p>
            <a:fld id="{5663E558-5B59-4452-A808-119AA2FD0162}" type="datetime1">
              <a:rPr lang="zh-TW" altLang="en-US" smtClean="0"/>
              <a:t>2022/7/8</a:t>
            </a:fld>
            <a:endParaRPr lang="zh-TW" altLang="en-US"/>
          </a:p>
        </p:txBody>
      </p:sp>
      <p:sp>
        <p:nvSpPr>
          <p:cNvPr id="6" name="頁尾版面配置區 5">
            <a:extLst>
              <a:ext uri="{FF2B5EF4-FFF2-40B4-BE49-F238E27FC236}">
                <a16:creationId xmlns:a16="http://schemas.microsoft.com/office/drawing/2014/main" id="{A2F9D481-7C0E-4859-BF3D-3FB4AED56B26}"/>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40A5F38D-46DF-4459-A425-29811632F8A9}"/>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1448867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F69EE09-FB44-49EA-8D1A-882949CE8872}"/>
              </a:ext>
            </a:extLst>
          </p:cNvPr>
          <p:cNvSpPr>
            <a:spLocks noGrp="1"/>
          </p:cNvSpPr>
          <p:nvPr>
            <p:ph type="title"/>
          </p:nvPr>
        </p:nvSpPr>
        <p:spPr>
          <a:xfrm>
            <a:off x="839788" y="365125"/>
            <a:ext cx="10515600" cy="1325563"/>
          </a:xfrm>
        </p:spPr>
        <p:txBody>
          <a:bodyPr/>
          <a:lstStyle/>
          <a:p>
            <a:r>
              <a:rPr lang="zh-TW" altLang="en-US"/>
              <a:t>按一下以編輯母片標題樣式</a:t>
            </a:r>
          </a:p>
        </p:txBody>
      </p:sp>
      <p:sp>
        <p:nvSpPr>
          <p:cNvPr id="3" name="文字版面配置區 2">
            <a:extLst>
              <a:ext uri="{FF2B5EF4-FFF2-40B4-BE49-F238E27FC236}">
                <a16:creationId xmlns:a16="http://schemas.microsoft.com/office/drawing/2014/main" id="{3DCF7327-D8D8-40B1-A94E-2626A9216B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內容版面配置區 3">
            <a:extLst>
              <a:ext uri="{FF2B5EF4-FFF2-40B4-BE49-F238E27FC236}">
                <a16:creationId xmlns:a16="http://schemas.microsoft.com/office/drawing/2014/main" id="{85B95010-AD92-4522-BB58-BE06A0898CF6}"/>
              </a:ext>
            </a:extLst>
          </p:cNvPr>
          <p:cNvSpPr>
            <a:spLocks noGrp="1"/>
          </p:cNvSpPr>
          <p:nvPr>
            <p:ph sz="half" idx="2"/>
          </p:nvPr>
        </p:nvSpPr>
        <p:spPr>
          <a:xfrm>
            <a:off x="839788" y="2505075"/>
            <a:ext cx="5157787"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a:extLst>
              <a:ext uri="{FF2B5EF4-FFF2-40B4-BE49-F238E27FC236}">
                <a16:creationId xmlns:a16="http://schemas.microsoft.com/office/drawing/2014/main" id="{EFDFFA63-32DC-4485-965E-71B8D49484F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內容版面配置區 5">
            <a:extLst>
              <a:ext uri="{FF2B5EF4-FFF2-40B4-BE49-F238E27FC236}">
                <a16:creationId xmlns:a16="http://schemas.microsoft.com/office/drawing/2014/main" id="{FE6D0B27-60CC-46C2-805F-7C9ECF861F8F}"/>
              </a:ext>
            </a:extLst>
          </p:cNvPr>
          <p:cNvSpPr>
            <a:spLocks noGrp="1"/>
          </p:cNvSpPr>
          <p:nvPr>
            <p:ph sz="quarter" idx="4"/>
          </p:nvPr>
        </p:nvSpPr>
        <p:spPr>
          <a:xfrm>
            <a:off x="6172200" y="2505075"/>
            <a:ext cx="5183188" cy="3684588"/>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a:extLst>
              <a:ext uri="{FF2B5EF4-FFF2-40B4-BE49-F238E27FC236}">
                <a16:creationId xmlns:a16="http://schemas.microsoft.com/office/drawing/2014/main" id="{2800FAA8-36A8-4933-900C-0513AC7E8917}"/>
              </a:ext>
            </a:extLst>
          </p:cNvPr>
          <p:cNvSpPr>
            <a:spLocks noGrp="1"/>
          </p:cNvSpPr>
          <p:nvPr>
            <p:ph type="dt" sz="half" idx="10"/>
          </p:nvPr>
        </p:nvSpPr>
        <p:spPr/>
        <p:txBody>
          <a:bodyPr/>
          <a:lstStyle/>
          <a:p>
            <a:fld id="{7199BB31-9BC9-41FF-A36B-9A88A8C5F7F1}" type="datetime1">
              <a:rPr lang="zh-TW" altLang="en-US" smtClean="0"/>
              <a:t>2022/7/8</a:t>
            </a:fld>
            <a:endParaRPr lang="zh-TW" altLang="en-US"/>
          </a:p>
        </p:txBody>
      </p:sp>
      <p:sp>
        <p:nvSpPr>
          <p:cNvPr id="8" name="頁尾版面配置區 7">
            <a:extLst>
              <a:ext uri="{FF2B5EF4-FFF2-40B4-BE49-F238E27FC236}">
                <a16:creationId xmlns:a16="http://schemas.microsoft.com/office/drawing/2014/main" id="{DBAE5E1E-BCA8-4933-92D6-44A9BED4A4D3}"/>
              </a:ext>
            </a:extLst>
          </p:cNvPr>
          <p:cNvSpPr>
            <a:spLocks noGrp="1"/>
          </p:cNvSpPr>
          <p:nvPr>
            <p:ph type="ftr" sz="quarter" idx="11"/>
          </p:nvPr>
        </p:nvSpPr>
        <p:spPr/>
        <p:txBody>
          <a:bodyPr/>
          <a:lstStyle/>
          <a:p>
            <a:endParaRPr lang="zh-TW" altLang="en-US"/>
          </a:p>
        </p:txBody>
      </p:sp>
      <p:sp>
        <p:nvSpPr>
          <p:cNvPr id="9" name="投影片編號版面配置區 8">
            <a:extLst>
              <a:ext uri="{FF2B5EF4-FFF2-40B4-BE49-F238E27FC236}">
                <a16:creationId xmlns:a16="http://schemas.microsoft.com/office/drawing/2014/main" id="{88F72549-4ED9-4908-AE1A-F98EF1E1A3B7}"/>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3692272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E71F4EF-243F-4EB6-B5AB-32E620F74801}"/>
              </a:ext>
            </a:extLst>
          </p:cNvPr>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6E420107-FE38-485B-827F-A9B45638BDCF}"/>
              </a:ext>
            </a:extLst>
          </p:cNvPr>
          <p:cNvSpPr>
            <a:spLocks noGrp="1"/>
          </p:cNvSpPr>
          <p:nvPr>
            <p:ph type="dt" sz="half" idx="10"/>
          </p:nvPr>
        </p:nvSpPr>
        <p:spPr/>
        <p:txBody>
          <a:bodyPr/>
          <a:lstStyle/>
          <a:p>
            <a:fld id="{8B5DD22B-D000-4E5A-814E-B2C4AD212E5C}" type="datetime1">
              <a:rPr lang="zh-TW" altLang="en-US" smtClean="0"/>
              <a:t>2022/7/8</a:t>
            </a:fld>
            <a:endParaRPr lang="zh-TW" altLang="en-US"/>
          </a:p>
        </p:txBody>
      </p:sp>
      <p:sp>
        <p:nvSpPr>
          <p:cNvPr id="4" name="頁尾版面配置區 3">
            <a:extLst>
              <a:ext uri="{FF2B5EF4-FFF2-40B4-BE49-F238E27FC236}">
                <a16:creationId xmlns:a16="http://schemas.microsoft.com/office/drawing/2014/main" id="{BED16C7B-41C6-494D-9161-155A270F20ED}"/>
              </a:ext>
            </a:extLst>
          </p:cNvPr>
          <p:cNvSpPr>
            <a:spLocks noGrp="1"/>
          </p:cNvSpPr>
          <p:nvPr>
            <p:ph type="ftr" sz="quarter" idx="11"/>
          </p:nvPr>
        </p:nvSpPr>
        <p:spPr/>
        <p:txBody>
          <a:bodyPr/>
          <a:lstStyle/>
          <a:p>
            <a:endParaRPr lang="zh-TW" altLang="en-US"/>
          </a:p>
        </p:txBody>
      </p:sp>
      <p:sp>
        <p:nvSpPr>
          <p:cNvPr id="5" name="投影片編號版面配置區 4">
            <a:extLst>
              <a:ext uri="{FF2B5EF4-FFF2-40B4-BE49-F238E27FC236}">
                <a16:creationId xmlns:a16="http://schemas.microsoft.com/office/drawing/2014/main" id="{45EE973C-8705-4F50-97F9-484C73053D5F}"/>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3217062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4BB6AC47-CF30-4DFA-BCAA-C676C77DA12E}"/>
              </a:ext>
            </a:extLst>
          </p:cNvPr>
          <p:cNvSpPr>
            <a:spLocks noGrp="1"/>
          </p:cNvSpPr>
          <p:nvPr>
            <p:ph type="dt" sz="half" idx="10"/>
          </p:nvPr>
        </p:nvSpPr>
        <p:spPr/>
        <p:txBody>
          <a:bodyPr/>
          <a:lstStyle/>
          <a:p>
            <a:fld id="{9B4BEAE2-0043-414E-994B-C9FB644109B4}" type="datetime1">
              <a:rPr lang="zh-TW" altLang="en-US" smtClean="0"/>
              <a:t>2022/7/8</a:t>
            </a:fld>
            <a:endParaRPr lang="zh-TW" altLang="en-US"/>
          </a:p>
        </p:txBody>
      </p:sp>
      <p:sp>
        <p:nvSpPr>
          <p:cNvPr id="3" name="頁尾版面配置區 2">
            <a:extLst>
              <a:ext uri="{FF2B5EF4-FFF2-40B4-BE49-F238E27FC236}">
                <a16:creationId xmlns:a16="http://schemas.microsoft.com/office/drawing/2014/main" id="{BB224561-3C72-46B6-8B9B-18E51CBB4F0F}"/>
              </a:ext>
            </a:extLst>
          </p:cNvPr>
          <p:cNvSpPr>
            <a:spLocks noGrp="1"/>
          </p:cNvSpPr>
          <p:nvPr>
            <p:ph type="ftr" sz="quarter" idx="11"/>
          </p:nvPr>
        </p:nvSpPr>
        <p:spPr/>
        <p:txBody>
          <a:bodyPr/>
          <a:lstStyle/>
          <a:p>
            <a:endParaRPr lang="zh-TW" altLang="en-US"/>
          </a:p>
        </p:txBody>
      </p:sp>
      <p:sp>
        <p:nvSpPr>
          <p:cNvPr id="4" name="投影片編號版面配置區 3">
            <a:extLst>
              <a:ext uri="{FF2B5EF4-FFF2-40B4-BE49-F238E27FC236}">
                <a16:creationId xmlns:a16="http://schemas.microsoft.com/office/drawing/2014/main" id="{EB20C2B8-4CFE-499F-B6FB-4CA14229ACB6}"/>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4160774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08B1A68-18D0-42BF-80B8-615F15CECDF7}"/>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內容版面配置區 2">
            <a:extLst>
              <a:ext uri="{FF2B5EF4-FFF2-40B4-BE49-F238E27FC236}">
                <a16:creationId xmlns:a16="http://schemas.microsoft.com/office/drawing/2014/main" id="{C84E2C11-03B8-493F-B9A8-1FF0AB6958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a:extLst>
              <a:ext uri="{FF2B5EF4-FFF2-40B4-BE49-F238E27FC236}">
                <a16:creationId xmlns:a16="http://schemas.microsoft.com/office/drawing/2014/main" id="{C1C2DF44-0BC0-4048-8B98-A8F62220FB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日期版面配置區 4">
            <a:extLst>
              <a:ext uri="{FF2B5EF4-FFF2-40B4-BE49-F238E27FC236}">
                <a16:creationId xmlns:a16="http://schemas.microsoft.com/office/drawing/2014/main" id="{A1CB25AC-441A-4BDD-B508-BCA24DA0DCB5}"/>
              </a:ext>
            </a:extLst>
          </p:cNvPr>
          <p:cNvSpPr>
            <a:spLocks noGrp="1"/>
          </p:cNvSpPr>
          <p:nvPr>
            <p:ph type="dt" sz="half" idx="10"/>
          </p:nvPr>
        </p:nvSpPr>
        <p:spPr/>
        <p:txBody>
          <a:bodyPr/>
          <a:lstStyle/>
          <a:p>
            <a:fld id="{5909F3CE-085D-4BD4-98BD-2B308D3A6774}" type="datetime1">
              <a:rPr lang="zh-TW" altLang="en-US" smtClean="0"/>
              <a:t>2022/7/8</a:t>
            </a:fld>
            <a:endParaRPr lang="zh-TW" altLang="en-US"/>
          </a:p>
        </p:txBody>
      </p:sp>
      <p:sp>
        <p:nvSpPr>
          <p:cNvPr id="6" name="頁尾版面配置區 5">
            <a:extLst>
              <a:ext uri="{FF2B5EF4-FFF2-40B4-BE49-F238E27FC236}">
                <a16:creationId xmlns:a16="http://schemas.microsoft.com/office/drawing/2014/main" id="{A6D6135C-14B4-4356-BEAC-BDFCAAC263A7}"/>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EA6D3681-08A2-4438-9102-30C54D402FFD}"/>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891237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FD13D92-4DB9-403B-8F29-F251E8BDA0D3}"/>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圖片版面配置區 2">
            <a:extLst>
              <a:ext uri="{FF2B5EF4-FFF2-40B4-BE49-F238E27FC236}">
                <a16:creationId xmlns:a16="http://schemas.microsoft.com/office/drawing/2014/main" id="{A37648DE-7D32-4955-8FF4-D82C8E0DBF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a:extLst>
              <a:ext uri="{FF2B5EF4-FFF2-40B4-BE49-F238E27FC236}">
                <a16:creationId xmlns:a16="http://schemas.microsoft.com/office/drawing/2014/main" id="{F1A383A6-3B10-4E47-91AF-3D8027CD34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日期版面配置區 4">
            <a:extLst>
              <a:ext uri="{FF2B5EF4-FFF2-40B4-BE49-F238E27FC236}">
                <a16:creationId xmlns:a16="http://schemas.microsoft.com/office/drawing/2014/main" id="{639175D3-B3A6-4D0D-9364-C2942F086AA2}"/>
              </a:ext>
            </a:extLst>
          </p:cNvPr>
          <p:cNvSpPr>
            <a:spLocks noGrp="1"/>
          </p:cNvSpPr>
          <p:nvPr>
            <p:ph type="dt" sz="half" idx="10"/>
          </p:nvPr>
        </p:nvSpPr>
        <p:spPr/>
        <p:txBody>
          <a:bodyPr/>
          <a:lstStyle/>
          <a:p>
            <a:fld id="{752A6FF3-D6F9-4FA3-9F68-BABE1012774F}" type="datetime1">
              <a:rPr lang="zh-TW" altLang="en-US" smtClean="0"/>
              <a:t>2022/7/8</a:t>
            </a:fld>
            <a:endParaRPr lang="zh-TW" altLang="en-US"/>
          </a:p>
        </p:txBody>
      </p:sp>
      <p:sp>
        <p:nvSpPr>
          <p:cNvPr id="6" name="頁尾版面配置區 5">
            <a:extLst>
              <a:ext uri="{FF2B5EF4-FFF2-40B4-BE49-F238E27FC236}">
                <a16:creationId xmlns:a16="http://schemas.microsoft.com/office/drawing/2014/main" id="{7BCF641A-8919-49B6-81DD-90D1C706C739}"/>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4D9F42A6-0657-4C65-AAD1-E9280F2C4F95}"/>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3153690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9282F99-92DC-4B88-8A66-33AEF2852C90}"/>
              </a:ext>
            </a:extLst>
          </p:cNvPr>
          <p:cNvSpPr>
            <a:spLocks noGrp="1"/>
          </p:cNvSpPr>
          <p:nvPr>
            <p:ph type="title"/>
          </p:nvPr>
        </p:nvSpPr>
        <p:spPr/>
        <p:txBody>
          <a:bodyPr/>
          <a:lstStyle/>
          <a:p>
            <a:r>
              <a:rPr lang="zh-TW" altLang="en-US"/>
              <a:t>按一下以編輯母片標題樣式</a:t>
            </a:r>
          </a:p>
        </p:txBody>
      </p:sp>
      <p:sp>
        <p:nvSpPr>
          <p:cNvPr id="3" name="直排文字版面配置區 2">
            <a:extLst>
              <a:ext uri="{FF2B5EF4-FFF2-40B4-BE49-F238E27FC236}">
                <a16:creationId xmlns:a16="http://schemas.microsoft.com/office/drawing/2014/main" id="{4308F2FA-07E1-4C9F-812A-EF81789308E8}"/>
              </a:ext>
            </a:extLst>
          </p:cNvPr>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9497FBBD-DDB1-4E40-A9B0-400F1C68443D}"/>
              </a:ext>
            </a:extLst>
          </p:cNvPr>
          <p:cNvSpPr>
            <a:spLocks noGrp="1"/>
          </p:cNvSpPr>
          <p:nvPr>
            <p:ph type="dt" sz="half" idx="10"/>
          </p:nvPr>
        </p:nvSpPr>
        <p:spPr/>
        <p:txBody>
          <a:bodyPr/>
          <a:lstStyle/>
          <a:p>
            <a:fld id="{DB897AE6-D8DB-4958-98EB-640958517BDE}" type="datetime1">
              <a:rPr lang="zh-TW" altLang="en-US" smtClean="0"/>
              <a:t>2022/7/8</a:t>
            </a:fld>
            <a:endParaRPr lang="zh-TW" altLang="en-US"/>
          </a:p>
        </p:txBody>
      </p:sp>
      <p:sp>
        <p:nvSpPr>
          <p:cNvPr id="5" name="頁尾版面配置區 4">
            <a:extLst>
              <a:ext uri="{FF2B5EF4-FFF2-40B4-BE49-F238E27FC236}">
                <a16:creationId xmlns:a16="http://schemas.microsoft.com/office/drawing/2014/main" id="{824D7D38-3E06-435C-8E11-1BDB81014C2C}"/>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504FF0DF-78D3-45CB-88FF-8FC3F9EEA27C}"/>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2709424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141F2E37-5911-421E-857F-F069418EA6DA}"/>
              </a:ext>
            </a:extLst>
          </p:cNvPr>
          <p:cNvSpPr>
            <a:spLocks noGrp="1"/>
          </p:cNvSpPr>
          <p:nvPr>
            <p:ph type="title" orient="vert"/>
          </p:nvPr>
        </p:nvSpPr>
        <p:spPr>
          <a:xfrm>
            <a:off x="8724900" y="365125"/>
            <a:ext cx="2628900" cy="5811838"/>
          </a:xfrm>
        </p:spPr>
        <p:txBody>
          <a:bodyPr vert="eaVert"/>
          <a:lstStyle/>
          <a:p>
            <a:r>
              <a:rPr lang="zh-TW" altLang="en-US"/>
              <a:t>按一下以編輯母片標題樣式</a:t>
            </a:r>
          </a:p>
        </p:txBody>
      </p:sp>
      <p:sp>
        <p:nvSpPr>
          <p:cNvPr id="3" name="直排文字版面配置區 2">
            <a:extLst>
              <a:ext uri="{FF2B5EF4-FFF2-40B4-BE49-F238E27FC236}">
                <a16:creationId xmlns:a16="http://schemas.microsoft.com/office/drawing/2014/main" id="{DEC5BAA9-0120-4191-B3FE-D88D0E651D67}"/>
              </a:ext>
            </a:extLst>
          </p:cNvPr>
          <p:cNvSpPr>
            <a:spLocks noGrp="1"/>
          </p:cNvSpPr>
          <p:nvPr>
            <p:ph type="body" orient="vert" idx="1"/>
          </p:nvPr>
        </p:nvSpPr>
        <p:spPr>
          <a:xfrm>
            <a:off x="838200" y="365125"/>
            <a:ext cx="7734300" cy="5811838"/>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3B42341D-4F08-4F1E-9787-06473375C775}"/>
              </a:ext>
            </a:extLst>
          </p:cNvPr>
          <p:cNvSpPr>
            <a:spLocks noGrp="1"/>
          </p:cNvSpPr>
          <p:nvPr>
            <p:ph type="dt" sz="half" idx="10"/>
          </p:nvPr>
        </p:nvSpPr>
        <p:spPr/>
        <p:txBody>
          <a:bodyPr/>
          <a:lstStyle/>
          <a:p>
            <a:fld id="{C93263F3-F6AC-41D1-9D0E-85E5CE9B2725}" type="datetime1">
              <a:rPr lang="zh-TW" altLang="en-US" smtClean="0"/>
              <a:t>2022/7/8</a:t>
            </a:fld>
            <a:endParaRPr lang="zh-TW" altLang="en-US"/>
          </a:p>
        </p:txBody>
      </p:sp>
      <p:sp>
        <p:nvSpPr>
          <p:cNvPr id="5" name="頁尾版面配置區 4">
            <a:extLst>
              <a:ext uri="{FF2B5EF4-FFF2-40B4-BE49-F238E27FC236}">
                <a16:creationId xmlns:a16="http://schemas.microsoft.com/office/drawing/2014/main" id="{81862D53-2C1C-4CB2-AECF-CB449F778ACD}"/>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11CD8F52-CA70-408B-8BA2-333219E0ED22}"/>
              </a:ext>
            </a:extLst>
          </p:cNvPr>
          <p:cNvSpPr>
            <a:spLocks noGrp="1"/>
          </p:cNvSpPr>
          <p:nvPr>
            <p:ph type="sldNum" sz="quarter" idx="12"/>
          </p:nvPr>
        </p:nvSpPr>
        <p:spPr/>
        <p:txBody>
          <a:bodyPr/>
          <a:lstStyle/>
          <a:p>
            <a:fld id="{D9C173CB-4F7B-45B0-B17F-93035FA386D0}" type="slidenum">
              <a:rPr lang="zh-TW" altLang="en-US" smtClean="0"/>
              <a:t>‹#›</a:t>
            </a:fld>
            <a:endParaRPr lang="zh-TW" altLang="en-US"/>
          </a:p>
        </p:txBody>
      </p:sp>
    </p:spTree>
    <p:extLst>
      <p:ext uri="{BB962C8B-B14F-4D97-AF65-F5344CB8AC3E}">
        <p14:creationId xmlns:p14="http://schemas.microsoft.com/office/powerpoint/2010/main" val="2408405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a:extLst>
              <a:ext uri="{FF2B5EF4-FFF2-40B4-BE49-F238E27FC236}">
                <a16:creationId xmlns:a16="http://schemas.microsoft.com/office/drawing/2014/main" id="{1B21885D-2FA8-40B6-80EA-F2B3914A2A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a:extLst>
              <a:ext uri="{FF2B5EF4-FFF2-40B4-BE49-F238E27FC236}">
                <a16:creationId xmlns:a16="http://schemas.microsoft.com/office/drawing/2014/main" id="{C727CCC1-4A0D-448B-8B47-7B86630C2B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A8346D7C-B1E2-47DE-9C48-FE0072CC60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984872-668B-458E-B4A8-D537B4A71E78}" type="datetime1">
              <a:rPr lang="zh-TW" altLang="en-US" smtClean="0"/>
              <a:t>2022/7/8</a:t>
            </a:fld>
            <a:endParaRPr lang="zh-TW" altLang="en-US"/>
          </a:p>
        </p:txBody>
      </p:sp>
      <p:sp>
        <p:nvSpPr>
          <p:cNvPr id="5" name="頁尾版面配置區 4">
            <a:extLst>
              <a:ext uri="{FF2B5EF4-FFF2-40B4-BE49-F238E27FC236}">
                <a16:creationId xmlns:a16="http://schemas.microsoft.com/office/drawing/2014/main" id="{1C4B9B17-5ABF-475C-AA63-D987F6E4F2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a:extLst>
              <a:ext uri="{FF2B5EF4-FFF2-40B4-BE49-F238E27FC236}">
                <a16:creationId xmlns:a16="http://schemas.microsoft.com/office/drawing/2014/main" id="{095F2079-A9EC-4264-BAB3-52E29D30B903}"/>
              </a:ext>
            </a:extLst>
          </p:cNvPr>
          <p:cNvSpPr>
            <a:spLocks noGrp="1"/>
          </p:cNvSpPr>
          <p:nvPr>
            <p:ph type="sldNum" sz="quarter" idx="4"/>
          </p:nvPr>
        </p:nvSpPr>
        <p:spPr>
          <a:xfrm>
            <a:off x="9434146" y="6538912"/>
            <a:ext cx="2743200" cy="365125"/>
          </a:xfrm>
          <a:prstGeom prst="rect">
            <a:avLst/>
          </a:prstGeom>
        </p:spPr>
        <p:txBody>
          <a:bodyPr vert="horz" lIns="91440" tIns="45720" rIns="91440" bIns="45720" rtlCol="0" anchor="ctr"/>
          <a:lstStyle>
            <a:lvl1pPr algn="r">
              <a:defRPr sz="1800">
                <a:solidFill>
                  <a:schemeClr val="tx1"/>
                </a:solidFill>
              </a:defRPr>
            </a:lvl1pPr>
          </a:lstStyle>
          <a:p>
            <a:fld id="{D9C173CB-4F7B-45B0-B17F-93035FA386D0}" type="slidenum">
              <a:rPr lang="zh-TW" altLang="en-US" smtClean="0"/>
              <a:pPr/>
              <a:t>‹#›</a:t>
            </a:fld>
            <a:endParaRPr lang="zh-TW" altLang="en-US" dirty="0"/>
          </a:p>
        </p:txBody>
      </p:sp>
    </p:spTree>
    <p:extLst>
      <p:ext uri="{BB962C8B-B14F-4D97-AF65-F5344CB8AC3E}">
        <p14:creationId xmlns:p14="http://schemas.microsoft.com/office/powerpoint/2010/main" val="26695196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d.docs.live.net/e8d69d14e8be0283/&#26700;&#38754;/%20https:/en.wikipedia.org/wiki/Phenolphthalein"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sv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3.wmf"/></Relationships>
</file>

<file path=ppt/slides/_rels/slide1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35.wmf"/></Relationships>
</file>

<file path=ppt/slides/_rels/slide1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40.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39.wmf"/><Relationship Id="rId5" Type="http://schemas.openxmlformats.org/officeDocument/2006/relationships/oleObject" Target="../embeddings/oleObject4.bin"/><Relationship Id="rId4" Type="http://schemas.openxmlformats.org/officeDocument/2006/relationships/image" Target="../media/image38.wmf"/></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svg"/><Relationship Id="rId3" Type="http://schemas.openxmlformats.org/officeDocument/2006/relationships/image" Target="../media/image41.svg"/><Relationship Id="rId7" Type="http://schemas.openxmlformats.org/officeDocument/2006/relationships/image" Target="../media/image45.svg"/><Relationship Id="rId12" Type="http://schemas.openxmlformats.org/officeDocument/2006/relationships/image" Target="../media/image50.png"/><Relationship Id="rId17" Type="http://schemas.openxmlformats.org/officeDocument/2006/relationships/image" Target="../media/image55.svg"/><Relationship Id="rId2" Type="http://schemas.openxmlformats.org/officeDocument/2006/relationships/image" Target="../media/image40.png"/><Relationship Id="rId16"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svg"/><Relationship Id="rId5" Type="http://schemas.openxmlformats.org/officeDocument/2006/relationships/image" Target="../media/image43.svg"/><Relationship Id="rId15" Type="http://schemas.openxmlformats.org/officeDocument/2006/relationships/image" Target="../media/image53.sv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svg"/><Relationship Id="rId14" Type="http://schemas.openxmlformats.org/officeDocument/2006/relationships/image" Target="../media/image5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60.png"/><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28.xml.rels><?xml version="1.0" encoding="UTF-8" standalone="yes"?>
<Relationships xmlns="http://schemas.openxmlformats.org/package/2006/relationships"><Relationship Id="rId3" Type="http://schemas.openxmlformats.org/officeDocument/2006/relationships/image" Target="../media/image591.png"/><Relationship Id="rId1" Type="http://schemas.openxmlformats.org/officeDocument/2006/relationships/slideLayout" Target="../slideLayouts/slideLayout2.xml"/><Relationship Id="rId5" Type="http://schemas.openxmlformats.org/officeDocument/2006/relationships/image" Target="../media/image60.png"/><Relationship Id="rId4" Type="http://schemas.openxmlformats.org/officeDocument/2006/relationships/image" Target="../media/image590.png"/></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30.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reurl.cc/OAReyr" TargetMode="External"/><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780.png"/><Relationship Id="rId3" Type="http://schemas.openxmlformats.org/officeDocument/2006/relationships/image" Target="../media/image80.png"/><Relationship Id="rId7" Type="http://schemas.openxmlformats.org/officeDocument/2006/relationships/image" Target="../media/image37.png"/><Relationship Id="rId2" Type="http://schemas.openxmlformats.org/officeDocument/2006/relationships/image" Target="../media/image79.png"/><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60A849D-4707-4340-8746-1B6BE7D8D8F1}"/>
              </a:ext>
            </a:extLst>
          </p:cNvPr>
          <p:cNvSpPr/>
          <p:nvPr/>
        </p:nvSpPr>
        <p:spPr>
          <a:xfrm>
            <a:off x="2141070" y="4506693"/>
            <a:ext cx="7686742" cy="2677656"/>
          </a:xfrm>
          <a:prstGeom prst="rect">
            <a:avLst/>
          </a:prstGeom>
          <a:noFill/>
        </p:spPr>
        <p:txBody>
          <a:bodyPr wrap="square" lIns="91440" tIns="45720" rIns="91440" bIns="45720">
            <a:spAutoFit/>
          </a:bodyPr>
          <a:lstStyle/>
          <a:p>
            <a:pPr algn="ct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碩士生</a:t>
            </a:r>
            <a:r>
              <a:rPr lang="en-US" altLang="zh-TW"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 羅冠杰、</a:t>
            </a:r>
            <a:r>
              <a:rPr lang="zh-TW" altLang="en-US" sz="2800" dirty="0">
                <a:ln w="0"/>
                <a:latin typeface="標楷體" panose="03000509000000000000" pitchFamily="65" charset="-120"/>
                <a:ea typeface="標楷體" panose="03000509000000000000" pitchFamily="65" charset="-120"/>
                <a:cs typeface="Times New Roman" panose="02020603050405020304" pitchFamily="18" charset="0"/>
              </a:rPr>
              <a:t>研究助理</a:t>
            </a:r>
            <a:r>
              <a:rPr lang="en-US" altLang="zh-TW" sz="2800" dirty="0">
                <a:ln w="0"/>
                <a:latin typeface="標楷體" panose="03000509000000000000" pitchFamily="65" charset="-120"/>
                <a:ea typeface="標楷體" panose="03000509000000000000" pitchFamily="65" charset="-120"/>
                <a:cs typeface="Times New Roman" panose="02020603050405020304" pitchFamily="18" charset="0"/>
              </a:rPr>
              <a:t>: </a:t>
            </a:r>
            <a:r>
              <a:rPr lang="zh-TW" altLang="en-US" sz="2800" dirty="0">
                <a:ln w="0"/>
                <a:latin typeface="標楷體" panose="03000509000000000000" pitchFamily="65" charset="-120"/>
                <a:ea typeface="標楷體" panose="03000509000000000000" pitchFamily="65" charset="-120"/>
                <a:cs typeface="Times New Roman" panose="02020603050405020304" pitchFamily="18" charset="0"/>
              </a:rPr>
              <a:t>林明樂</a:t>
            </a:r>
            <a:endParaRPr lang="en-US" altLang="zh-TW" sz="2800" dirty="0">
              <a:ln w="0"/>
              <a:latin typeface="標楷體" panose="03000509000000000000" pitchFamily="65" charset="-120"/>
              <a:ea typeface="標楷體" panose="03000509000000000000" pitchFamily="65" charset="-120"/>
              <a:cs typeface="Times New Roman" panose="02020603050405020304" pitchFamily="18" charset="0"/>
            </a:endParaRPr>
          </a:p>
          <a:p>
            <a:pPr algn="ct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指導教授</a:t>
            </a:r>
            <a:r>
              <a:rPr lang="en-US" altLang="zh-TW"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林志民 博士</a:t>
            </a:r>
            <a:endParaRPr lang="en-US" altLang="zh-TW"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gn="ctr"/>
            <a:r>
              <a:rPr lang="zh-TW" altLang="en-US" sz="2800" dirty="0">
                <a:ln w="0"/>
                <a:solidFill>
                  <a:srgbClr val="0000FF"/>
                </a:solidFill>
                <a:latin typeface="標楷體" panose="03000509000000000000" pitchFamily="65" charset="-120"/>
                <a:ea typeface="標楷體" panose="03000509000000000000" pitchFamily="65" charset="-120"/>
                <a:cs typeface="Times New Roman" panose="02020603050405020304" pitchFamily="18" charset="0"/>
              </a:rPr>
              <a:t>北一女、台師大團隊</a:t>
            </a:r>
            <a:endParaRPr lang="en-US" altLang="zh-TW" sz="2800" dirty="0">
              <a:ln w="0"/>
              <a:solidFill>
                <a:srgbClr val="0000FF"/>
              </a:solidFill>
              <a:latin typeface="標楷體" panose="03000509000000000000" pitchFamily="65" charset="-120"/>
              <a:ea typeface="標楷體" panose="03000509000000000000" pitchFamily="65" charset="-120"/>
              <a:cs typeface="Times New Roman" panose="02020603050405020304" pitchFamily="18" charset="0"/>
            </a:endParaRPr>
          </a:p>
          <a:p>
            <a:pPr algn="ctr"/>
            <a:endParaRPr lang="en-US" altLang="zh-TW" sz="2800" b="0" cap="none" spc="0" dirty="0">
              <a:ln w="0"/>
              <a:solidFill>
                <a:srgbClr val="0000FF"/>
              </a:solidFill>
              <a:latin typeface="標楷體" panose="03000509000000000000" pitchFamily="65" charset="-120"/>
              <a:ea typeface="標楷體" panose="03000509000000000000" pitchFamily="65" charset="-120"/>
              <a:cs typeface="Times New Roman" panose="02020603050405020304" pitchFamily="18" charset="0"/>
            </a:endParaRPr>
          </a:p>
          <a:p>
            <a:pPr algn="ctr"/>
            <a:r>
              <a:rPr lang="zh-TW" altLang="en-US" sz="2800" dirty="0">
                <a:ln w="0"/>
                <a:latin typeface="標楷體" panose="03000509000000000000" pitchFamily="65" charset="-120"/>
                <a:ea typeface="標楷體" panose="03000509000000000000" pitchFamily="65" charset="-120"/>
                <a:cs typeface="Times New Roman" panose="02020603050405020304" pitchFamily="18" charset="0"/>
              </a:rPr>
              <a:t>版本日期</a:t>
            </a:r>
            <a:r>
              <a:rPr lang="en-US" altLang="zh-TW" sz="2800" dirty="0">
                <a:ln w="0"/>
                <a:latin typeface="Times New Roman" panose="02020603050405020304" pitchFamily="18" charset="0"/>
                <a:cs typeface="Times New Roman" panose="02020603050405020304" pitchFamily="18" charset="0"/>
              </a:rPr>
              <a:t>: 2022/07/08</a:t>
            </a:r>
          </a:p>
          <a:p>
            <a:pPr algn="ctr"/>
            <a:endParaRPr lang="zh-TW" altLang="en-US" sz="2800" b="0" cap="none" spc="0" dirty="0">
              <a:ln w="0"/>
              <a:solidFill>
                <a:srgbClr val="0000FF"/>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 name="矩形 5">
            <a:extLst>
              <a:ext uri="{FF2B5EF4-FFF2-40B4-BE49-F238E27FC236}">
                <a16:creationId xmlns:a16="http://schemas.microsoft.com/office/drawing/2014/main" id="{3D0E5E70-BA5E-4956-99D8-C57E41D0660D}"/>
              </a:ext>
            </a:extLst>
          </p:cNvPr>
          <p:cNvSpPr/>
          <p:nvPr/>
        </p:nvSpPr>
        <p:spPr>
          <a:xfrm>
            <a:off x="941748" y="3322864"/>
            <a:ext cx="10662080" cy="923330"/>
          </a:xfrm>
          <a:prstGeom prst="rect">
            <a:avLst/>
          </a:prstGeom>
          <a:noFill/>
        </p:spPr>
        <p:txBody>
          <a:bodyPr wrap="square" lIns="91440" tIns="45720" rIns="91440" bIns="45720">
            <a:spAutoFit/>
          </a:bodyPr>
          <a:lstStyle/>
          <a:p>
            <a:pPr algn="ctr"/>
            <a:r>
              <a:rPr lang="zh-TW" altLang="en-US" sz="5400" dirty="0">
                <a:ln w="0"/>
                <a:solidFill>
                  <a:srgbClr val="0000FF"/>
                </a:solidFill>
                <a:latin typeface="標楷體" panose="03000509000000000000" pitchFamily="65" charset="-120"/>
                <a:ea typeface="標楷體" panose="03000509000000000000" pitchFamily="65" charset="-120"/>
              </a:rPr>
              <a:t>以光學方法量測酚酞反應之動力學</a:t>
            </a:r>
            <a:endParaRPr lang="zh-TW" altLang="en-US" sz="5400" b="0" cap="none" spc="0" dirty="0">
              <a:ln w="0"/>
              <a:solidFill>
                <a:srgbClr val="0000FF"/>
              </a:solidFill>
              <a:latin typeface="標楷體" panose="03000509000000000000" pitchFamily="65" charset="-120"/>
              <a:ea typeface="標楷體" panose="03000509000000000000" pitchFamily="65" charset="-120"/>
            </a:endParaRPr>
          </a:p>
        </p:txBody>
      </p:sp>
      <p:pic>
        <p:nvPicPr>
          <p:cNvPr id="7" name="圖片 6">
            <a:extLst>
              <a:ext uri="{FF2B5EF4-FFF2-40B4-BE49-F238E27FC236}">
                <a16:creationId xmlns:a16="http://schemas.microsoft.com/office/drawing/2014/main" id="{EF218651-FE9E-4570-A1BE-B97B996795FD}"/>
              </a:ext>
            </a:extLst>
          </p:cNvPr>
          <p:cNvPicPr>
            <a:picLocks noChangeAspect="1"/>
          </p:cNvPicPr>
          <p:nvPr/>
        </p:nvPicPr>
        <p:blipFill>
          <a:blip r:embed="rId2"/>
          <a:stretch>
            <a:fillRect/>
          </a:stretch>
        </p:blipFill>
        <p:spPr>
          <a:xfrm>
            <a:off x="-26796" y="0"/>
            <a:ext cx="12245591" cy="2884251"/>
          </a:xfrm>
          <a:prstGeom prst="rect">
            <a:avLst/>
          </a:prstGeom>
        </p:spPr>
      </p:pic>
    </p:spTree>
    <p:extLst>
      <p:ext uri="{BB962C8B-B14F-4D97-AF65-F5344CB8AC3E}">
        <p14:creationId xmlns:p14="http://schemas.microsoft.com/office/powerpoint/2010/main" val="9968426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a:extLst>
              <a:ext uri="{FF2B5EF4-FFF2-40B4-BE49-F238E27FC236}">
                <a16:creationId xmlns:a16="http://schemas.microsoft.com/office/drawing/2014/main" id="{2760D43C-47C0-4958-A726-545402077CC0}"/>
              </a:ext>
            </a:extLst>
          </p:cNvPr>
          <p:cNvPicPr>
            <a:picLocks noChangeAspect="1"/>
          </p:cNvPicPr>
          <p:nvPr/>
        </p:nvPicPr>
        <p:blipFill>
          <a:blip r:embed="rId2"/>
          <a:stretch>
            <a:fillRect/>
          </a:stretch>
        </p:blipFill>
        <p:spPr>
          <a:xfrm>
            <a:off x="423180" y="1270246"/>
            <a:ext cx="11345639" cy="4761389"/>
          </a:xfrm>
          <a:prstGeom prst="rect">
            <a:avLst/>
          </a:prstGeom>
        </p:spPr>
      </p:pic>
      <p:sp>
        <p:nvSpPr>
          <p:cNvPr id="7" name="矩形 6">
            <a:extLst>
              <a:ext uri="{FF2B5EF4-FFF2-40B4-BE49-F238E27FC236}">
                <a16:creationId xmlns:a16="http://schemas.microsoft.com/office/drawing/2014/main" id="{FF7B5C57-CCC7-4B77-A441-6A25CAFA529A}"/>
              </a:ext>
            </a:extLst>
          </p:cNvPr>
          <p:cNvSpPr/>
          <p:nvPr/>
        </p:nvSpPr>
        <p:spPr>
          <a:xfrm>
            <a:off x="6407806" y="6458047"/>
            <a:ext cx="5573000" cy="369332"/>
          </a:xfrm>
          <a:prstGeom prst="rect">
            <a:avLst/>
          </a:prstGeom>
        </p:spPr>
        <p:txBody>
          <a:bodyPr wrap="none">
            <a:spAutoFit/>
          </a:bodyPr>
          <a:lstStyle/>
          <a:p>
            <a:r>
              <a:rPr lang="zh-TW" altLang="zh-TW" dirty="0">
                <a:solidFill>
                  <a:srgbClr val="000000"/>
                </a:solidFill>
                <a:latin typeface="Times New Roman" panose="02020603050405020304" pitchFamily="18" charset="0"/>
                <a:ea typeface="標楷體" panose="03000509000000000000" pitchFamily="65" charset="-120"/>
                <a:cs typeface="Times New Roman" panose="02020603050405020304" pitchFamily="18" charset="0"/>
              </a:rPr>
              <a:t>資料來源</a:t>
            </a:r>
            <a:r>
              <a:rPr lang="en-US" altLang="zh-TW" dirty="0">
                <a:solidFill>
                  <a:srgbClr val="000000"/>
                </a:solidFill>
                <a:latin typeface="Times New Roman" panose="02020603050405020304" pitchFamily="18" charset="0"/>
                <a:ea typeface="標楷體" panose="03000509000000000000" pitchFamily="65" charset="-120"/>
              </a:rPr>
              <a:t>: </a:t>
            </a:r>
            <a:r>
              <a:rPr lang="en-US" altLang="zh-TW" u="sng" dirty="0">
                <a:solidFill>
                  <a:srgbClr val="0000FF"/>
                </a:solidFill>
                <a:latin typeface="Times New Roman" panose="02020603050405020304" pitchFamily="18" charset="0"/>
                <a:ea typeface="標楷體" panose="03000509000000000000" pitchFamily="65" charset="-120"/>
                <a:hlinkClick r:id="rId3">
                  <a:extLst>
                    <a:ext uri="{A12FA001-AC4F-418D-AE19-62706E023703}">
                      <ahyp:hlinkClr xmlns:ahyp="http://schemas.microsoft.com/office/drawing/2018/hyperlinkcolor" val="tx"/>
                    </a:ext>
                  </a:extLst>
                </a:hlinkClick>
              </a:rPr>
              <a:t> </a:t>
            </a:r>
            <a:r>
              <a:rPr lang="en-US" altLang="zh-TW" u="sng" dirty="0">
                <a:latin typeface="Times New Roman" panose="02020603050405020304" pitchFamily="18" charset="0"/>
                <a:ea typeface="標楷體" panose="03000509000000000000" pitchFamily="65" charset="-120"/>
                <a:hlinkClick r:id="rId3">
                  <a:extLst>
                    <a:ext uri="{A12FA001-AC4F-418D-AE19-62706E023703}">
                      <ahyp:hlinkClr xmlns:ahyp="http://schemas.microsoft.com/office/drawing/2018/hyperlinkcolor" val="tx"/>
                    </a:ext>
                  </a:extLst>
                </a:hlinkClick>
              </a:rPr>
              <a:t>https: //en.wikipedia.org/wiki/Phenolphthalein</a:t>
            </a:r>
            <a:endParaRPr lang="zh-TW" altLang="en-US" dirty="0"/>
          </a:p>
        </p:txBody>
      </p:sp>
      <p:pic>
        <p:nvPicPr>
          <p:cNvPr id="13" name="圖片 12">
            <a:extLst>
              <a:ext uri="{FF2B5EF4-FFF2-40B4-BE49-F238E27FC236}">
                <a16:creationId xmlns:a16="http://schemas.microsoft.com/office/drawing/2014/main" id="{EAD5449A-5B4B-486D-8255-BC759E2E4CDA}"/>
              </a:ext>
            </a:extLst>
          </p:cNvPr>
          <p:cNvPicPr>
            <a:picLocks noChangeAspect="1"/>
          </p:cNvPicPr>
          <p:nvPr/>
        </p:nvPicPr>
        <p:blipFill>
          <a:blip r:embed="rId4"/>
          <a:stretch>
            <a:fillRect/>
          </a:stretch>
        </p:blipFill>
        <p:spPr>
          <a:xfrm>
            <a:off x="7334515" y="160180"/>
            <a:ext cx="3574115" cy="1000752"/>
          </a:xfrm>
          <a:prstGeom prst="rect">
            <a:avLst/>
          </a:prstGeom>
        </p:spPr>
      </p:pic>
      <p:sp>
        <p:nvSpPr>
          <p:cNvPr id="14" name="投影片編號版面配置區 13">
            <a:extLst>
              <a:ext uri="{FF2B5EF4-FFF2-40B4-BE49-F238E27FC236}">
                <a16:creationId xmlns:a16="http://schemas.microsoft.com/office/drawing/2014/main" id="{E03FB91A-70FB-4E14-9BAD-2D6A6F15381E}"/>
              </a:ext>
            </a:extLst>
          </p:cNvPr>
          <p:cNvSpPr>
            <a:spLocks noGrp="1"/>
          </p:cNvSpPr>
          <p:nvPr>
            <p:ph type="sldNum" sz="quarter" idx="12"/>
          </p:nvPr>
        </p:nvSpPr>
        <p:spPr/>
        <p:txBody>
          <a:bodyPr/>
          <a:lstStyle/>
          <a:p>
            <a:fld id="{D9C173CB-4F7B-45B0-B17F-93035FA386D0}" type="slidenum">
              <a:rPr lang="zh-TW" altLang="en-US" smtClean="0">
                <a:solidFill>
                  <a:srgbClr val="FF00FF"/>
                </a:solidFill>
              </a:rPr>
              <a:t>2</a:t>
            </a:fld>
            <a:endParaRPr lang="zh-TW" altLang="en-US" dirty="0">
              <a:solidFill>
                <a:srgbClr val="FF00FF"/>
              </a:solidFill>
            </a:endParaRPr>
          </a:p>
        </p:txBody>
      </p:sp>
      <p:sp>
        <p:nvSpPr>
          <p:cNvPr id="8" name="矩形 7">
            <a:extLst>
              <a:ext uri="{FF2B5EF4-FFF2-40B4-BE49-F238E27FC236}">
                <a16:creationId xmlns:a16="http://schemas.microsoft.com/office/drawing/2014/main" id="{A1461457-A861-4AC3-B96E-F916DF351DD3}"/>
              </a:ext>
            </a:extLst>
          </p:cNvPr>
          <p:cNvSpPr/>
          <p:nvPr/>
        </p:nvSpPr>
        <p:spPr>
          <a:xfrm>
            <a:off x="0" y="197503"/>
            <a:ext cx="3697014" cy="646331"/>
          </a:xfrm>
          <a:prstGeom prst="rect">
            <a:avLst/>
          </a:prstGeom>
          <a:noFill/>
        </p:spPr>
        <p:txBody>
          <a:bodyPr wrap="square" lIns="91440" tIns="45720" rIns="91440" bIns="45720">
            <a:spAutoFit/>
          </a:bodyPr>
          <a:lstStyle/>
          <a:p>
            <a:pPr algn="ctr"/>
            <a:r>
              <a:rPr lang="zh-TW" altLang="en-US" sz="3600" b="0" cap="none" spc="0" dirty="0">
                <a:ln w="0"/>
                <a:solidFill>
                  <a:srgbClr val="0000FF"/>
                </a:solidFill>
                <a:latin typeface="標楷體" panose="03000509000000000000" pitchFamily="65" charset="-120"/>
                <a:ea typeface="標楷體" panose="03000509000000000000" pitchFamily="65" charset="-120"/>
              </a:rPr>
              <a:t>酚酞之科學背景</a:t>
            </a:r>
          </a:p>
        </p:txBody>
      </p:sp>
      <p:sp>
        <p:nvSpPr>
          <p:cNvPr id="2" name="矩形: 圓角 1">
            <a:extLst>
              <a:ext uri="{FF2B5EF4-FFF2-40B4-BE49-F238E27FC236}">
                <a16:creationId xmlns:a16="http://schemas.microsoft.com/office/drawing/2014/main" id="{E4CB5CA5-7372-41FD-9A40-56C29B1C2A9C}"/>
              </a:ext>
            </a:extLst>
          </p:cNvPr>
          <p:cNvSpPr/>
          <p:nvPr/>
        </p:nvSpPr>
        <p:spPr>
          <a:xfrm>
            <a:off x="7116417" y="1270246"/>
            <a:ext cx="2122999" cy="4761389"/>
          </a:xfrm>
          <a:prstGeom prst="roundRect">
            <a:avLst/>
          </a:prstGeom>
          <a:noFill/>
          <a:ln w="57150">
            <a:solidFill>
              <a:srgbClr val="FF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矩形: 圓角 8">
            <a:extLst>
              <a:ext uri="{FF2B5EF4-FFF2-40B4-BE49-F238E27FC236}">
                <a16:creationId xmlns:a16="http://schemas.microsoft.com/office/drawing/2014/main" id="{3BFFF62A-3515-42DD-B102-E9506A77859C}"/>
              </a:ext>
            </a:extLst>
          </p:cNvPr>
          <p:cNvSpPr/>
          <p:nvPr/>
        </p:nvSpPr>
        <p:spPr>
          <a:xfrm>
            <a:off x="7334515" y="407099"/>
            <a:ext cx="783767" cy="644693"/>
          </a:xfrm>
          <a:prstGeom prst="roundRect">
            <a:avLst/>
          </a:prstGeom>
          <a:noFill/>
          <a:ln w="28575">
            <a:solidFill>
              <a:srgbClr val="FF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96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E806B816-AA47-480B-A2A9-ED9E1F06EFA7}"/>
              </a:ext>
            </a:extLst>
          </p:cNvPr>
          <p:cNvSpPr>
            <a:spLocks noGrp="1"/>
          </p:cNvSpPr>
          <p:nvPr>
            <p:ph type="sldNum" sz="quarter" idx="12"/>
          </p:nvPr>
        </p:nvSpPr>
        <p:spPr/>
        <p:txBody>
          <a:bodyPr/>
          <a:lstStyle/>
          <a:p>
            <a:fld id="{D9C173CB-4F7B-45B0-B17F-93035FA386D0}" type="slidenum">
              <a:rPr lang="zh-TW" altLang="en-US" smtClean="0">
                <a:solidFill>
                  <a:srgbClr val="FF00FF"/>
                </a:solidFill>
              </a:rPr>
              <a:t>3</a:t>
            </a:fld>
            <a:endParaRPr lang="zh-TW" altLang="en-US" dirty="0">
              <a:solidFill>
                <a:srgbClr val="FF00FF"/>
              </a:solidFill>
            </a:endParaRPr>
          </a:p>
        </p:txBody>
      </p:sp>
      <p:grpSp>
        <p:nvGrpSpPr>
          <p:cNvPr id="16" name="群組 15">
            <a:extLst>
              <a:ext uri="{FF2B5EF4-FFF2-40B4-BE49-F238E27FC236}">
                <a16:creationId xmlns:a16="http://schemas.microsoft.com/office/drawing/2014/main" id="{03EB2C4E-FCB1-481E-908D-7421106799EC}"/>
              </a:ext>
            </a:extLst>
          </p:cNvPr>
          <p:cNvGrpSpPr/>
          <p:nvPr/>
        </p:nvGrpSpPr>
        <p:grpSpPr>
          <a:xfrm>
            <a:off x="195309" y="792079"/>
            <a:ext cx="7066625" cy="2797749"/>
            <a:chOff x="1747754" y="1339215"/>
            <a:chExt cx="5149676" cy="1799590"/>
          </a:xfrm>
        </p:grpSpPr>
        <p:pic>
          <p:nvPicPr>
            <p:cNvPr id="5" name="圖片 4">
              <a:extLst>
                <a:ext uri="{FF2B5EF4-FFF2-40B4-BE49-F238E27FC236}">
                  <a16:creationId xmlns:a16="http://schemas.microsoft.com/office/drawing/2014/main" id="{ED331802-CD57-4BA1-AE2A-667C20A43C9F}"/>
                </a:ext>
              </a:extLst>
            </p:cNvPr>
            <p:cNvPicPr/>
            <p:nvPr/>
          </p:nvPicPr>
          <p:blipFill rotWithShape="1">
            <a:blip r:embed="rId2"/>
            <a:srcRect l="132" t="4180" r="1087" b="1013"/>
            <a:stretch/>
          </p:blipFill>
          <p:spPr bwMode="auto">
            <a:xfrm>
              <a:off x="1747754" y="1339215"/>
              <a:ext cx="1043940" cy="1799590"/>
            </a:xfrm>
            <a:prstGeom prst="rect">
              <a:avLst/>
            </a:prstGeom>
            <a:ln>
              <a:noFill/>
            </a:ln>
            <a:extLst>
              <a:ext uri="{53640926-AAD7-44D8-BBD7-CCE9431645EC}">
                <a14:shadowObscured xmlns:a14="http://schemas.microsoft.com/office/drawing/2010/main"/>
              </a:ext>
            </a:extLst>
          </p:spPr>
        </p:pic>
        <p:pic>
          <p:nvPicPr>
            <p:cNvPr id="6" name="圖片 5">
              <a:extLst>
                <a:ext uri="{FF2B5EF4-FFF2-40B4-BE49-F238E27FC236}">
                  <a16:creationId xmlns:a16="http://schemas.microsoft.com/office/drawing/2014/main" id="{949422BA-B1CB-4949-8AD5-728162241F82}"/>
                </a:ext>
              </a:extLst>
            </p:cNvPr>
            <p:cNvPicPr/>
            <p:nvPr/>
          </p:nvPicPr>
          <p:blipFill rotWithShape="1">
            <a:blip r:embed="rId3"/>
            <a:srcRect l="4617" t="7095" r="2590" b="809"/>
            <a:stretch/>
          </p:blipFill>
          <p:spPr bwMode="auto">
            <a:xfrm>
              <a:off x="2791694" y="1339215"/>
              <a:ext cx="1043940" cy="1799590"/>
            </a:xfrm>
            <a:prstGeom prst="rect">
              <a:avLst/>
            </a:prstGeom>
            <a:ln>
              <a:noFill/>
            </a:ln>
            <a:extLst>
              <a:ext uri="{53640926-AAD7-44D8-BBD7-CCE9431645EC}">
                <a14:shadowObscured xmlns:a14="http://schemas.microsoft.com/office/drawing/2010/main"/>
              </a:ext>
            </a:extLst>
          </p:spPr>
        </p:pic>
        <p:pic>
          <p:nvPicPr>
            <p:cNvPr id="7" name="圖片 6">
              <a:extLst>
                <a:ext uri="{FF2B5EF4-FFF2-40B4-BE49-F238E27FC236}">
                  <a16:creationId xmlns:a16="http://schemas.microsoft.com/office/drawing/2014/main" id="{C50E0BCB-570E-478B-A891-32C4590E0A10}"/>
                </a:ext>
              </a:extLst>
            </p:cNvPr>
            <p:cNvPicPr/>
            <p:nvPr/>
          </p:nvPicPr>
          <p:blipFill rotWithShape="1">
            <a:blip r:embed="rId4"/>
            <a:srcRect l="3835" t="8548" r="5138" b="1"/>
            <a:stretch/>
          </p:blipFill>
          <p:spPr bwMode="auto">
            <a:xfrm>
              <a:off x="3823964" y="1339215"/>
              <a:ext cx="1043940" cy="1799590"/>
            </a:xfrm>
            <a:prstGeom prst="rect">
              <a:avLst/>
            </a:prstGeom>
            <a:ln>
              <a:noFill/>
            </a:ln>
            <a:extLst>
              <a:ext uri="{53640926-AAD7-44D8-BBD7-CCE9431645EC}">
                <a14:shadowObscured xmlns:a14="http://schemas.microsoft.com/office/drawing/2010/main"/>
              </a:ext>
            </a:extLst>
          </p:spPr>
        </p:pic>
        <p:pic>
          <p:nvPicPr>
            <p:cNvPr id="8" name="圖片 7">
              <a:extLst>
                <a:ext uri="{FF2B5EF4-FFF2-40B4-BE49-F238E27FC236}">
                  <a16:creationId xmlns:a16="http://schemas.microsoft.com/office/drawing/2014/main" id="{0CD768B3-F7FC-4637-B1E5-2EDA712818BD}"/>
                </a:ext>
              </a:extLst>
            </p:cNvPr>
            <p:cNvPicPr/>
            <p:nvPr/>
          </p:nvPicPr>
          <p:blipFill rotWithShape="1">
            <a:blip r:embed="rId5"/>
            <a:srcRect l="4906" t="7328" r="3499" b="2834"/>
            <a:stretch/>
          </p:blipFill>
          <p:spPr bwMode="auto">
            <a:xfrm>
              <a:off x="4844562" y="1339215"/>
              <a:ext cx="1043940" cy="1799590"/>
            </a:xfrm>
            <a:prstGeom prst="rect">
              <a:avLst/>
            </a:prstGeom>
            <a:ln>
              <a:noFill/>
            </a:ln>
            <a:extLst>
              <a:ext uri="{53640926-AAD7-44D8-BBD7-CCE9431645EC}">
                <a14:shadowObscured xmlns:a14="http://schemas.microsoft.com/office/drawing/2010/main"/>
              </a:ext>
            </a:extLst>
          </p:spPr>
        </p:pic>
        <p:pic>
          <p:nvPicPr>
            <p:cNvPr id="9" name="圖片 8">
              <a:extLst>
                <a:ext uri="{FF2B5EF4-FFF2-40B4-BE49-F238E27FC236}">
                  <a16:creationId xmlns:a16="http://schemas.microsoft.com/office/drawing/2014/main" id="{402500A4-A990-46C7-B8CE-564C9D1CA77F}"/>
                </a:ext>
              </a:extLst>
            </p:cNvPr>
            <p:cNvPicPr/>
            <p:nvPr/>
          </p:nvPicPr>
          <p:blipFill rotWithShape="1">
            <a:blip r:embed="rId6"/>
            <a:srcRect l="12524" t="8076" r="11697" b="1662"/>
            <a:stretch/>
          </p:blipFill>
          <p:spPr bwMode="auto">
            <a:xfrm>
              <a:off x="5853490" y="1339215"/>
              <a:ext cx="1043940" cy="1799590"/>
            </a:xfrm>
            <a:prstGeom prst="rect">
              <a:avLst/>
            </a:prstGeom>
            <a:ln>
              <a:noFill/>
            </a:ln>
            <a:extLst>
              <a:ext uri="{53640926-AAD7-44D8-BBD7-CCE9431645EC}">
                <a14:shadowObscured xmlns:a14="http://schemas.microsoft.com/office/drawing/2010/main"/>
              </a:ext>
            </a:extLst>
          </p:spPr>
        </p:pic>
      </p:grpSp>
      <p:grpSp>
        <p:nvGrpSpPr>
          <p:cNvPr id="15" name="群組 14">
            <a:extLst>
              <a:ext uri="{FF2B5EF4-FFF2-40B4-BE49-F238E27FC236}">
                <a16:creationId xmlns:a16="http://schemas.microsoft.com/office/drawing/2014/main" id="{5CB62024-2511-4670-A6B0-24C452D03E74}"/>
              </a:ext>
            </a:extLst>
          </p:cNvPr>
          <p:cNvGrpSpPr/>
          <p:nvPr/>
        </p:nvGrpSpPr>
        <p:grpSpPr>
          <a:xfrm>
            <a:off x="195309" y="3843306"/>
            <a:ext cx="7066625" cy="2797749"/>
            <a:chOff x="1763652" y="3532382"/>
            <a:chExt cx="5187904" cy="1799590"/>
          </a:xfrm>
        </p:grpSpPr>
        <p:pic>
          <p:nvPicPr>
            <p:cNvPr id="10" name="圖片 9">
              <a:extLst>
                <a:ext uri="{FF2B5EF4-FFF2-40B4-BE49-F238E27FC236}">
                  <a16:creationId xmlns:a16="http://schemas.microsoft.com/office/drawing/2014/main" id="{253E50D0-4576-47FF-B681-FD118ED93D6B}"/>
                </a:ext>
              </a:extLst>
            </p:cNvPr>
            <p:cNvPicPr/>
            <p:nvPr/>
          </p:nvPicPr>
          <p:blipFill>
            <a:blip r:embed="rId7"/>
            <a:stretch>
              <a:fillRect/>
            </a:stretch>
          </p:blipFill>
          <p:spPr>
            <a:xfrm>
              <a:off x="1763652" y="3532382"/>
              <a:ext cx="1043940" cy="1799590"/>
            </a:xfrm>
            <a:prstGeom prst="rect">
              <a:avLst/>
            </a:prstGeom>
          </p:spPr>
        </p:pic>
        <p:pic>
          <p:nvPicPr>
            <p:cNvPr id="11" name="圖片 10">
              <a:extLst>
                <a:ext uri="{FF2B5EF4-FFF2-40B4-BE49-F238E27FC236}">
                  <a16:creationId xmlns:a16="http://schemas.microsoft.com/office/drawing/2014/main" id="{7B898F88-2F4A-4F67-98AA-34C0A66F375C}"/>
                </a:ext>
              </a:extLst>
            </p:cNvPr>
            <p:cNvPicPr/>
            <p:nvPr/>
          </p:nvPicPr>
          <p:blipFill rotWithShape="1">
            <a:blip r:embed="rId8"/>
            <a:srcRect l="8975" t="1243" r="9073" b="1035"/>
            <a:stretch/>
          </p:blipFill>
          <p:spPr bwMode="auto">
            <a:xfrm>
              <a:off x="2791694" y="3532382"/>
              <a:ext cx="1043940" cy="1799590"/>
            </a:xfrm>
            <a:prstGeom prst="rect">
              <a:avLst/>
            </a:prstGeom>
            <a:ln>
              <a:noFill/>
            </a:ln>
            <a:extLst>
              <a:ext uri="{53640926-AAD7-44D8-BBD7-CCE9431645EC}">
                <a14:shadowObscured xmlns:a14="http://schemas.microsoft.com/office/drawing/2010/main"/>
              </a:ext>
            </a:extLst>
          </p:spPr>
        </p:pic>
        <p:pic>
          <p:nvPicPr>
            <p:cNvPr id="12" name="圖片 11">
              <a:extLst>
                <a:ext uri="{FF2B5EF4-FFF2-40B4-BE49-F238E27FC236}">
                  <a16:creationId xmlns:a16="http://schemas.microsoft.com/office/drawing/2014/main" id="{F063D451-206D-4739-9038-F2FDF3EC232A}"/>
                </a:ext>
              </a:extLst>
            </p:cNvPr>
            <p:cNvPicPr/>
            <p:nvPr/>
          </p:nvPicPr>
          <p:blipFill rotWithShape="1">
            <a:blip r:embed="rId9"/>
            <a:srcRect l="8975" t="1656" r="8475" b="3106"/>
            <a:stretch/>
          </p:blipFill>
          <p:spPr bwMode="auto">
            <a:xfrm>
              <a:off x="3835634" y="3532382"/>
              <a:ext cx="1043940" cy="1799590"/>
            </a:xfrm>
            <a:prstGeom prst="rect">
              <a:avLst/>
            </a:prstGeom>
            <a:ln>
              <a:noFill/>
            </a:ln>
            <a:extLst>
              <a:ext uri="{53640926-AAD7-44D8-BBD7-CCE9431645EC}">
                <a14:shadowObscured xmlns:a14="http://schemas.microsoft.com/office/drawing/2010/main"/>
              </a:ext>
            </a:extLst>
          </p:spPr>
        </p:pic>
        <p:pic>
          <p:nvPicPr>
            <p:cNvPr id="13" name="圖片 12">
              <a:extLst>
                <a:ext uri="{FF2B5EF4-FFF2-40B4-BE49-F238E27FC236}">
                  <a16:creationId xmlns:a16="http://schemas.microsoft.com/office/drawing/2014/main" id="{EA618146-EFD6-4AF4-9B16-F0AC432D015C}"/>
                </a:ext>
              </a:extLst>
            </p:cNvPr>
            <p:cNvPicPr/>
            <p:nvPr/>
          </p:nvPicPr>
          <p:blipFill rotWithShape="1">
            <a:blip r:embed="rId10"/>
            <a:srcRect l="9574" t="413" r="10819" b="1449"/>
            <a:stretch/>
          </p:blipFill>
          <p:spPr bwMode="auto">
            <a:xfrm>
              <a:off x="4867904" y="3532382"/>
              <a:ext cx="1043940" cy="1799590"/>
            </a:xfrm>
            <a:prstGeom prst="rect">
              <a:avLst/>
            </a:prstGeom>
            <a:ln>
              <a:noFill/>
            </a:ln>
            <a:extLst>
              <a:ext uri="{53640926-AAD7-44D8-BBD7-CCE9431645EC}">
                <a14:shadowObscured xmlns:a14="http://schemas.microsoft.com/office/drawing/2010/main"/>
              </a:ext>
            </a:extLst>
          </p:spPr>
        </p:pic>
        <p:pic>
          <p:nvPicPr>
            <p:cNvPr id="14" name="圖片 13">
              <a:extLst>
                <a:ext uri="{FF2B5EF4-FFF2-40B4-BE49-F238E27FC236}">
                  <a16:creationId xmlns:a16="http://schemas.microsoft.com/office/drawing/2014/main" id="{DC017FB7-08BC-4FB3-A258-55D799A4F7D0}"/>
                </a:ext>
              </a:extLst>
            </p:cNvPr>
            <p:cNvPicPr/>
            <p:nvPr/>
          </p:nvPicPr>
          <p:blipFill rotWithShape="1">
            <a:blip r:embed="rId11"/>
            <a:srcRect l="14919" t="415" r="14087" b="3138"/>
            <a:stretch/>
          </p:blipFill>
          <p:spPr bwMode="auto">
            <a:xfrm>
              <a:off x="5907616" y="3532382"/>
              <a:ext cx="1043940" cy="1799590"/>
            </a:xfrm>
            <a:prstGeom prst="rect">
              <a:avLst/>
            </a:prstGeom>
            <a:ln>
              <a:noFill/>
            </a:ln>
            <a:extLst>
              <a:ext uri="{53640926-AAD7-44D8-BBD7-CCE9431645EC}">
                <a14:shadowObscured xmlns:a14="http://schemas.microsoft.com/office/drawing/2010/main"/>
              </a:ext>
            </a:extLst>
          </p:spPr>
        </p:pic>
      </p:grpSp>
      <p:pic>
        <p:nvPicPr>
          <p:cNvPr id="19" name="圖片 18">
            <a:extLst>
              <a:ext uri="{FF2B5EF4-FFF2-40B4-BE49-F238E27FC236}">
                <a16:creationId xmlns:a16="http://schemas.microsoft.com/office/drawing/2014/main" id="{1BF13001-1589-483F-9D73-712BE55A60F8}"/>
              </a:ext>
            </a:extLst>
          </p:cNvPr>
          <p:cNvPicPr>
            <a:picLocks noChangeAspect="1"/>
          </p:cNvPicPr>
          <p:nvPr/>
        </p:nvPicPr>
        <p:blipFill>
          <a:blip r:embed="rId12"/>
          <a:stretch>
            <a:fillRect/>
          </a:stretch>
        </p:blipFill>
        <p:spPr>
          <a:xfrm>
            <a:off x="7341173" y="2729452"/>
            <a:ext cx="4681491" cy="1310817"/>
          </a:xfrm>
          <a:prstGeom prst="rect">
            <a:avLst/>
          </a:prstGeom>
        </p:spPr>
      </p:pic>
      <p:sp>
        <p:nvSpPr>
          <p:cNvPr id="21" name="矩形 20">
            <a:extLst>
              <a:ext uri="{FF2B5EF4-FFF2-40B4-BE49-F238E27FC236}">
                <a16:creationId xmlns:a16="http://schemas.microsoft.com/office/drawing/2014/main" id="{9873B1ED-FB65-4F7B-90AF-3B719050013C}"/>
              </a:ext>
            </a:extLst>
          </p:cNvPr>
          <p:cNvSpPr/>
          <p:nvPr/>
        </p:nvSpPr>
        <p:spPr>
          <a:xfrm>
            <a:off x="10041748" y="3727962"/>
            <a:ext cx="1511782" cy="584775"/>
          </a:xfrm>
          <a:prstGeom prst="rect">
            <a:avLst/>
          </a:prstGeom>
          <a:noFill/>
        </p:spPr>
        <p:txBody>
          <a:bodyPr wrap="square" lIns="91440" tIns="45720" rIns="91440" bIns="45720">
            <a:spAutoFit/>
          </a:bodyPr>
          <a:lstStyle/>
          <a:p>
            <a:pPr algn="ctr"/>
            <a:r>
              <a:rPr lang="zh-TW" altLang="en-US"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無色</a:t>
            </a:r>
            <a:endParaRPr lang="zh-TW" altLang="en-US" sz="3200" b="0" cap="none" spc="0" dirty="0">
              <a:ln w="0"/>
              <a:solidFill>
                <a:schemeClr val="tx1"/>
              </a:solidFill>
              <a:latin typeface="標楷體" panose="03000509000000000000" pitchFamily="65" charset="-120"/>
              <a:ea typeface="標楷體" panose="03000509000000000000" pitchFamily="65" charset="-120"/>
            </a:endParaRPr>
          </a:p>
        </p:txBody>
      </p:sp>
      <p:sp>
        <p:nvSpPr>
          <p:cNvPr id="23" name="矩形 22">
            <a:extLst>
              <a:ext uri="{FF2B5EF4-FFF2-40B4-BE49-F238E27FC236}">
                <a16:creationId xmlns:a16="http://schemas.microsoft.com/office/drawing/2014/main" id="{4AFCFEC5-FF8F-486B-94C7-0130ACE4AC0C}"/>
              </a:ext>
            </a:extLst>
          </p:cNvPr>
          <p:cNvSpPr/>
          <p:nvPr/>
        </p:nvSpPr>
        <p:spPr>
          <a:xfrm>
            <a:off x="7460928" y="1298147"/>
            <a:ext cx="4619348" cy="1077218"/>
          </a:xfrm>
          <a:prstGeom prst="rect">
            <a:avLst/>
          </a:prstGeom>
          <a:noFill/>
        </p:spPr>
        <p:txBody>
          <a:bodyPr wrap="square" lIns="91440" tIns="45720" rIns="91440" bIns="45720">
            <a:spAutoFit/>
          </a:bodyPr>
          <a:lstStyle/>
          <a:p>
            <a:r>
              <a:rPr lang="en-US" altLang="zh-TW"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pH14</a:t>
            </a:r>
            <a:r>
              <a:rPr lang="zh-TW" altLang="en-US"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[NaOH] = 1 M</a:t>
            </a:r>
            <a:br>
              <a:rPr lang="en-US" altLang="zh-TW" sz="3200" b="0" cap="none" spc="0" dirty="0">
                <a:ln w="0"/>
                <a:solidFill>
                  <a:schemeClr val="tx1"/>
                </a:solidFill>
                <a:latin typeface="標楷體" panose="03000509000000000000" pitchFamily="65" charset="-120"/>
                <a:ea typeface="標楷體" panose="03000509000000000000" pitchFamily="65" charset="-120"/>
              </a:rPr>
            </a:br>
            <a:endParaRPr lang="zh-TW" altLang="en-US" sz="3200" b="0" cap="none" spc="0" dirty="0">
              <a:ln w="0"/>
              <a:solidFill>
                <a:schemeClr val="tx1"/>
              </a:solidFill>
              <a:latin typeface="標楷體" panose="03000509000000000000" pitchFamily="65" charset="-120"/>
              <a:ea typeface="標楷體" panose="03000509000000000000" pitchFamily="65" charset="-120"/>
            </a:endParaRPr>
          </a:p>
        </p:txBody>
      </p:sp>
      <p:sp>
        <p:nvSpPr>
          <p:cNvPr id="25" name="矩形 24">
            <a:extLst>
              <a:ext uri="{FF2B5EF4-FFF2-40B4-BE49-F238E27FC236}">
                <a16:creationId xmlns:a16="http://schemas.microsoft.com/office/drawing/2014/main" id="{EF9F0BFC-BCF1-4ABC-9DF3-7E88ADD005CB}"/>
              </a:ext>
            </a:extLst>
          </p:cNvPr>
          <p:cNvSpPr/>
          <p:nvPr/>
        </p:nvSpPr>
        <p:spPr>
          <a:xfrm>
            <a:off x="7341173" y="3727963"/>
            <a:ext cx="1511782" cy="584775"/>
          </a:xfrm>
          <a:prstGeom prst="rect">
            <a:avLst/>
          </a:prstGeom>
          <a:noFill/>
        </p:spPr>
        <p:txBody>
          <a:bodyPr wrap="square" lIns="91440" tIns="45720" rIns="91440" bIns="45720">
            <a:spAutoFit/>
          </a:bodyPr>
          <a:lstStyle/>
          <a:p>
            <a:pPr algn="ctr"/>
            <a:r>
              <a:rPr lang="zh-TW" altLang="en-US" sz="3200" b="0" cap="none" spc="0" dirty="0">
                <a:ln w="0"/>
                <a:solidFill>
                  <a:srgbClr val="FF00FF"/>
                </a:solidFill>
                <a:latin typeface="Times New Roman" panose="02020603050405020304" pitchFamily="18" charset="0"/>
                <a:ea typeface="標楷體" panose="03000509000000000000" pitchFamily="65" charset="-120"/>
                <a:cs typeface="Times New Roman" panose="02020603050405020304" pitchFamily="18" charset="0"/>
              </a:rPr>
              <a:t>粉紅色</a:t>
            </a:r>
            <a:endParaRPr lang="zh-TW" altLang="en-US" sz="3200" b="0" cap="none" spc="0" dirty="0">
              <a:ln w="0"/>
              <a:solidFill>
                <a:srgbClr val="FF00FF"/>
              </a:solidFill>
              <a:latin typeface="標楷體" panose="03000509000000000000" pitchFamily="65" charset="-120"/>
              <a:ea typeface="標楷體" panose="03000509000000000000" pitchFamily="65" charset="-120"/>
            </a:endParaRPr>
          </a:p>
        </p:txBody>
      </p:sp>
      <p:sp>
        <p:nvSpPr>
          <p:cNvPr id="26" name="矩形 25">
            <a:extLst>
              <a:ext uri="{FF2B5EF4-FFF2-40B4-BE49-F238E27FC236}">
                <a16:creationId xmlns:a16="http://schemas.microsoft.com/office/drawing/2014/main" id="{E411951C-89EA-439E-A546-C9293D62729C}"/>
              </a:ext>
            </a:extLst>
          </p:cNvPr>
          <p:cNvSpPr/>
          <p:nvPr/>
        </p:nvSpPr>
        <p:spPr>
          <a:xfrm>
            <a:off x="7460928" y="5161949"/>
            <a:ext cx="4526042" cy="584775"/>
          </a:xfrm>
          <a:prstGeom prst="rect">
            <a:avLst/>
          </a:prstGeom>
          <a:noFill/>
        </p:spPr>
        <p:txBody>
          <a:bodyPr wrap="square" lIns="91440" tIns="45720" rIns="91440" bIns="45720">
            <a:spAutoFit/>
          </a:bodyPr>
          <a:lstStyle/>
          <a:p>
            <a:r>
              <a:rPr lang="en-US" altLang="zh-TW"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pH13</a:t>
            </a:r>
            <a:r>
              <a:rPr lang="zh-TW" altLang="en-US" sz="3200" dirty="0">
                <a:ln w="0"/>
                <a:latin typeface="Times New Roman" panose="02020603050405020304" pitchFamily="18" charset="0"/>
                <a:ea typeface="標楷體" panose="03000509000000000000" pitchFamily="65" charset="-120"/>
                <a:cs typeface="Times New Roman" panose="02020603050405020304" pitchFamily="18" charset="0"/>
              </a:rPr>
              <a:t>：</a:t>
            </a:r>
            <a:r>
              <a:rPr lang="en-US" altLang="zh-TW" sz="3200" dirty="0">
                <a:ln w="0"/>
                <a:latin typeface="Times New Roman" panose="02020603050405020304" pitchFamily="18" charset="0"/>
                <a:ea typeface="標楷體" panose="03000509000000000000" pitchFamily="65" charset="-120"/>
                <a:cs typeface="Times New Roman" panose="02020603050405020304" pitchFamily="18" charset="0"/>
              </a:rPr>
              <a:t>[NaOH] = 0.1 M</a:t>
            </a:r>
            <a:endParaRPr lang="zh-TW" altLang="en-US" sz="3200" b="0" cap="none" spc="0" dirty="0">
              <a:ln w="0"/>
              <a:solidFill>
                <a:schemeClr val="tx1"/>
              </a:solidFill>
              <a:latin typeface="標楷體" panose="03000509000000000000" pitchFamily="65" charset="-120"/>
              <a:ea typeface="標楷體" panose="03000509000000000000" pitchFamily="65" charset="-120"/>
            </a:endParaRPr>
          </a:p>
        </p:txBody>
      </p:sp>
      <p:sp>
        <p:nvSpPr>
          <p:cNvPr id="27" name="矩形 26">
            <a:extLst>
              <a:ext uri="{FF2B5EF4-FFF2-40B4-BE49-F238E27FC236}">
                <a16:creationId xmlns:a16="http://schemas.microsoft.com/office/drawing/2014/main" id="{AA94EE4E-5F98-45C1-8F65-6419A15972F8}"/>
              </a:ext>
            </a:extLst>
          </p:cNvPr>
          <p:cNvSpPr/>
          <p:nvPr/>
        </p:nvSpPr>
        <p:spPr>
          <a:xfrm>
            <a:off x="7460928" y="4283217"/>
            <a:ext cx="4225837" cy="584775"/>
          </a:xfrm>
          <a:prstGeom prst="rect">
            <a:avLst/>
          </a:prstGeom>
        </p:spPr>
        <p:txBody>
          <a:bodyPr wrap="none">
            <a:spAutoFit/>
          </a:bodyPr>
          <a:lstStyle/>
          <a:p>
            <a:r>
              <a:rPr lang="en-US" altLang="zh-TW" sz="3200" dirty="0">
                <a:ln w="0"/>
                <a:solidFill>
                  <a:prstClr val="black"/>
                </a:solidFill>
                <a:latin typeface="標楷體" panose="03000509000000000000" pitchFamily="65" charset="-120"/>
                <a:ea typeface="標楷體" panose="03000509000000000000" pitchFamily="65" charset="-120"/>
              </a:rPr>
              <a:t>(</a:t>
            </a:r>
            <a:r>
              <a:rPr lang="zh-TW" altLang="en-US" sz="3200" dirty="0">
                <a:ln w="0"/>
                <a:solidFill>
                  <a:prstClr val="black"/>
                </a:solidFill>
                <a:latin typeface="標楷體" panose="03000509000000000000" pitchFamily="65" charset="-120"/>
                <a:ea typeface="標楷體" panose="03000509000000000000" pitchFamily="65" charset="-120"/>
              </a:rPr>
              <a:t>酚酞濃度</a:t>
            </a:r>
            <a:r>
              <a:rPr lang="en-US" altLang="zh-TW" sz="3200" dirty="0">
                <a:ln w="0"/>
                <a:solidFill>
                  <a:prstClr val="black"/>
                </a:solidFill>
                <a:latin typeface="標楷體" panose="03000509000000000000" pitchFamily="65" charset="-120"/>
                <a:ea typeface="標楷體" panose="03000509000000000000" pitchFamily="65" charset="-120"/>
              </a:rPr>
              <a:t>:</a:t>
            </a:r>
            <a:r>
              <a:rPr lang="zh-TW" altLang="en-US" sz="3200" dirty="0">
                <a:ln w="0"/>
                <a:solidFill>
                  <a:prstClr val="black"/>
                </a:solidFill>
                <a:latin typeface="標楷體" panose="03000509000000000000" pitchFamily="65" charset="-120"/>
                <a:ea typeface="標楷體" panose="03000509000000000000" pitchFamily="65" charset="-120"/>
              </a:rPr>
              <a:t> </a:t>
            </a:r>
            <a:r>
              <a:rPr lang="en-US" altLang="zh-TW" sz="3200" dirty="0">
                <a:ln w="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8×10</a:t>
            </a:r>
            <a:r>
              <a:rPr lang="en-US" altLang="zh-TW" sz="3200" baseline="30000" dirty="0">
                <a:ln w="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−6</a:t>
            </a:r>
            <a:r>
              <a:rPr lang="en-US" altLang="zh-TW" sz="3200" dirty="0">
                <a:ln w="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 M</a:t>
            </a:r>
            <a:r>
              <a:rPr lang="en-US" altLang="zh-TW" sz="3200" dirty="0">
                <a:ln w="0"/>
                <a:solidFill>
                  <a:prstClr val="black"/>
                </a:solidFill>
                <a:latin typeface="標楷體" panose="03000509000000000000" pitchFamily="65" charset="-120"/>
                <a:ea typeface="標楷體" panose="03000509000000000000" pitchFamily="65" charset="-120"/>
              </a:rPr>
              <a:t>)</a:t>
            </a:r>
            <a:endParaRPr lang="en-US" dirty="0"/>
          </a:p>
        </p:txBody>
      </p:sp>
      <p:sp>
        <p:nvSpPr>
          <p:cNvPr id="28" name="矩形 27">
            <a:extLst>
              <a:ext uri="{FF2B5EF4-FFF2-40B4-BE49-F238E27FC236}">
                <a16:creationId xmlns:a16="http://schemas.microsoft.com/office/drawing/2014/main" id="{87B57BE9-1DE2-4D02-81A1-F03A884DCCED}"/>
              </a:ext>
            </a:extLst>
          </p:cNvPr>
          <p:cNvSpPr/>
          <p:nvPr/>
        </p:nvSpPr>
        <p:spPr>
          <a:xfrm>
            <a:off x="195309" y="125770"/>
            <a:ext cx="11686765" cy="646331"/>
          </a:xfrm>
          <a:prstGeom prst="rect">
            <a:avLst/>
          </a:prstGeom>
          <a:noFill/>
        </p:spPr>
        <p:txBody>
          <a:bodyPr wrap="square" lIns="91440" tIns="45720" rIns="91440" bIns="45720">
            <a:spAutoFit/>
          </a:bodyPr>
          <a:lstStyle/>
          <a:p>
            <a:r>
              <a:rPr lang="zh-TW" altLang="en-US" sz="3600" b="0" cap="none" spc="0" dirty="0">
                <a:ln w="0"/>
                <a:solidFill>
                  <a:srgbClr val="0000FF"/>
                </a:solidFill>
                <a:latin typeface="標楷體" panose="03000509000000000000" pitchFamily="65" charset="-120"/>
                <a:ea typeface="標楷體" panose="03000509000000000000" pitchFamily="65" charset="-120"/>
              </a:rPr>
              <a:t>酚酞在</a:t>
            </a:r>
            <a:r>
              <a:rPr lang="zh-TW" altLang="en-US" sz="3600" b="0"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強鹼性</a:t>
            </a:r>
            <a:r>
              <a:rPr lang="zh-TW" altLang="en-US" sz="3600" b="0" cap="none" spc="0" dirty="0">
                <a:ln w="0"/>
                <a:solidFill>
                  <a:srgbClr val="0000FF"/>
                </a:solidFill>
                <a:latin typeface="標楷體" panose="03000509000000000000" pitchFamily="65" charset="-120"/>
                <a:ea typeface="標楷體" panose="03000509000000000000" pitchFamily="65" charset="-120"/>
              </a:rPr>
              <a:t>水溶液</a:t>
            </a:r>
            <a:r>
              <a:rPr lang="zh-TW" altLang="en-US" sz="3600" dirty="0">
                <a:ln w="0"/>
                <a:solidFill>
                  <a:srgbClr val="0000FF"/>
                </a:solidFill>
                <a:latin typeface="標楷體" panose="03000509000000000000" pitchFamily="65" charset="-120"/>
                <a:ea typeface="標楷體" panose="03000509000000000000" pitchFamily="65" charset="-120"/>
              </a:rPr>
              <a:t>中</a:t>
            </a:r>
            <a:r>
              <a:rPr lang="zh-TW" altLang="en-US" sz="3600" b="0" cap="none" spc="0" dirty="0">
                <a:ln w="0"/>
                <a:solidFill>
                  <a:srgbClr val="0000FF"/>
                </a:solidFill>
                <a:latin typeface="標楷體" panose="03000509000000000000" pitchFamily="65" charset="-120"/>
                <a:ea typeface="標楷體" panose="03000509000000000000" pitchFamily="65" charset="-120"/>
              </a:rPr>
              <a:t>褪色</a:t>
            </a:r>
            <a:r>
              <a:rPr lang="en-US" altLang="zh-TW" sz="3600" b="0" cap="none" spc="0" dirty="0">
                <a:ln w="0"/>
                <a:solidFill>
                  <a:srgbClr val="0000FF"/>
                </a:solidFill>
                <a:latin typeface="標楷體" panose="03000509000000000000" pitchFamily="65" charset="-120"/>
                <a:ea typeface="標楷體" panose="03000509000000000000" pitchFamily="65" charset="-120"/>
              </a:rPr>
              <a:t>(</a:t>
            </a:r>
            <a:r>
              <a:rPr lang="zh-TW" altLang="en-US" sz="3600" b="0" cap="none" spc="0" dirty="0">
                <a:ln w="0"/>
                <a:solidFill>
                  <a:srgbClr val="0000FF"/>
                </a:solidFill>
                <a:latin typeface="標楷體" panose="03000509000000000000" pitchFamily="65" charset="-120"/>
                <a:ea typeface="標楷體" panose="03000509000000000000" pitchFamily="65" charset="-120"/>
              </a:rPr>
              <a:t>圖中之數字為時間</a:t>
            </a:r>
            <a:r>
              <a:rPr lang="en-US" altLang="zh-TW" sz="3600" b="0" cap="none" spc="0" dirty="0">
                <a:ln w="0"/>
                <a:solidFill>
                  <a:srgbClr val="0000FF"/>
                </a:solidFill>
                <a:latin typeface="標楷體" panose="03000509000000000000" pitchFamily="65" charset="-120"/>
                <a:ea typeface="標楷體" panose="03000509000000000000" pitchFamily="65" charset="-120"/>
              </a:rPr>
              <a:t>)</a:t>
            </a:r>
            <a:endParaRPr lang="zh-TW" altLang="en-US" sz="3600" b="0" cap="none" spc="0" dirty="0">
              <a:ln w="0"/>
              <a:solidFill>
                <a:srgbClr val="0000FF"/>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403661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55888047-FD66-4B75-A720-2171FDFBB177}"/>
              </a:ext>
            </a:extLst>
          </p:cNvPr>
          <p:cNvSpPr>
            <a:spLocks noGrp="1"/>
          </p:cNvSpPr>
          <p:nvPr>
            <p:ph type="sldNum" sz="quarter" idx="12"/>
          </p:nvPr>
        </p:nvSpPr>
        <p:spPr>
          <a:xfrm>
            <a:off x="9434146" y="6538912"/>
            <a:ext cx="2743200" cy="365125"/>
          </a:xfrm>
        </p:spPr>
        <p:txBody>
          <a:bodyPr/>
          <a:lstStyle/>
          <a:p>
            <a:fld id="{D9C173CB-4F7B-45B0-B17F-93035FA386D0}" type="slidenum">
              <a:rPr lang="zh-TW" altLang="en-US" smtClean="0">
                <a:solidFill>
                  <a:srgbClr val="FF00FF"/>
                </a:solidFill>
              </a:rPr>
              <a:t>4</a:t>
            </a:fld>
            <a:endParaRPr lang="zh-TW" altLang="en-US" dirty="0">
              <a:solidFill>
                <a:srgbClr val="FF00FF"/>
              </a:solidFill>
            </a:endParaRPr>
          </a:p>
        </p:txBody>
      </p:sp>
      <p:pic>
        <p:nvPicPr>
          <p:cNvPr id="7" name="圖片 6">
            <a:extLst>
              <a:ext uri="{FF2B5EF4-FFF2-40B4-BE49-F238E27FC236}">
                <a16:creationId xmlns:a16="http://schemas.microsoft.com/office/drawing/2014/main" id="{205C62E6-5C94-4848-B48C-D03B342F731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5165" y="939289"/>
            <a:ext cx="9960746" cy="5575177"/>
          </a:xfrm>
          <a:prstGeom prst="rect">
            <a:avLst/>
          </a:prstGeom>
          <a:noFill/>
        </p:spPr>
      </p:pic>
      <p:sp>
        <p:nvSpPr>
          <p:cNvPr id="6" name="矩形 5">
            <a:extLst>
              <a:ext uri="{FF2B5EF4-FFF2-40B4-BE49-F238E27FC236}">
                <a16:creationId xmlns:a16="http://schemas.microsoft.com/office/drawing/2014/main" id="{40314B91-1B37-40C4-B14F-73672689400E}"/>
              </a:ext>
            </a:extLst>
          </p:cNvPr>
          <p:cNvSpPr/>
          <p:nvPr/>
        </p:nvSpPr>
        <p:spPr>
          <a:xfrm>
            <a:off x="9290624" y="2274813"/>
            <a:ext cx="2811404" cy="400110"/>
          </a:xfrm>
          <a:prstGeom prst="rect">
            <a:avLst/>
          </a:prstGeom>
          <a:noFill/>
        </p:spPr>
        <p:txBody>
          <a:bodyPr wrap="square" lIns="91440" tIns="45720" rIns="91440" bIns="45720">
            <a:spAutoFit/>
          </a:bodyPr>
          <a:lstStyle/>
          <a:p>
            <a:r>
              <a:rPr lang="zh-TW" altLang="en-US" sz="2000" b="0" cap="none" spc="0" dirty="0">
                <a:ln w="0"/>
                <a:solidFill>
                  <a:schemeClr val="tx1"/>
                </a:solidFill>
                <a:latin typeface="標楷體" panose="03000509000000000000" pitchFamily="65" charset="-120"/>
                <a:ea typeface="標楷體" panose="03000509000000000000" pitchFamily="65" charset="-120"/>
              </a:rPr>
              <a:t>酚酞濃度</a:t>
            </a:r>
            <a:r>
              <a:rPr lang="en-US" altLang="zh-TW" sz="2000" b="0" cap="none" spc="0" dirty="0">
                <a:ln w="0"/>
                <a:solidFill>
                  <a:schemeClr val="tx1"/>
                </a:solidFill>
                <a:latin typeface="標楷體" panose="03000509000000000000" pitchFamily="65" charset="-120"/>
                <a:ea typeface="標楷體" panose="03000509000000000000" pitchFamily="65" charset="-120"/>
              </a:rPr>
              <a:t>:</a:t>
            </a:r>
            <a:r>
              <a:rPr lang="zh-TW" altLang="en-US" sz="2000" b="0" cap="none" spc="0" dirty="0">
                <a:ln w="0"/>
                <a:solidFill>
                  <a:schemeClr val="tx1"/>
                </a:solidFill>
                <a:latin typeface="標楷體" panose="03000509000000000000" pitchFamily="65" charset="-120"/>
                <a:ea typeface="標楷體" panose="03000509000000000000" pitchFamily="65" charset="-120"/>
              </a:rPr>
              <a:t> </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8.0×10</a:t>
            </a:r>
            <a:r>
              <a:rPr lang="en-US" altLang="zh-TW" sz="2000" b="0" cap="none" spc="0" baseline="30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-6</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M</a:t>
            </a:r>
            <a:endParaRPr lang="zh-TW" altLang="en-US" sz="2000" b="0" cap="none" spc="0" dirty="0">
              <a:ln w="0"/>
              <a:solidFill>
                <a:schemeClr val="tx1"/>
              </a:solidFill>
              <a:latin typeface="標楷體" panose="03000509000000000000" pitchFamily="65" charset="-120"/>
              <a:ea typeface="標楷體" panose="03000509000000000000" pitchFamily="65" charset="-120"/>
            </a:endParaRPr>
          </a:p>
        </p:txBody>
      </p:sp>
      <p:sp>
        <p:nvSpPr>
          <p:cNvPr id="8" name="矩形 7">
            <a:extLst>
              <a:ext uri="{FF2B5EF4-FFF2-40B4-BE49-F238E27FC236}">
                <a16:creationId xmlns:a16="http://schemas.microsoft.com/office/drawing/2014/main" id="{F715C16F-80D0-4DAA-8FE1-25299768F8C7}"/>
              </a:ext>
            </a:extLst>
          </p:cNvPr>
          <p:cNvSpPr/>
          <p:nvPr/>
        </p:nvSpPr>
        <p:spPr>
          <a:xfrm>
            <a:off x="9290624" y="2594918"/>
            <a:ext cx="2901376" cy="400110"/>
          </a:xfrm>
          <a:prstGeom prst="rect">
            <a:avLst/>
          </a:prstGeom>
          <a:noFill/>
        </p:spPr>
        <p:txBody>
          <a:bodyPr wrap="square" lIns="91440" tIns="45720" rIns="91440" bIns="45720">
            <a:spAutoFit/>
          </a:bodyPr>
          <a:lstStyle/>
          <a:p>
            <a:r>
              <a:rPr lang="zh-TW" altLang="en-US" sz="2000" b="0" cap="none" spc="0" dirty="0">
                <a:ln w="0"/>
                <a:solidFill>
                  <a:schemeClr val="tx1"/>
                </a:solidFill>
                <a:latin typeface="標楷體" panose="03000509000000000000" pitchFamily="65" charset="-120"/>
                <a:ea typeface="標楷體" panose="03000509000000000000" pitchFamily="65" charset="-120"/>
              </a:rPr>
              <a:t>酚酞濃度</a:t>
            </a:r>
            <a:r>
              <a:rPr lang="en-US" altLang="zh-TW" sz="2000" b="0" cap="none" spc="0" dirty="0">
                <a:ln w="0"/>
                <a:solidFill>
                  <a:schemeClr val="tx1"/>
                </a:solidFill>
                <a:latin typeface="標楷體" panose="03000509000000000000" pitchFamily="65" charset="-120"/>
                <a:ea typeface="標楷體" panose="03000509000000000000" pitchFamily="65" charset="-120"/>
              </a:rPr>
              <a:t>:</a:t>
            </a:r>
            <a:r>
              <a:rPr lang="zh-TW" altLang="en-US" sz="2000" b="0" cap="none" spc="0" dirty="0">
                <a:ln w="0"/>
                <a:solidFill>
                  <a:schemeClr val="tx1"/>
                </a:solidFill>
                <a:latin typeface="標楷體" panose="03000509000000000000" pitchFamily="65" charset="-120"/>
                <a:ea typeface="標楷體" panose="03000509000000000000" pitchFamily="65" charset="-120"/>
              </a:rPr>
              <a:t> </a:t>
            </a:r>
            <a:r>
              <a:rPr lang="en-US" altLang="zh-TW" sz="2000" dirty="0">
                <a:ln w="0"/>
                <a:latin typeface="Times New Roman" panose="02020603050405020304" pitchFamily="18" charset="0"/>
                <a:ea typeface="標楷體" panose="03000509000000000000" pitchFamily="65" charset="-120"/>
                <a:cs typeface="Times New Roman" panose="02020603050405020304" pitchFamily="18" charset="0"/>
              </a:rPr>
              <a:t>7.5</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×10</a:t>
            </a:r>
            <a:r>
              <a:rPr lang="en-US" altLang="zh-TW" sz="2000" b="0" cap="none" spc="0" baseline="30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-6</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M</a:t>
            </a:r>
            <a:endParaRPr lang="zh-TW" altLang="en-US" sz="2000" b="0" cap="none" spc="0" dirty="0">
              <a:ln w="0"/>
              <a:solidFill>
                <a:schemeClr val="tx1"/>
              </a:solidFill>
              <a:latin typeface="標楷體" panose="03000509000000000000" pitchFamily="65" charset="-120"/>
              <a:ea typeface="標楷體" panose="03000509000000000000" pitchFamily="65" charset="-120"/>
            </a:endParaRPr>
          </a:p>
        </p:txBody>
      </p:sp>
      <p:pic>
        <p:nvPicPr>
          <p:cNvPr id="2" name="圖片 1">
            <a:extLst>
              <a:ext uri="{FF2B5EF4-FFF2-40B4-BE49-F238E27FC236}">
                <a16:creationId xmlns:a16="http://schemas.microsoft.com/office/drawing/2014/main" id="{315148FF-8A04-4EFA-949C-1D0F03D00FA3}"/>
              </a:ext>
            </a:extLst>
          </p:cNvPr>
          <p:cNvPicPr>
            <a:picLocks noChangeAspect="1"/>
          </p:cNvPicPr>
          <p:nvPr/>
        </p:nvPicPr>
        <p:blipFill>
          <a:blip r:embed="rId3"/>
          <a:stretch>
            <a:fillRect/>
          </a:stretch>
        </p:blipFill>
        <p:spPr>
          <a:xfrm>
            <a:off x="5463459" y="1619536"/>
            <a:ext cx="568107" cy="1158877"/>
          </a:xfrm>
          <a:prstGeom prst="rect">
            <a:avLst/>
          </a:prstGeom>
        </p:spPr>
      </p:pic>
      <p:pic>
        <p:nvPicPr>
          <p:cNvPr id="3" name="圖片 2">
            <a:extLst>
              <a:ext uri="{FF2B5EF4-FFF2-40B4-BE49-F238E27FC236}">
                <a16:creationId xmlns:a16="http://schemas.microsoft.com/office/drawing/2014/main" id="{44D52A24-0D63-4A37-9D6E-D56C148CA86E}"/>
              </a:ext>
            </a:extLst>
          </p:cNvPr>
          <p:cNvPicPr>
            <a:picLocks noChangeAspect="1"/>
          </p:cNvPicPr>
          <p:nvPr/>
        </p:nvPicPr>
        <p:blipFill>
          <a:blip r:embed="rId4"/>
          <a:stretch>
            <a:fillRect/>
          </a:stretch>
        </p:blipFill>
        <p:spPr>
          <a:xfrm>
            <a:off x="6354121" y="3091593"/>
            <a:ext cx="655717" cy="1197322"/>
          </a:xfrm>
          <a:prstGeom prst="rect">
            <a:avLst/>
          </a:prstGeom>
        </p:spPr>
      </p:pic>
      <p:sp>
        <p:nvSpPr>
          <p:cNvPr id="19" name="矩形 18">
            <a:extLst>
              <a:ext uri="{FF2B5EF4-FFF2-40B4-BE49-F238E27FC236}">
                <a16:creationId xmlns:a16="http://schemas.microsoft.com/office/drawing/2014/main" id="{3D5D78EE-281E-4016-9F6C-E38CEE5BD800}"/>
              </a:ext>
            </a:extLst>
          </p:cNvPr>
          <p:cNvSpPr/>
          <p:nvPr/>
        </p:nvSpPr>
        <p:spPr>
          <a:xfrm>
            <a:off x="9380596" y="1952489"/>
            <a:ext cx="2811404" cy="400110"/>
          </a:xfrm>
          <a:prstGeom prst="rect">
            <a:avLst/>
          </a:prstGeom>
          <a:noFill/>
        </p:spPr>
        <p:txBody>
          <a:bodyPr wrap="square" lIns="91440" tIns="45720" rIns="91440" bIns="45720">
            <a:spAutoFit/>
          </a:bodyPr>
          <a:lstStyle/>
          <a:p>
            <a:r>
              <a:rPr lang="zh-TW" altLang="en-US" sz="2000" b="0" cap="none" spc="0" dirty="0">
                <a:ln w="0"/>
                <a:solidFill>
                  <a:schemeClr val="tx1"/>
                </a:solidFill>
                <a:latin typeface="標楷體" panose="03000509000000000000" pitchFamily="65" charset="-120"/>
                <a:ea typeface="標楷體" panose="03000509000000000000" pitchFamily="65" charset="-120"/>
              </a:rPr>
              <a:t>酚酞濃度</a:t>
            </a:r>
            <a:r>
              <a:rPr lang="en-US" altLang="zh-TW" sz="2000" b="0" cap="none" spc="0" dirty="0">
                <a:ln w="0"/>
                <a:solidFill>
                  <a:schemeClr val="tx1"/>
                </a:solidFill>
                <a:latin typeface="標楷體" panose="03000509000000000000" pitchFamily="65" charset="-120"/>
                <a:ea typeface="標楷體" panose="03000509000000000000" pitchFamily="65" charset="-120"/>
              </a:rPr>
              <a:t>:</a:t>
            </a:r>
            <a:r>
              <a:rPr lang="zh-TW" altLang="en-US" sz="2000" b="0" cap="none" spc="0" dirty="0">
                <a:ln w="0"/>
                <a:solidFill>
                  <a:schemeClr val="tx1"/>
                </a:solidFill>
                <a:latin typeface="標楷體" panose="03000509000000000000" pitchFamily="65" charset="-120"/>
                <a:ea typeface="標楷體" panose="03000509000000000000" pitchFamily="65" charset="-120"/>
              </a:rPr>
              <a:t> </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8.0×10</a:t>
            </a:r>
            <a:r>
              <a:rPr lang="en-US" altLang="zh-TW" sz="2000" b="0" cap="none" spc="0" baseline="30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-6</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M</a:t>
            </a:r>
            <a:endParaRPr lang="zh-TW" altLang="en-US" sz="2000" b="0" cap="none" spc="0" dirty="0">
              <a:ln w="0"/>
              <a:solidFill>
                <a:schemeClr val="tx1"/>
              </a:solidFill>
              <a:latin typeface="標楷體" panose="03000509000000000000" pitchFamily="65" charset="-120"/>
              <a:ea typeface="標楷體" panose="03000509000000000000" pitchFamily="65" charset="-120"/>
            </a:endParaRPr>
          </a:p>
        </p:txBody>
      </p:sp>
      <p:pic>
        <p:nvPicPr>
          <p:cNvPr id="25" name="圖片 24">
            <a:extLst>
              <a:ext uri="{FF2B5EF4-FFF2-40B4-BE49-F238E27FC236}">
                <a16:creationId xmlns:a16="http://schemas.microsoft.com/office/drawing/2014/main" id="{FC712906-C8BA-4C03-92FD-675231B4D0A9}"/>
              </a:ext>
            </a:extLst>
          </p:cNvPr>
          <p:cNvPicPr>
            <a:picLocks noChangeAspect="1"/>
          </p:cNvPicPr>
          <p:nvPr/>
        </p:nvPicPr>
        <p:blipFill>
          <a:blip r:embed="rId5"/>
          <a:stretch>
            <a:fillRect/>
          </a:stretch>
        </p:blipFill>
        <p:spPr>
          <a:xfrm>
            <a:off x="6564337" y="5585100"/>
            <a:ext cx="509577" cy="1090528"/>
          </a:xfrm>
          <a:prstGeom prst="rect">
            <a:avLst/>
          </a:prstGeom>
        </p:spPr>
      </p:pic>
      <p:sp>
        <p:nvSpPr>
          <p:cNvPr id="11" name="文字方塊 10">
            <a:extLst>
              <a:ext uri="{FF2B5EF4-FFF2-40B4-BE49-F238E27FC236}">
                <a16:creationId xmlns:a16="http://schemas.microsoft.com/office/drawing/2014/main" id="{29BEBCC8-9CB8-4D9D-85E0-A2D7EE73A002}"/>
              </a:ext>
            </a:extLst>
          </p:cNvPr>
          <p:cNvSpPr txBox="1"/>
          <p:nvPr/>
        </p:nvSpPr>
        <p:spPr>
          <a:xfrm>
            <a:off x="1795846" y="4278960"/>
            <a:ext cx="1107996" cy="646331"/>
          </a:xfrm>
          <a:prstGeom prst="rect">
            <a:avLst/>
          </a:prstGeom>
          <a:noFill/>
        </p:spPr>
        <p:txBody>
          <a:bodyPr wrap="none" rtlCol="0">
            <a:spAutoFit/>
          </a:bodyPr>
          <a:lstStyle/>
          <a:p>
            <a:r>
              <a:rPr lang="zh-TW" altLang="en-US" sz="3600" dirty="0">
                <a:solidFill>
                  <a:srgbClr val="0000FF"/>
                </a:solidFill>
                <a:latin typeface="標楷體" panose="03000509000000000000" pitchFamily="65" charset="-120"/>
                <a:ea typeface="標楷體" panose="03000509000000000000" pitchFamily="65" charset="-120"/>
              </a:rPr>
              <a:t>藍光</a:t>
            </a:r>
            <a:endParaRPr lang="en-US" sz="3600" dirty="0">
              <a:solidFill>
                <a:srgbClr val="0000FF"/>
              </a:solidFill>
              <a:latin typeface="標楷體" panose="03000509000000000000" pitchFamily="65" charset="-120"/>
              <a:ea typeface="標楷體" panose="03000509000000000000" pitchFamily="65" charset="-120"/>
            </a:endParaRPr>
          </a:p>
        </p:txBody>
      </p:sp>
      <p:sp>
        <p:nvSpPr>
          <p:cNvPr id="12" name="文字方塊 11">
            <a:extLst>
              <a:ext uri="{FF2B5EF4-FFF2-40B4-BE49-F238E27FC236}">
                <a16:creationId xmlns:a16="http://schemas.microsoft.com/office/drawing/2014/main" id="{5C16610E-4D43-486E-B3C7-22BA8C39C020}"/>
              </a:ext>
            </a:extLst>
          </p:cNvPr>
          <p:cNvSpPr txBox="1"/>
          <p:nvPr/>
        </p:nvSpPr>
        <p:spPr>
          <a:xfrm>
            <a:off x="9209032" y="4288915"/>
            <a:ext cx="1107996" cy="646331"/>
          </a:xfrm>
          <a:prstGeom prst="rect">
            <a:avLst/>
          </a:prstGeom>
          <a:noFill/>
        </p:spPr>
        <p:txBody>
          <a:bodyPr wrap="none" rtlCol="0">
            <a:spAutoFit/>
          </a:bodyPr>
          <a:lstStyle/>
          <a:p>
            <a:r>
              <a:rPr lang="zh-TW" altLang="en-US" sz="3600" dirty="0">
                <a:solidFill>
                  <a:srgbClr val="FF0000"/>
                </a:solidFill>
                <a:latin typeface="標楷體" panose="03000509000000000000" pitchFamily="65" charset="-120"/>
                <a:ea typeface="標楷體" panose="03000509000000000000" pitchFamily="65" charset="-120"/>
              </a:rPr>
              <a:t>紅光</a:t>
            </a:r>
            <a:endParaRPr lang="en-US" sz="3600" dirty="0">
              <a:solidFill>
                <a:srgbClr val="FF0000"/>
              </a:solidFill>
              <a:latin typeface="標楷體" panose="03000509000000000000" pitchFamily="65" charset="-120"/>
              <a:ea typeface="標楷體" panose="03000509000000000000" pitchFamily="65" charset="-120"/>
            </a:endParaRPr>
          </a:p>
        </p:txBody>
      </p:sp>
      <p:sp>
        <p:nvSpPr>
          <p:cNvPr id="13" name="文字方塊 12">
            <a:extLst>
              <a:ext uri="{FF2B5EF4-FFF2-40B4-BE49-F238E27FC236}">
                <a16:creationId xmlns:a16="http://schemas.microsoft.com/office/drawing/2014/main" id="{8DEA0492-DB2A-407F-A059-4D8C429E3F24}"/>
              </a:ext>
            </a:extLst>
          </p:cNvPr>
          <p:cNvSpPr txBox="1"/>
          <p:nvPr/>
        </p:nvSpPr>
        <p:spPr>
          <a:xfrm>
            <a:off x="5866710" y="4861416"/>
            <a:ext cx="697627" cy="400110"/>
          </a:xfrm>
          <a:prstGeom prst="rect">
            <a:avLst/>
          </a:prstGeom>
          <a:noFill/>
        </p:spPr>
        <p:txBody>
          <a:bodyPr wrap="none" rtlCol="0">
            <a:spAutoFit/>
          </a:bodyPr>
          <a:lstStyle/>
          <a:p>
            <a:r>
              <a:rPr lang="zh-TW" altLang="en-US" sz="2000" dirty="0">
                <a:solidFill>
                  <a:srgbClr val="00B050"/>
                </a:solidFill>
                <a:latin typeface="標楷體" panose="03000509000000000000" pitchFamily="65" charset="-120"/>
                <a:ea typeface="標楷體" panose="03000509000000000000" pitchFamily="65" charset="-120"/>
              </a:rPr>
              <a:t>綠光</a:t>
            </a:r>
            <a:endParaRPr lang="en-US" sz="2000" dirty="0">
              <a:solidFill>
                <a:srgbClr val="00B050"/>
              </a:solidFill>
              <a:latin typeface="標楷體" panose="03000509000000000000" pitchFamily="65" charset="-120"/>
              <a:ea typeface="標楷體" panose="03000509000000000000" pitchFamily="65" charset="-120"/>
            </a:endParaRPr>
          </a:p>
        </p:txBody>
      </p:sp>
      <p:sp>
        <p:nvSpPr>
          <p:cNvPr id="14" name="矩形 13">
            <a:extLst>
              <a:ext uri="{FF2B5EF4-FFF2-40B4-BE49-F238E27FC236}">
                <a16:creationId xmlns:a16="http://schemas.microsoft.com/office/drawing/2014/main" id="{3AD25424-6E0C-49D2-BA13-A349CDE04ABB}"/>
              </a:ext>
            </a:extLst>
          </p:cNvPr>
          <p:cNvSpPr/>
          <p:nvPr/>
        </p:nvSpPr>
        <p:spPr>
          <a:xfrm>
            <a:off x="106902" y="210401"/>
            <a:ext cx="12691284" cy="646331"/>
          </a:xfrm>
          <a:prstGeom prst="rect">
            <a:avLst/>
          </a:prstGeom>
          <a:noFill/>
        </p:spPr>
        <p:txBody>
          <a:bodyPr wrap="square" lIns="91440" tIns="45720" rIns="91440" bIns="45720">
            <a:spAutoFit/>
          </a:bodyPr>
          <a:lstStyle/>
          <a:p>
            <a:r>
              <a:rPr lang="zh-TW" altLang="en-US" sz="3600" b="0" cap="none" spc="0" dirty="0">
                <a:ln w="0"/>
                <a:solidFill>
                  <a:srgbClr val="0000FF"/>
                </a:solidFill>
                <a:latin typeface="標楷體" panose="03000509000000000000" pitchFamily="65" charset="-120"/>
                <a:ea typeface="標楷體" panose="03000509000000000000" pitchFamily="65" charset="-120"/>
              </a:rPr>
              <a:t>酚酞在不同</a:t>
            </a:r>
            <a:r>
              <a:rPr lang="en-US" altLang="zh-TW" sz="3600" b="0"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pH</a:t>
            </a:r>
            <a:r>
              <a:rPr lang="zh-TW" altLang="en-US" sz="3600" b="0" cap="none" spc="0" dirty="0">
                <a:ln w="0"/>
                <a:solidFill>
                  <a:srgbClr val="0000FF"/>
                </a:solidFill>
                <a:latin typeface="標楷體" panose="03000509000000000000" pitchFamily="65" charset="-120"/>
                <a:ea typeface="標楷體" panose="03000509000000000000" pitchFamily="65" charset="-120"/>
              </a:rPr>
              <a:t>值的水溶液中的平衡顏色 </a:t>
            </a:r>
            <a:r>
              <a:rPr lang="en-US" altLang="zh-TW" sz="3600" b="0" cap="none" spc="0" dirty="0">
                <a:ln w="0"/>
                <a:solidFill>
                  <a:schemeClr val="accent2">
                    <a:lumMod val="75000"/>
                  </a:schemeClr>
                </a:solidFill>
                <a:latin typeface="標楷體" panose="03000509000000000000" pitchFamily="65" charset="-120"/>
                <a:ea typeface="標楷體" panose="03000509000000000000" pitchFamily="65" charset="-120"/>
              </a:rPr>
              <a:t>(</a:t>
            </a:r>
            <a:r>
              <a:rPr lang="zh-TW" altLang="en-US" sz="3600" b="0" cap="none" spc="0" dirty="0">
                <a:ln w="0"/>
                <a:solidFill>
                  <a:schemeClr val="accent2">
                    <a:lumMod val="75000"/>
                  </a:schemeClr>
                </a:solidFill>
                <a:latin typeface="標楷體" panose="03000509000000000000" pitchFamily="65" charset="-120"/>
                <a:ea typeface="標楷體" panose="03000509000000000000" pitchFamily="65" charset="-120"/>
              </a:rPr>
              <a:t>小助教示範</a:t>
            </a:r>
            <a:r>
              <a:rPr lang="en-US" altLang="zh-TW" sz="3600" b="0" cap="none" spc="0" dirty="0">
                <a:ln w="0"/>
                <a:solidFill>
                  <a:schemeClr val="accent2">
                    <a:lumMod val="75000"/>
                  </a:schemeClr>
                </a:solidFill>
                <a:latin typeface="標楷體" panose="03000509000000000000" pitchFamily="65" charset="-120"/>
                <a:ea typeface="標楷體" panose="03000509000000000000" pitchFamily="65" charset="-120"/>
              </a:rPr>
              <a:t>)</a:t>
            </a:r>
            <a:endParaRPr lang="zh-TW" altLang="en-US" sz="3600" b="0" cap="none" spc="0" dirty="0">
              <a:ln w="0"/>
              <a:solidFill>
                <a:schemeClr val="accent2">
                  <a:lumMod val="75000"/>
                </a:schemeClr>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081819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AB316137-0035-4A98-9F77-EA3F0C7CF682}"/>
              </a:ext>
            </a:extLst>
          </p:cNvPr>
          <p:cNvSpPr>
            <a:spLocks noGrp="1"/>
          </p:cNvSpPr>
          <p:nvPr>
            <p:ph type="sldNum" sz="quarter" idx="12"/>
          </p:nvPr>
        </p:nvSpPr>
        <p:spPr/>
        <p:txBody>
          <a:bodyPr/>
          <a:lstStyle/>
          <a:p>
            <a:fld id="{D9C173CB-4F7B-45B0-B17F-93035FA386D0}" type="slidenum">
              <a:rPr lang="zh-TW" altLang="en-US" smtClean="0">
                <a:solidFill>
                  <a:srgbClr val="FF00FF"/>
                </a:solidFill>
              </a:rPr>
              <a:t>5</a:t>
            </a:fld>
            <a:endParaRPr lang="zh-TW" altLang="en-US">
              <a:solidFill>
                <a:srgbClr val="FF00FF"/>
              </a:solidFill>
            </a:endParaRPr>
          </a:p>
        </p:txBody>
      </p:sp>
      <p:sp>
        <p:nvSpPr>
          <p:cNvPr id="5" name="矩形 4">
            <a:extLst>
              <a:ext uri="{FF2B5EF4-FFF2-40B4-BE49-F238E27FC236}">
                <a16:creationId xmlns:a16="http://schemas.microsoft.com/office/drawing/2014/main" id="{C203ECE1-E30D-4306-979C-1BC3F4083C9E}"/>
              </a:ext>
            </a:extLst>
          </p:cNvPr>
          <p:cNvSpPr/>
          <p:nvPr/>
        </p:nvSpPr>
        <p:spPr>
          <a:xfrm>
            <a:off x="2138900" y="18886"/>
            <a:ext cx="7490129" cy="646331"/>
          </a:xfrm>
          <a:prstGeom prst="rect">
            <a:avLst/>
          </a:prstGeom>
          <a:noFill/>
        </p:spPr>
        <p:txBody>
          <a:bodyPr wrap="square" lIns="91440" tIns="45720" rIns="91440" bIns="45720">
            <a:spAutoFit/>
          </a:bodyPr>
          <a:lstStyle/>
          <a:p>
            <a:pPr algn="ctr"/>
            <a:r>
              <a:rPr lang="zh-TW" altLang="en-US" sz="3600" b="0" cap="none" spc="0" dirty="0">
                <a:ln w="0"/>
                <a:solidFill>
                  <a:srgbClr val="00B050"/>
                </a:solidFill>
                <a:latin typeface="標楷體" panose="03000509000000000000" pitchFamily="65" charset="-120"/>
                <a:ea typeface="標楷體" panose="03000509000000000000" pitchFamily="65" charset="-120"/>
              </a:rPr>
              <a:t>綠光</a:t>
            </a:r>
            <a:r>
              <a:rPr lang="en-US" altLang="zh-TW" sz="3600" b="0" cap="none" spc="0" dirty="0">
                <a:ln w="0"/>
                <a:solidFill>
                  <a:srgbClr val="00B050"/>
                </a:solidFill>
                <a:latin typeface="Times New Roman" panose="02020603050405020304" pitchFamily="18" charset="0"/>
                <a:ea typeface="標楷體" panose="03000509000000000000" pitchFamily="65" charset="-120"/>
                <a:cs typeface="Times New Roman" panose="02020603050405020304" pitchFamily="18" charset="0"/>
              </a:rPr>
              <a:t>LED</a:t>
            </a:r>
            <a:r>
              <a:rPr lang="zh-TW" altLang="en-US" sz="3600" b="0" cap="none" spc="0" dirty="0">
                <a:ln w="0"/>
                <a:solidFill>
                  <a:srgbClr val="00B050"/>
                </a:solidFill>
                <a:latin typeface="Times New Roman" panose="02020603050405020304" pitchFamily="18" charset="0"/>
                <a:ea typeface="標楷體" panose="03000509000000000000" pitchFamily="65" charset="-120"/>
                <a:cs typeface="Times New Roman" panose="02020603050405020304" pitchFamily="18" charset="0"/>
              </a:rPr>
              <a:t>放射</a:t>
            </a:r>
            <a:r>
              <a:rPr lang="zh-TW" altLang="en-US" sz="3600" b="0" cap="none" spc="0" dirty="0">
                <a:ln w="0"/>
                <a:solidFill>
                  <a:srgbClr val="00B050"/>
                </a:solidFill>
                <a:latin typeface="標楷體" panose="03000509000000000000" pitchFamily="65" charset="-120"/>
                <a:ea typeface="標楷體" panose="03000509000000000000" pitchFamily="65" charset="-120"/>
              </a:rPr>
              <a:t>光譜</a:t>
            </a:r>
            <a:r>
              <a:rPr lang="zh-TW" altLang="en-US" sz="3600" b="0" cap="none" spc="0" dirty="0">
                <a:ln w="0"/>
                <a:latin typeface="標楷體" panose="03000509000000000000" pitchFamily="65" charset="-120"/>
                <a:ea typeface="標楷體" panose="03000509000000000000" pitchFamily="65" charset="-120"/>
              </a:rPr>
              <a:t>與</a:t>
            </a:r>
            <a:r>
              <a:rPr lang="zh-TW" altLang="en-US" sz="3600" b="0" cap="none" spc="0" dirty="0">
                <a:ln w="0"/>
                <a:solidFill>
                  <a:srgbClr val="FF00FF"/>
                </a:solidFill>
                <a:latin typeface="標楷體" panose="03000509000000000000" pitchFamily="65" charset="-120"/>
                <a:ea typeface="標楷體" panose="03000509000000000000" pitchFamily="65" charset="-120"/>
              </a:rPr>
              <a:t>酚</a:t>
            </a:r>
            <a:r>
              <a:rPr lang="zh-TW" altLang="en-US" sz="3600" dirty="0">
                <a:ln w="0"/>
                <a:solidFill>
                  <a:srgbClr val="FF00FF"/>
                </a:solidFill>
                <a:latin typeface="標楷體" panose="03000509000000000000" pitchFamily="65" charset="-120"/>
                <a:ea typeface="標楷體" panose="03000509000000000000" pitchFamily="65" charset="-120"/>
              </a:rPr>
              <a:t>酞吸收光譜</a:t>
            </a:r>
            <a:endParaRPr lang="zh-TW" altLang="en-US" sz="3600" b="0" cap="none" spc="0" dirty="0">
              <a:ln w="0"/>
              <a:solidFill>
                <a:srgbClr val="FF00FF"/>
              </a:solidFill>
              <a:latin typeface="標楷體" panose="03000509000000000000" pitchFamily="65" charset="-120"/>
              <a:ea typeface="標楷體" panose="03000509000000000000" pitchFamily="65" charset="-120"/>
            </a:endParaRPr>
          </a:p>
        </p:txBody>
      </p:sp>
      <p:sp>
        <p:nvSpPr>
          <p:cNvPr id="3" name="AutoShape 4" descr="image.png">
            <a:extLst>
              <a:ext uri="{FF2B5EF4-FFF2-40B4-BE49-F238E27FC236}">
                <a16:creationId xmlns:a16="http://schemas.microsoft.com/office/drawing/2014/main" id="{D7A2F6FB-221F-4FFC-B077-4D48920D33E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image.png">
            <a:extLst>
              <a:ext uri="{FF2B5EF4-FFF2-40B4-BE49-F238E27FC236}">
                <a16:creationId xmlns:a16="http://schemas.microsoft.com/office/drawing/2014/main" id="{63F113D0-7CA8-4BBC-AE45-D8F7564D703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8" descr="image.png">
            <a:extLst>
              <a:ext uri="{FF2B5EF4-FFF2-40B4-BE49-F238E27FC236}">
                <a16:creationId xmlns:a16="http://schemas.microsoft.com/office/drawing/2014/main" id="{8B4CBF15-BF95-4F6A-95AD-A6DADAB9160C}"/>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0" descr="image.png">
            <a:extLst>
              <a:ext uri="{FF2B5EF4-FFF2-40B4-BE49-F238E27FC236}">
                <a16:creationId xmlns:a16="http://schemas.microsoft.com/office/drawing/2014/main" id="{49AC7C4A-B4AF-48CA-B8DB-C64D4A16746A}"/>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圖片 9">
            <a:extLst>
              <a:ext uri="{FF2B5EF4-FFF2-40B4-BE49-F238E27FC236}">
                <a16:creationId xmlns:a16="http://schemas.microsoft.com/office/drawing/2014/main" id="{5AE7ACA6-D2F3-4647-BCF4-DB316CCBE54C}"/>
              </a:ext>
            </a:extLst>
          </p:cNvPr>
          <p:cNvPicPr>
            <a:picLocks noChangeAspect="1"/>
          </p:cNvPicPr>
          <p:nvPr/>
        </p:nvPicPr>
        <p:blipFill>
          <a:blip r:embed="rId2"/>
          <a:stretch>
            <a:fillRect/>
          </a:stretch>
        </p:blipFill>
        <p:spPr>
          <a:xfrm>
            <a:off x="881062" y="954823"/>
            <a:ext cx="10429875" cy="5705475"/>
          </a:xfrm>
          <a:prstGeom prst="rect">
            <a:avLst/>
          </a:prstGeom>
        </p:spPr>
      </p:pic>
    </p:spTree>
    <p:extLst>
      <p:ext uri="{BB962C8B-B14F-4D97-AF65-F5344CB8AC3E}">
        <p14:creationId xmlns:p14="http://schemas.microsoft.com/office/powerpoint/2010/main" val="1740206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投影片編號版面配置區 10">
            <a:extLst>
              <a:ext uri="{FF2B5EF4-FFF2-40B4-BE49-F238E27FC236}">
                <a16:creationId xmlns:a16="http://schemas.microsoft.com/office/drawing/2014/main" id="{AADF1E0C-459B-4AD9-8B09-F2772400BEA8}"/>
              </a:ext>
            </a:extLst>
          </p:cNvPr>
          <p:cNvSpPr>
            <a:spLocks noGrp="1"/>
          </p:cNvSpPr>
          <p:nvPr>
            <p:ph type="sldNum" sz="quarter" idx="12"/>
          </p:nvPr>
        </p:nvSpPr>
        <p:spPr/>
        <p:txBody>
          <a:bodyPr/>
          <a:lstStyle/>
          <a:p>
            <a:fld id="{D9C173CB-4F7B-45B0-B17F-93035FA386D0}" type="slidenum">
              <a:rPr lang="zh-TW" altLang="en-US" smtClean="0">
                <a:solidFill>
                  <a:srgbClr val="FF00FF"/>
                </a:solidFill>
              </a:rPr>
              <a:t>6</a:t>
            </a:fld>
            <a:endParaRPr lang="zh-TW" altLang="en-US" dirty="0">
              <a:solidFill>
                <a:srgbClr val="FF00FF"/>
              </a:solidFill>
            </a:endParaRPr>
          </a:p>
        </p:txBody>
      </p:sp>
      <p:pic>
        <p:nvPicPr>
          <p:cNvPr id="13" name="圖片 12">
            <a:extLst>
              <a:ext uri="{FF2B5EF4-FFF2-40B4-BE49-F238E27FC236}">
                <a16:creationId xmlns:a16="http://schemas.microsoft.com/office/drawing/2014/main" id="{1B28B0CB-855B-419C-972C-F11FFC6A102F}"/>
              </a:ext>
            </a:extLst>
          </p:cNvPr>
          <p:cNvPicPr>
            <a:picLocks noChangeAspect="1"/>
          </p:cNvPicPr>
          <p:nvPr/>
        </p:nvPicPr>
        <p:blipFill>
          <a:blip r:embed="rId2"/>
          <a:stretch>
            <a:fillRect/>
          </a:stretch>
        </p:blipFill>
        <p:spPr>
          <a:xfrm>
            <a:off x="276447" y="932611"/>
            <a:ext cx="4502559" cy="3522410"/>
          </a:xfrm>
          <a:prstGeom prst="rect">
            <a:avLst/>
          </a:prstGeom>
        </p:spPr>
      </p:pic>
      <p:sp>
        <p:nvSpPr>
          <p:cNvPr id="14" name="矩形 13">
            <a:extLst>
              <a:ext uri="{FF2B5EF4-FFF2-40B4-BE49-F238E27FC236}">
                <a16:creationId xmlns:a16="http://schemas.microsoft.com/office/drawing/2014/main" id="{F6DC77E3-B049-47DF-BCAF-517A73101C96}"/>
              </a:ext>
            </a:extLst>
          </p:cNvPr>
          <p:cNvSpPr/>
          <p:nvPr/>
        </p:nvSpPr>
        <p:spPr>
          <a:xfrm>
            <a:off x="1536804" y="4583010"/>
            <a:ext cx="2042547" cy="523220"/>
          </a:xfrm>
          <a:prstGeom prst="rect">
            <a:avLst/>
          </a:prstGeom>
          <a:noFill/>
        </p:spPr>
        <p:txBody>
          <a:bodyPr wrap="none" lIns="91440" tIns="45720" rIns="91440" bIns="45720">
            <a:spAutoFit/>
          </a:bodyPr>
          <a:lstStyle/>
          <a:p>
            <a:pPr algn="ctr"/>
            <a:r>
              <a:rPr lang="en-US" altLang="zh-TW" sz="2800" b="0" cap="none" spc="0" dirty="0">
                <a:ln w="0"/>
                <a:solidFill>
                  <a:schemeClr val="tx1"/>
                </a:solidFill>
                <a:latin typeface="Times New Roman" panose="02020603050405020304" pitchFamily="18" charset="0"/>
                <a:cs typeface="Times New Roman" panose="02020603050405020304" pitchFamily="18" charset="0"/>
              </a:rPr>
              <a:t>LED</a:t>
            </a:r>
            <a:r>
              <a:rPr lang="en-US" altLang="zh-TW" sz="2800" b="0" cap="none" spc="0" dirty="0">
                <a:ln w="0"/>
                <a:solidFill>
                  <a:schemeClr val="tx1"/>
                </a:solidFill>
              </a:rPr>
              <a:t> </a:t>
            </a:r>
            <a:r>
              <a:rPr lang="zh-TW" altLang="en-US" sz="2800" b="0" cap="none" spc="0" dirty="0">
                <a:ln w="0"/>
                <a:solidFill>
                  <a:schemeClr val="tx1"/>
                </a:solidFill>
                <a:latin typeface="標楷體" panose="03000509000000000000" pitchFamily="65" charset="-120"/>
                <a:ea typeface="標楷體" panose="03000509000000000000" pitchFamily="65" charset="-120"/>
              </a:rPr>
              <a:t>電路圖</a:t>
            </a:r>
          </a:p>
        </p:txBody>
      </p:sp>
      <p:grpSp>
        <p:nvGrpSpPr>
          <p:cNvPr id="15" name="群組 14">
            <a:extLst>
              <a:ext uri="{FF2B5EF4-FFF2-40B4-BE49-F238E27FC236}">
                <a16:creationId xmlns:a16="http://schemas.microsoft.com/office/drawing/2014/main" id="{1072BD5A-824D-49BA-844C-0B5EC4A1857D}"/>
              </a:ext>
            </a:extLst>
          </p:cNvPr>
          <p:cNvGrpSpPr/>
          <p:nvPr/>
        </p:nvGrpSpPr>
        <p:grpSpPr>
          <a:xfrm>
            <a:off x="3897298" y="4362450"/>
            <a:ext cx="4999052" cy="2495550"/>
            <a:chOff x="3897298" y="3608798"/>
            <a:chExt cx="6072464" cy="3249202"/>
          </a:xfrm>
        </p:grpSpPr>
        <p:pic>
          <p:nvPicPr>
            <p:cNvPr id="16" name="圖片 15">
              <a:extLst>
                <a:ext uri="{FF2B5EF4-FFF2-40B4-BE49-F238E27FC236}">
                  <a16:creationId xmlns:a16="http://schemas.microsoft.com/office/drawing/2014/main" id="{ABBD09C9-E211-45F9-9C28-3C9FD576E7AF}"/>
                </a:ext>
              </a:extLst>
            </p:cNvPr>
            <p:cNvPicPr>
              <a:picLocks noChangeAspect="1"/>
            </p:cNvPicPr>
            <p:nvPr/>
          </p:nvPicPr>
          <p:blipFill>
            <a:blip r:embed="rId3"/>
            <a:stretch>
              <a:fillRect/>
            </a:stretch>
          </p:blipFill>
          <p:spPr>
            <a:xfrm>
              <a:off x="3897298" y="4363781"/>
              <a:ext cx="6072464" cy="2494219"/>
            </a:xfrm>
            <a:prstGeom prst="rect">
              <a:avLst/>
            </a:prstGeom>
          </p:spPr>
        </p:pic>
        <p:pic>
          <p:nvPicPr>
            <p:cNvPr id="17" name="圖片 16">
              <a:extLst>
                <a:ext uri="{FF2B5EF4-FFF2-40B4-BE49-F238E27FC236}">
                  <a16:creationId xmlns:a16="http://schemas.microsoft.com/office/drawing/2014/main" id="{2C7CA39F-F551-41EB-A0F1-E7195936F71D}"/>
                </a:ext>
              </a:extLst>
            </p:cNvPr>
            <p:cNvPicPr>
              <a:picLocks noChangeAspect="1"/>
            </p:cNvPicPr>
            <p:nvPr/>
          </p:nvPicPr>
          <p:blipFill>
            <a:blip r:embed="rId4"/>
            <a:stretch>
              <a:fillRect/>
            </a:stretch>
          </p:blipFill>
          <p:spPr>
            <a:xfrm>
              <a:off x="6575739" y="3608798"/>
              <a:ext cx="1597290" cy="1304657"/>
            </a:xfrm>
            <a:prstGeom prst="rect">
              <a:avLst/>
            </a:prstGeom>
          </p:spPr>
        </p:pic>
      </p:grpSp>
      <p:grpSp>
        <p:nvGrpSpPr>
          <p:cNvPr id="18" name="群組 17">
            <a:extLst>
              <a:ext uri="{FF2B5EF4-FFF2-40B4-BE49-F238E27FC236}">
                <a16:creationId xmlns:a16="http://schemas.microsoft.com/office/drawing/2014/main" id="{BABB8FFD-BA02-4B43-B0EF-4D4F87A87641}"/>
              </a:ext>
            </a:extLst>
          </p:cNvPr>
          <p:cNvGrpSpPr/>
          <p:nvPr/>
        </p:nvGrpSpPr>
        <p:grpSpPr>
          <a:xfrm>
            <a:off x="6235158" y="655856"/>
            <a:ext cx="5322384" cy="4276218"/>
            <a:chOff x="6394672" y="86388"/>
            <a:chExt cx="5322384" cy="4276218"/>
          </a:xfrm>
        </p:grpSpPr>
        <p:pic>
          <p:nvPicPr>
            <p:cNvPr id="19" name="圖片 18">
              <a:extLst>
                <a:ext uri="{FF2B5EF4-FFF2-40B4-BE49-F238E27FC236}">
                  <a16:creationId xmlns:a16="http://schemas.microsoft.com/office/drawing/2014/main" id="{0C382887-3150-4405-A510-F79133A59FA2}"/>
                </a:ext>
              </a:extLst>
            </p:cNvPr>
            <p:cNvPicPr>
              <a:picLocks noChangeAspect="1"/>
            </p:cNvPicPr>
            <p:nvPr/>
          </p:nvPicPr>
          <p:blipFill>
            <a:blip r:embed="rId5"/>
            <a:stretch>
              <a:fillRect/>
            </a:stretch>
          </p:blipFill>
          <p:spPr>
            <a:xfrm>
              <a:off x="6394672" y="86388"/>
              <a:ext cx="5322384" cy="3240350"/>
            </a:xfrm>
            <a:prstGeom prst="rect">
              <a:avLst/>
            </a:prstGeom>
          </p:spPr>
        </p:pic>
        <p:sp>
          <p:nvSpPr>
            <p:cNvPr id="20" name="矩形 19">
              <a:extLst>
                <a:ext uri="{FF2B5EF4-FFF2-40B4-BE49-F238E27FC236}">
                  <a16:creationId xmlns:a16="http://schemas.microsoft.com/office/drawing/2014/main" id="{65F45C2B-9465-4DEA-A68D-F8582306D798}"/>
                </a:ext>
              </a:extLst>
            </p:cNvPr>
            <p:cNvSpPr/>
            <p:nvPr/>
          </p:nvSpPr>
          <p:spPr>
            <a:xfrm>
              <a:off x="7911046" y="3408499"/>
              <a:ext cx="3139000" cy="954107"/>
            </a:xfrm>
            <a:prstGeom prst="rect">
              <a:avLst/>
            </a:prstGeom>
            <a:noFill/>
          </p:spPr>
          <p:txBody>
            <a:bodyPr wrap="none" lIns="91440" tIns="45720" rIns="91440" bIns="45720">
              <a:spAutoFit/>
            </a:bodyPr>
            <a:lstStyle/>
            <a:p>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光電二極體</a:t>
              </a:r>
              <a:r>
                <a:rPr lang="en-US" altLang="zh-TW" sz="2800" b="0" cap="none" spc="0" dirty="0">
                  <a:ln w="0"/>
                  <a:solidFill>
                    <a:schemeClr val="tx1"/>
                  </a:solidFill>
                </a:rPr>
                <a:t> </a:t>
              </a:r>
              <a:r>
                <a:rPr lang="zh-TW" altLang="en-US" sz="2800" b="0" cap="none" spc="0" dirty="0">
                  <a:ln w="0"/>
                  <a:solidFill>
                    <a:schemeClr val="tx1"/>
                  </a:solidFill>
                  <a:latin typeface="標楷體" panose="03000509000000000000" pitchFamily="65" charset="-120"/>
                  <a:ea typeface="標楷體" panose="03000509000000000000" pitchFamily="65" charset="-120"/>
                </a:rPr>
                <a:t>電路圖</a:t>
              </a:r>
              <a:br>
                <a:rPr lang="en-US" altLang="zh-TW" sz="2800" b="0" cap="none" spc="0" dirty="0">
                  <a:ln w="0"/>
                  <a:solidFill>
                    <a:schemeClr val="tx1"/>
                  </a:solidFill>
                  <a:latin typeface="標楷體" panose="03000509000000000000" pitchFamily="65" charset="-120"/>
                  <a:ea typeface="標楷體" panose="03000509000000000000" pitchFamily="65" charset="-120"/>
                </a:rPr>
              </a:b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(photodiode)</a:t>
              </a:r>
              <a:endPar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1" name="文字方塊 20">
              <a:extLst>
                <a:ext uri="{FF2B5EF4-FFF2-40B4-BE49-F238E27FC236}">
                  <a16:creationId xmlns:a16="http://schemas.microsoft.com/office/drawing/2014/main" id="{CB9A4AD7-A869-4401-82FA-73172934B028}"/>
                </a:ext>
              </a:extLst>
            </p:cNvPr>
            <p:cNvSpPr txBox="1"/>
            <p:nvPr/>
          </p:nvSpPr>
          <p:spPr>
            <a:xfrm>
              <a:off x="9480546" y="825811"/>
              <a:ext cx="2236510" cy="584775"/>
            </a:xfrm>
            <a:prstGeom prst="rect">
              <a:avLst/>
            </a:prstGeom>
            <a:noFill/>
          </p:spPr>
          <p:txBody>
            <a:bodyPr wrap="none" rtlCol="0">
              <a:spAutoFit/>
            </a:bodyPr>
            <a:lstStyle/>
            <a:p>
              <a:r>
                <a:rPr lang="zh-TW" altLang="en-US" sz="3200" dirty="0">
                  <a:solidFill>
                    <a:srgbClr val="FF0000"/>
                  </a:solidFill>
                  <a:latin typeface="標楷體" panose="03000509000000000000" pitchFamily="65" charset="-120"/>
                  <a:ea typeface="標楷體" panose="03000509000000000000" pitchFamily="65" charset="-120"/>
                </a:rPr>
                <a:t>光電二極體</a:t>
              </a:r>
              <a:endParaRPr lang="en-US" sz="32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sp>
        <p:nvSpPr>
          <p:cNvPr id="22" name="文字方塊 21">
            <a:extLst>
              <a:ext uri="{FF2B5EF4-FFF2-40B4-BE49-F238E27FC236}">
                <a16:creationId xmlns:a16="http://schemas.microsoft.com/office/drawing/2014/main" id="{ED6EE6D2-C643-4BC2-A8E4-8727707BBDD7}"/>
              </a:ext>
            </a:extLst>
          </p:cNvPr>
          <p:cNvSpPr txBox="1"/>
          <p:nvPr/>
        </p:nvSpPr>
        <p:spPr>
          <a:xfrm>
            <a:off x="3663492" y="995675"/>
            <a:ext cx="1005403" cy="1077218"/>
          </a:xfrm>
          <a:prstGeom prst="rect">
            <a:avLst/>
          </a:prstGeom>
          <a:noFill/>
        </p:spPr>
        <p:txBody>
          <a:bodyPr wrap="none" rtlCol="0">
            <a:spAutoFit/>
          </a:bodyPr>
          <a:lstStyle/>
          <a:p>
            <a:r>
              <a:rPr lang="zh-TW" altLang="en-US" sz="3200" dirty="0">
                <a:solidFill>
                  <a:srgbClr val="00B050"/>
                </a:solidFill>
                <a:latin typeface="標楷體" panose="03000509000000000000" pitchFamily="65" charset="-120"/>
                <a:ea typeface="標楷體" panose="03000509000000000000" pitchFamily="65" charset="-120"/>
              </a:rPr>
              <a:t>綠光</a:t>
            </a:r>
            <a:endParaRPr lang="en-US" altLang="zh-TW" sz="3200" dirty="0">
              <a:solidFill>
                <a:srgbClr val="00B050"/>
              </a:solidFill>
              <a:latin typeface="標楷體" panose="03000509000000000000" pitchFamily="65" charset="-120"/>
              <a:ea typeface="標楷體" panose="03000509000000000000" pitchFamily="65" charset="-120"/>
            </a:endParaRPr>
          </a:p>
          <a:p>
            <a:r>
              <a:rPr lang="en-US" altLang="zh-TW" sz="3200" dirty="0">
                <a:solidFill>
                  <a:srgbClr val="00B050"/>
                </a:solidFill>
                <a:latin typeface="Times New Roman" panose="02020603050405020304" pitchFamily="18" charset="0"/>
                <a:ea typeface="標楷體" panose="03000509000000000000" pitchFamily="65" charset="-120"/>
                <a:cs typeface="Times New Roman" panose="02020603050405020304" pitchFamily="18" charset="0"/>
              </a:rPr>
              <a:t>LED</a:t>
            </a:r>
            <a:endParaRPr lang="en-US" sz="3200" dirty="0">
              <a:solidFill>
                <a:srgbClr val="00B05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3" name="矩形 22">
            <a:extLst>
              <a:ext uri="{FF2B5EF4-FFF2-40B4-BE49-F238E27FC236}">
                <a16:creationId xmlns:a16="http://schemas.microsoft.com/office/drawing/2014/main" id="{FB2F4C4D-E1FC-48D0-900F-255ACA886441}"/>
              </a:ext>
            </a:extLst>
          </p:cNvPr>
          <p:cNvSpPr/>
          <p:nvPr/>
        </p:nvSpPr>
        <p:spPr>
          <a:xfrm>
            <a:off x="-204952" y="0"/>
            <a:ext cx="2652089" cy="646331"/>
          </a:xfrm>
          <a:prstGeom prst="rect">
            <a:avLst/>
          </a:prstGeom>
          <a:noFill/>
        </p:spPr>
        <p:txBody>
          <a:bodyPr wrap="square" lIns="91440" tIns="45720" rIns="91440" bIns="45720">
            <a:spAutoFit/>
          </a:bodyPr>
          <a:lstStyle/>
          <a:p>
            <a:pPr algn="ctr"/>
            <a:r>
              <a:rPr lang="zh-TW" altLang="en-US" sz="3600" b="0" cap="none" spc="0" dirty="0">
                <a:ln w="0"/>
                <a:solidFill>
                  <a:srgbClr val="0000FF"/>
                </a:solidFill>
                <a:latin typeface="標楷體" panose="03000509000000000000" pitchFamily="65" charset="-120"/>
                <a:ea typeface="標楷體" panose="03000509000000000000" pitchFamily="65" charset="-120"/>
              </a:rPr>
              <a:t>光</a:t>
            </a:r>
            <a:r>
              <a:rPr lang="zh-TW" altLang="en-US" sz="3600" dirty="0">
                <a:ln w="0"/>
                <a:solidFill>
                  <a:srgbClr val="0000FF"/>
                </a:solidFill>
                <a:latin typeface="標楷體" panose="03000509000000000000" pitchFamily="65" charset="-120"/>
                <a:ea typeface="標楷體" panose="03000509000000000000" pitchFamily="65" charset="-120"/>
              </a:rPr>
              <a:t>電</a:t>
            </a:r>
            <a:r>
              <a:rPr lang="zh-TW" altLang="en-US" sz="3600" b="0" cap="none" spc="0" dirty="0">
                <a:ln w="0"/>
                <a:solidFill>
                  <a:srgbClr val="0000FF"/>
                </a:solidFill>
                <a:latin typeface="標楷體" panose="03000509000000000000" pitchFamily="65" charset="-120"/>
                <a:ea typeface="標楷體" panose="03000509000000000000" pitchFamily="65" charset="-120"/>
              </a:rPr>
              <a:t>裝置</a:t>
            </a:r>
          </a:p>
        </p:txBody>
      </p:sp>
      <p:sp>
        <p:nvSpPr>
          <p:cNvPr id="2" name="文字方塊 1">
            <a:extLst>
              <a:ext uri="{FF2B5EF4-FFF2-40B4-BE49-F238E27FC236}">
                <a16:creationId xmlns:a16="http://schemas.microsoft.com/office/drawing/2014/main" id="{59C9E095-2B73-4054-89D0-E05E00666408}"/>
              </a:ext>
            </a:extLst>
          </p:cNvPr>
          <p:cNvSpPr txBox="1"/>
          <p:nvPr/>
        </p:nvSpPr>
        <p:spPr>
          <a:xfrm>
            <a:off x="4212151" y="3636217"/>
            <a:ext cx="1994457" cy="584775"/>
          </a:xfrm>
          <a:prstGeom prst="rect">
            <a:avLst/>
          </a:prstGeom>
          <a:noFill/>
        </p:spPr>
        <p:txBody>
          <a:bodyPr wrap="none" rtlCol="0">
            <a:spAutoFit/>
          </a:bodyPr>
          <a:lstStyle/>
          <a:p>
            <a:r>
              <a:rPr lang="en-US" sz="3200" dirty="0">
                <a:solidFill>
                  <a:srgbClr val="FF66FF"/>
                </a:solidFill>
                <a:latin typeface="Times New Roman" panose="02020603050405020304" pitchFamily="18" charset="0"/>
                <a:cs typeface="Times New Roman" panose="02020603050405020304" pitchFamily="18" charset="0"/>
              </a:rPr>
              <a:t>Why 50</a:t>
            </a:r>
            <a:r>
              <a:rPr lang="en-US" sz="3200" dirty="0">
                <a:solidFill>
                  <a:srgbClr val="FF66FF"/>
                </a:solidFill>
                <a:latin typeface="Symbol" panose="05050102010706020507" pitchFamily="18" charset="2"/>
                <a:cs typeface="Times New Roman" panose="02020603050405020304" pitchFamily="18" charset="0"/>
              </a:rPr>
              <a:t>W</a:t>
            </a:r>
            <a:r>
              <a:rPr lang="en-US" altLang="zh-TW" sz="3200" dirty="0">
                <a:solidFill>
                  <a:srgbClr val="FF66FF"/>
                </a:solidFill>
                <a:latin typeface="Times New Roman" panose="02020603050405020304" pitchFamily="18" charset="0"/>
                <a:cs typeface="Times New Roman" panose="02020603050405020304" pitchFamily="18" charset="0"/>
              </a:rPr>
              <a:t>?</a:t>
            </a:r>
            <a:endParaRPr lang="en-US" sz="3200" dirty="0">
              <a:solidFill>
                <a:srgbClr val="FF66FF"/>
              </a:solidFill>
              <a:latin typeface="Symbol" panose="05050102010706020507" pitchFamily="18" charset="2"/>
              <a:cs typeface="Times New Roman" panose="02020603050405020304" pitchFamily="18" charset="0"/>
            </a:endParaRPr>
          </a:p>
        </p:txBody>
      </p:sp>
    </p:spTree>
    <p:extLst>
      <p:ext uri="{BB962C8B-B14F-4D97-AF65-F5344CB8AC3E}">
        <p14:creationId xmlns:p14="http://schemas.microsoft.com/office/powerpoint/2010/main" val="2090085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4EC2193F-608E-46B0-902D-1B4E914047F2}"/>
              </a:ext>
            </a:extLst>
          </p:cNvPr>
          <p:cNvSpPr>
            <a:spLocks noGrp="1"/>
          </p:cNvSpPr>
          <p:nvPr>
            <p:ph type="sldNum" sz="quarter" idx="12"/>
          </p:nvPr>
        </p:nvSpPr>
        <p:spPr/>
        <p:txBody>
          <a:bodyPr/>
          <a:lstStyle/>
          <a:p>
            <a:fld id="{D9C173CB-4F7B-45B0-B17F-93035FA386D0}" type="slidenum">
              <a:rPr lang="zh-TW" altLang="en-US" smtClean="0">
                <a:solidFill>
                  <a:srgbClr val="FF00FF"/>
                </a:solidFill>
              </a:rPr>
              <a:t>7</a:t>
            </a:fld>
            <a:endParaRPr lang="zh-TW" altLang="en-US" dirty="0">
              <a:solidFill>
                <a:srgbClr val="FF00FF"/>
              </a:solidFill>
            </a:endParaRPr>
          </a:p>
        </p:txBody>
      </p:sp>
      <p:grpSp>
        <p:nvGrpSpPr>
          <p:cNvPr id="5" name="群組 4">
            <a:extLst>
              <a:ext uri="{FF2B5EF4-FFF2-40B4-BE49-F238E27FC236}">
                <a16:creationId xmlns:a16="http://schemas.microsoft.com/office/drawing/2014/main" id="{37BFEE08-8009-486E-9570-C90FA8BC9446}"/>
              </a:ext>
            </a:extLst>
          </p:cNvPr>
          <p:cNvGrpSpPr/>
          <p:nvPr/>
        </p:nvGrpSpPr>
        <p:grpSpPr>
          <a:xfrm>
            <a:off x="84961" y="285750"/>
            <a:ext cx="6448425" cy="4856292"/>
            <a:chOff x="280987" y="371475"/>
            <a:chExt cx="6448425" cy="4856292"/>
          </a:xfrm>
        </p:grpSpPr>
        <p:pic>
          <p:nvPicPr>
            <p:cNvPr id="6" name="圖片 5">
              <a:extLst>
                <a:ext uri="{FF2B5EF4-FFF2-40B4-BE49-F238E27FC236}">
                  <a16:creationId xmlns:a16="http://schemas.microsoft.com/office/drawing/2014/main" id="{5206DFA5-C10C-4CBF-9639-1DC506FA1C1D}"/>
                </a:ext>
              </a:extLst>
            </p:cNvPr>
            <p:cNvPicPr>
              <a:picLocks noChangeAspect="1"/>
            </p:cNvPicPr>
            <p:nvPr/>
          </p:nvPicPr>
          <p:blipFill>
            <a:blip r:embed="rId2"/>
            <a:stretch>
              <a:fillRect/>
            </a:stretch>
          </p:blipFill>
          <p:spPr>
            <a:xfrm>
              <a:off x="409575" y="371475"/>
              <a:ext cx="6191250" cy="4381500"/>
            </a:xfrm>
            <a:prstGeom prst="rect">
              <a:avLst/>
            </a:prstGeom>
          </p:spPr>
        </p:pic>
        <p:sp>
          <p:nvSpPr>
            <p:cNvPr id="7" name="矩形 6">
              <a:extLst>
                <a:ext uri="{FF2B5EF4-FFF2-40B4-BE49-F238E27FC236}">
                  <a16:creationId xmlns:a16="http://schemas.microsoft.com/office/drawing/2014/main" id="{910FC852-CB90-4AAE-BE08-9C98B9D64ECF}"/>
                </a:ext>
              </a:extLst>
            </p:cNvPr>
            <p:cNvSpPr/>
            <p:nvPr/>
          </p:nvSpPr>
          <p:spPr>
            <a:xfrm>
              <a:off x="280987" y="4858435"/>
              <a:ext cx="6448425" cy="369332"/>
            </a:xfrm>
            <a:prstGeom prst="rect">
              <a:avLst/>
            </a:prstGeom>
          </p:spPr>
          <p:txBody>
            <a:bodyPr wrap="square">
              <a:spAutoFit/>
            </a:bodyPr>
            <a:lstStyle/>
            <a:p>
              <a:r>
                <a:rPr lang="en-US" dirty="0"/>
                <a:t>https://www.treehugger.com/how-do-solar-panels-work-5176493</a:t>
              </a:r>
            </a:p>
          </p:txBody>
        </p:sp>
      </p:grpSp>
      <p:sp>
        <p:nvSpPr>
          <p:cNvPr id="8" name="文字方塊 7">
            <a:extLst>
              <a:ext uri="{FF2B5EF4-FFF2-40B4-BE49-F238E27FC236}">
                <a16:creationId xmlns:a16="http://schemas.microsoft.com/office/drawing/2014/main" id="{CEEA6CD1-B3D4-4BE7-BDBE-F437B0DD000B}"/>
              </a:ext>
            </a:extLst>
          </p:cNvPr>
          <p:cNvSpPr txBox="1"/>
          <p:nvPr/>
        </p:nvSpPr>
        <p:spPr>
          <a:xfrm>
            <a:off x="7084785" y="-84788"/>
            <a:ext cx="4698722" cy="2219838"/>
          </a:xfrm>
          <a:prstGeom prst="rect">
            <a:avLst/>
          </a:prstGeom>
          <a:noFill/>
        </p:spPr>
        <p:txBody>
          <a:bodyPr wrap="none" rtlCol="0">
            <a:spAutoFit/>
          </a:bodyPr>
          <a:lstStyle/>
          <a:p>
            <a:pPr algn="ctr">
              <a:lnSpc>
                <a:spcPct val="150000"/>
              </a:lnSpc>
            </a:pPr>
            <a:r>
              <a:rPr lang="zh-TW" altLang="en-US" sz="3200" dirty="0">
                <a:solidFill>
                  <a:srgbClr val="0000FF"/>
                </a:solidFill>
                <a:latin typeface="標楷體" panose="03000509000000000000" pitchFamily="65" charset="-120"/>
                <a:ea typeface="標楷體" panose="03000509000000000000" pitchFamily="65" charset="-120"/>
              </a:rPr>
              <a:t>光電二極體像是太陽能板</a:t>
            </a:r>
            <a:endParaRPr lang="en-US" altLang="zh-TW" sz="3200" dirty="0">
              <a:solidFill>
                <a:srgbClr val="0000FF"/>
              </a:solidFill>
              <a:latin typeface="標楷體" panose="03000509000000000000" pitchFamily="65" charset="-120"/>
              <a:ea typeface="標楷體" panose="03000509000000000000" pitchFamily="65" charset="-120"/>
            </a:endParaRPr>
          </a:p>
          <a:p>
            <a:pPr algn="ctr">
              <a:lnSpc>
                <a:spcPct val="150000"/>
              </a:lnSpc>
            </a:pPr>
            <a:r>
              <a:rPr lang="zh-TW" altLang="en-US" sz="3200"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光子流 </a:t>
            </a:r>
            <a:r>
              <a:rPr lang="en-US" altLang="zh-TW" sz="3200"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=&gt;</a:t>
            </a:r>
            <a:r>
              <a:rPr lang="zh-TW" altLang="en-US" sz="3200"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 電流</a:t>
            </a:r>
            <a:endParaRPr lang="en-US" altLang="zh-TW" sz="3200" dirty="0">
              <a:solidFill>
                <a:srgbClr val="FF0000"/>
              </a:solidFill>
              <a:latin typeface="標楷體" panose="03000509000000000000" pitchFamily="65" charset="-120"/>
              <a:ea typeface="標楷體" panose="03000509000000000000" pitchFamily="65" charset="-120"/>
              <a:cs typeface="Times New Roman" panose="02020603050405020304" pitchFamily="18" charset="0"/>
            </a:endParaRPr>
          </a:p>
          <a:p>
            <a:pPr algn="ctr">
              <a:lnSpc>
                <a:spcPct val="150000"/>
              </a:lnSpc>
            </a:pPr>
            <a:r>
              <a:rPr lang="zh-TW" altLang="en-US" sz="3200" dirty="0">
                <a:solidFill>
                  <a:srgbClr val="FF00FF"/>
                </a:solidFill>
                <a:latin typeface="標楷體" panose="03000509000000000000" pitchFamily="65" charset="-120"/>
                <a:ea typeface="標楷體" panose="03000509000000000000" pitchFamily="65" charset="-120"/>
                <a:cs typeface="Times New Roman" panose="02020603050405020304" pitchFamily="18" charset="0"/>
              </a:rPr>
              <a:t>★注意電流方向★</a:t>
            </a:r>
            <a:endParaRPr lang="en-US" sz="3200" dirty="0">
              <a:solidFill>
                <a:srgbClr val="FF00FF"/>
              </a:solidFill>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9" name="圖片 8">
            <a:extLst>
              <a:ext uri="{FF2B5EF4-FFF2-40B4-BE49-F238E27FC236}">
                <a16:creationId xmlns:a16="http://schemas.microsoft.com/office/drawing/2014/main" id="{13DCBF68-42BF-48BD-B261-15FBCE4C651F}"/>
              </a:ext>
            </a:extLst>
          </p:cNvPr>
          <p:cNvPicPr>
            <a:picLocks noChangeAspect="1"/>
          </p:cNvPicPr>
          <p:nvPr/>
        </p:nvPicPr>
        <p:blipFill>
          <a:blip r:embed="rId3"/>
          <a:stretch>
            <a:fillRect/>
          </a:stretch>
        </p:blipFill>
        <p:spPr>
          <a:xfrm rot="16200000">
            <a:off x="8934426" y="2760881"/>
            <a:ext cx="2923490" cy="2923490"/>
          </a:xfrm>
          <a:prstGeom prst="rect">
            <a:avLst/>
          </a:prstGeom>
        </p:spPr>
      </p:pic>
      <p:pic>
        <p:nvPicPr>
          <p:cNvPr id="10" name="圖片 9">
            <a:extLst>
              <a:ext uri="{FF2B5EF4-FFF2-40B4-BE49-F238E27FC236}">
                <a16:creationId xmlns:a16="http://schemas.microsoft.com/office/drawing/2014/main" id="{5C1AA745-DBA0-4CB3-95B1-5AD9BF584A7A}"/>
              </a:ext>
            </a:extLst>
          </p:cNvPr>
          <p:cNvPicPr>
            <a:picLocks noChangeAspect="1"/>
          </p:cNvPicPr>
          <p:nvPr/>
        </p:nvPicPr>
        <p:blipFill>
          <a:blip r:embed="rId4"/>
          <a:stretch>
            <a:fillRect/>
          </a:stretch>
        </p:blipFill>
        <p:spPr>
          <a:xfrm rot="16200000">
            <a:off x="5743574" y="3160842"/>
            <a:ext cx="3352800" cy="1885950"/>
          </a:xfrm>
          <a:prstGeom prst="rect">
            <a:avLst/>
          </a:prstGeom>
        </p:spPr>
      </p:pic>
      <p:cxnSp>
        <p:nvCxnSpPr>
          <p:cNvPr id="11" name="直線單箭頭接點 10">
            <a:extLst>
              <a:ext uri="{FF2B5EF4-FFF2-40B4-BE49-F238E27FC236}">
                <a16:creationId xmlns:a16="http://schemas.microsoft.com/office/drawing/2014/main" id="{CD927BF8-6EB7-4AFA-BDFD-93F83361D4EB}"/>
              </a:ext>
            </a:extLst>
          </p:cNvPr>
          <p:cNvCxnSpPr/>
          <p:nvPr/>
        </p:nvCxnSpPr>
        <p:spPr>
          <a:xfrm flipV="1">
            <a:off x="8143874" y="3498726"/>
            <a:ext cx="0" cy="1323975"/>
          </a:xfrm>
          <a:prstGeom prst="straightConnector1">
            <a:avLst/>
          </a:prstGeom>
          <a:ln w="34925">
            <a:solidFill>
              <a:srgbClr val="FF0000"/>
            </a:solidFill>
            <a:tailEnd type="arrow" w="lg" len="lg"/>
          </a:ln>
        </p:spPr>
        <p:style>
          <a:lnRef idx="1">
            <a:schemeClr val="accent1"/>
          </a:lnRef>
          <a:fillRef idx="0">
            <a:schemeClr val="accent1"/>
          </a:fillRef>
          <a:effectRef idx="0">
            <a:schemeClr val="accent1"/>
          </a:effectRef>
          <a:fontRef idx="minor">
            <a:schemeClr val="tx1"/>
          </a:fontRef>
        </p:style>
      </p:cxnSp>
      <p:sp>
        <p:nvSpPr>
          <p:cNvPr id="12" name="文字方塊 11">
            <a:extLst>
              <a:ext uri="{FF2B5EF4-FFF2-40B4-BE49-F238E27FC236}">
                <a16:creationId xmlns:a16="http://schemas.microsoft.com/office/drawing/2014/main" id="{9A22447B-17EF-4444-BC93-AF75600DB87A}"/>
              </a:ext>
            </a:extLst>
          </p:cNvPr>
          <p:cNvSpPr txBox="1"/>
          <p:nvPr/>
        </p:nvSpPr>
        <p:spPr>
          <a:xfrm>
            <a:off x="7944611" y="4702999"/>
            <a:ext cx="1130309" cy="707886"/>
          </a:xfrm>
          <a:prstGeom prst="rect">
            <a:avLst/>
          </a:prstGeom>
          <a:noFill/>
        </p:spPr>
        <p:txBody>
          <a:bodyPr wrap="none" rtlCol="0">
            <a:spAutoFit/>
          </a:bodyPr>
          <a:lstStyle/>
          <a:p>
            <a:r>
              <a:rPr lang="en-US" sz="4000" i="1" dirty="0" err="1">
                <a:solidFill>
                  <a:srgbClr val="FF0000"/>
                </a:solidFill>
                <a:latin typeface="Times New Roman" panose="02020603050405020304" pitchFamily="18" charset="0"/>
                <a:cs typeface="Times New Roman" panose="02020603050405020304" pitchFamily="18" charset="0"/>
              </a:rPr>
              <a:t>i</a:t>
            </a:r>
            <a:r>
              <a:rPr lang="en-US" sz="4000" baseline="-25000" dirty="0" err="1">
                <a:solidFill>
                  <a:srgbClr val="FF0000"/>
                </a:solidFill>
                <a:latin typeface="Times New Roman" panose="02020603050405020304" pitchFamily="18" charset="0"/>
                <a:cs typeface="Times New Roman" panose="02020603050405020304" pitchFamily="18" charset="0"/>
              </a:rPr>
              <a:t>photo</a:t>
            </a:r>
            <a:endParaRPr lang="en-US" sz="4000" baseline="-25000" dirty="0">
              <a:solidFill>
                <a:srgbClr val="FF0000"/>
              </a:solidFill>
              <a:latin typeface="Times New Roman" panose="02020603050405020304" pitchFamily="18" charset="0"/>
              <a:cs typeface="Times New Roman" panose="02020603050405020304" pitchFamily="18" charset="0"/>
            </a:endParaRPr>
          </a:p>
        </p:txBody>
      </p:sp>
      <p:cxnSp>
        <p:nvCxnSpPr>
          <p:cNvPr id="13" name="直線單箭頭接點 12">
            <a:extLst>
              <a:ext uri="{FF2B5EF4-FFF2-40B4-BE49-F238E27FC236}">
                <a16:creationId xmlns:a16="http://schemas.microsoft.com/office/drawing/2014/main" id="{711CBF97-D2AA-4529-94C6-EE2638551712}"/>
              </a:ext>
            </a:extLst>
          </p:cNvPr>
          <p:cNvCxnSpPr>
            <a:cxnSpLocks/>
          </p:cNvCxnSpPr>
          <p:nvPr/>
        </p:nvCxnSpPr>
        <p:spPr>
          <a:xfrm>
            <a:off x="11001374" y="3528372"/>
            <a:ext cx="0" cy="1260352"/>
          </a:xfrm>
          <a:prstGeom prst="straightConnector1">
            <a:avLst/>
          </a:prstGeom>
          <a:ln w="34925">
            <a:solidFill>
              <a:srgbClr val="FF0000"/>
            </a:solidFill>
            <a:tailEnd type="arrow" w="lg" len="lg"/>
          </a:ln>
        </p:spPr>
        <p:style>
          <a:lnRef idx="1">
            <a:schemeClr val="accent1"/>
          </a:lnRef>
          <a:fillRef idx="0">
            <a:schemeClr val="accent1"/>
          </a:fillRef>
          <a:effectRef idx="0">
            <a:schemeClr val="accent1"/>
          </a:effectRef>
          <a:fontRef idx="minor">
            <a:schemeClr val="tx1"/>
          </a:fontRef>
        </p:style>
      </p:cxnSp>
      <p:sp>
        <p:nvSpPr>
          <p:cNvPr id="14" name="文字方塊 13">
            <a:extLst>
              <a:ext uri="{FF2B5EF4-FFF2-40B4-BE49-F238E27FC236}">
                <a16:creationId xmlns:a16="http://schemas.microsoft.com/office/drawing/2014/main" id="{CDEE2311-F18C-48A1-AF6D-EE6166BD6CCD}"/>
              </a:ext>
            </a:extLst>
          </p:cNvPr>
          <p:cNvSpPr txBox="1"/>
          <p:nvPr/>
        </p:nvSpPr>
        <p:spPr>
          <a:xfrm>
            <a:off x="10030609" y="5175677"/>
            <a:ext cx="800219" cy="461665"/>
          </a:xfrm>
          <a:prstGeom prst="rect">
            <a:avLst/>
          </a:prstGeom>
          <a:noFill/>
        </p:spPr>
        <p:txBody>
          <a:bodyPr wrap="none" rtlCol="0">
            <a:spAutoFit/>
          </a:bodyPr>
          <a:lstStyle/>
          <a:p>
            <a:r>
              <a:rPr lang="zh-TW" altLang="en-US" sz="2400" dirty="0"/>
              <a:t>白線</a:t>
            </a:r>
            <a:endParaRPr lang="en-US" sz="2400" dirty="0"/>
          </a:p>
        </p:txBody>
      </p:sp>
      <p:sp>
        <p:nvSpPr>
          <p:cNvPr id="15" name="文字方塊 14">
            <a:extLst>
              <a:ext uri="{FF2B5EF4-FFF2-40B4-BE49-F238E27FC236}">
                <a16:creationId xmlns:a16="http://schemas.microsoft.com/office/drawing/2014/main" id="{22976696-E8C6-4ECE-828E-C8F6F72F925A}"/>
              </a:ext>
            </a:extLst>
          </p:cNvPr>
          <p:cNvSpPr txBox="1"/>
          <p:nvPr/>
        </p:nvSpPr>
        <p:spPr>
          <a:xfrm>
            <a:off x="7139015" y="2530047"/>
            <a:ext cx="800219" cy="461665"/>
          </a:xfrm>
          <a:prstGeom prst="rect">
            <a:avLst/>
          </a:prstGeom>
          <a:noFill/>
        </p:spPr>
        <p:txBody>
          <a:bodyPr wrap="none" rtlCol="0">
            <a:spAutoFit/>
          </a:bodyPr>
          <a:lstStyle/>
          <a:p>
            <a:r>
              <a:rPr lang="zh-TW" altLang="en-US" sz="2400" dirty="0"/>
              <a:t>白線</a:t>
            </a:r>
            <a:endParaRPr lang="en-US" sz="2400" dirty="0"/>
          </a:p>
        </p:txBody>
      </p:sp>
      <p:sp>
        <p:nvSpPr>
          <p:cNvPr id="16" name="文字方塊 15">
            <a:extLst>
              <a:ext uri="{FF2B5EF4-FFF2-40B4-BE49-F238E27FC236}">
                <a16:creationId xmlns:a16="http://schemas.microsoft.com/office/drawing/2014/main" id="{768B53D2-1AAD-448B-85FD-7CE0AC445475}"/>
              </a:ext>
            </a:extLst>
          </p:cNvPr>
          <p:cNvSpPr txBox="1"/>
          <p:nvPr/>
        </p:nvSpPr>
        <p:spPr>
          <a:xfrm>
            <a:off x="7157104" y="5272386"/>
            <a:ext cx="800219" cy="461665"/>
          </a:xfrm>
          <a:prstGeom prst="rect">
            <a:avLst/>
          </a:prstGeom>
          <a:noFill/>
        </p:spPr>
        <p:txBody>
          <a:bodyPr wrap="none" rtlCol="0">
            <a:spAutoFit/>
          </a:bodyPr>
          <a:lstStyle/>
          <a:p>
            <a:r>
              <a:rPr lang="zh-TW" altLang="en-US" sz="2400" dirty="0">
                <a:solidFill>
                  <a:srgbClr val="0000FF"/>
                </a:solidFill>
              </a:rPr>
              <a:t>藍線</a:t>
            </a:r>
            <a:endParaRPr lang="en-US" sz="2400" dirty="0">
              <a:solidFill>
                <a:srgbClr val="0000FF"/>
              </a:solidFill>
            </a:endParaRPr>
          </a:p>
        </p:txBody>
      </p:sp>
      <p:sp>
        <p:nvSpPr>
          <p:cNvPr id="17" name="文字方塊 16">
            <a:extLst>
              <a:ext uri="{FF2B5EF4-FFF2-40B4-BE49-F238E27FC236}">
                <a16:creationId xmlns:a16="http://schemas.microsoft.com/office/drawing/2014/main" id="{01E4EF48-C55A-4135-AB2F-19C8F3644170}"/>
              </a:ext>
            </a:extLst>
          </p:cNvPr>
          <p:cNvSpPr txBox="1"/>
          <p:nvPr/>
        </p:nvSpPr>
        <p:spPr>
          <a:xfrm>
            <a:off x="10030609" y="2768358"/>
            <a:ext cx="800219" cy="461665"/>
          </a:xfrm>
          <a:prstGeom prst="rect">
            <a:avLst/>
          </a:prstGeom>
          <a:noFill/>
        </p:spPr>
        <p:txBody>
          <a:bodyPr wrap="none" rtlCol="0">
            <a:spAutoFit/>
          </a:bodyPr>
          <a:lstStyle/>
          <a:p>
            <a:r>
              <a:rPr lang="zh-TW" altLang="en-US" sz="2400" dirty="0">
                <a:solidFill>
                  <a:srgbClr val="0000FF"/>
                </a:solidFill>
              </a:rPr>
              <a:t>藍線</a:t>
            </a:r>
            <a:endParaRPr lang="en-US" sz="2400" dirty="0">
              <a:solidFill>
                <a:srgbClr val="0000FF"/>
              </a:solidFill>
            </a:endParaRPr>
          </a:p>
        </p:txBody>
      </p:sp>
      <p:sp>
        <p:nvSpPr>
          <p:cNvPr id="18" name="文字方塊 17">
            <a:extLst>
              <a:ext uri="{FF2B5EF4-FFF2-40B4-BE49-F238E27FC236}">
                <a16:creationId xmlns:a16="http://schemas.microsoft.com/office/drawing/2014/main" id="{FDAB6FB9-70FF-4A45-B52C-2FB71D6A1981}"/>
              </a:ext>
            </a:extLst>
          </p:cNvPr>
          <p:cNvSpPr txBox="1"/>
          <p:nvPr/>
        </p:nvSpPr>
        <p:spPr>
          <a:xfrm>
            <a:off x="10830828" y="4719657"/>
            <a:ext cx="1130309" cy="707886"/>
          </a:xfrm>
          <a:prstGeom prst="rect">
            <a:avLst/>
          </a:prstGeom>
          <a:noFill/>
        </p:spPr>
        <p:txBody>
          <a:bodyPr wrap="none" rtlCol="0">
            <a:spAutoFit/>
          </a:bodyPr>
          <a:lstStyle/>
          <a:p>
            <a:r>
              <a:rPr lang="en-US" sz="4000" i="1" dirty="0" err="1">
                <a:solidFill>
                  <a:srgbClr val="FF0000"/>
                </a:solidFill>
                <a:latin typeface="Times New Roman" panose="02020603050405020304" pitchFamily="18" charset="0"/>
                <a:cs typeface="Times New Roman" panose="02020603050405020304" pitchFamily="18" charset="0"/>
              </a:rPr>
              <a:t>i</a:t>
            </a:r>
            <a:r>
              <a:rPr lang="en-US" sz="4000" baseline="-25000" dirty="0" err="1">
                <a:solidFill>
                  <a:srgbClr val="FF0000"/>
                </a:solidFill>
                <a:latin typeface="Times New Roman" panose="02020603050405020304" pitchFamily="18" charset="0"/>
                <a:cs typeface="Times New Roman" panose="02020603050405020304" pitchFamily="18" charset="0"/>
              </a:rPr>
              <a:t>photo</a:t>
            </a:r>
            <a:endParaRPr lang="en-US" sz="4000" baseline="-250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1722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9B0CA8D8-79E5-4992-8FD1-BE9AB805A11E}"/>
              </a:ext>
            </a:extLst>
          </p:cNvPr>
          <p:cNvSpPr>
            <a:spLocks noGrp="1"/>
          </p:cNvSpPr>
          <p:nvPr>
            <p:ph type="sldNum" sz="quarter" idx="12"/>
          </p:nvPr>
        </p:nvSpPr>
        <p:spPr/>
        <p:txBody>
          <a:bodyPr/>
          <a:lstStyle/>
          <a:p>
            <a:fld id="{D9C173CB-4F7B-45B0-B17F-93035FA386D0}" type="slidenum">
              <a:rPr lang="zh-TW" altLang="en-US" smtClean="0">
                <a:solidFill>
                  <a:srgbClr val="FF00FF"/>
                </a:solidFill>
              </a:rPr>
              <a:t>8</a:t>
            </a:fld>
            <a:endParaRPr lang="zh-TW" altLang="en-US">
              <a:solidFill>
                <a:srgbClr val="FF00FF"/>
              </a:solidFill>
            </a:endParaRPr>
          </a:p>
        </p:txBody>
      </p:sp>
      <p:pic>
        <p:nvPicPr>
          <p:cNvPr id="3074" name="Picture 2" descr="可能是顯示的文字是「 HOW DO SOLAR PANELS WORK? The climate crisis has the looking to renewable energy sources as one option to take the place of fuels. graphic explains how solar panels the materials used to make them. INSIDEASOLAR PANEL consistso Antireflectiveglass Sunlight Electricalcontact n-Typesemiconductor semiconductor p-nJunction circuit, creating Electricalcontact Substrate CURRENT SOLAR PANEL MATERIALS used panels THE FUTURE Perovskite SOLAR PANELS? Si CdTe Organicsolarcells CIGS 95%ofmarket Polymer solar cells ABX3 Methylammoniumleadtrihalides Formamidiniume ofmarket 4%ofmarket Institute Figuresare o2020. Cadmium (CIGS) lectrondonor -molecule electronacceptor cheapt omake andhavesow unstable electron manufacture. PERIODIC GRAPHICS inthe disposal 2022 by Brunning for Chemical Engineering News 」的圖像">
            <a:extLst>
              <a:ext uri="{FF2B5EF4-FFF2-40B4-BE49-F238E27FC236}">
                <a16:creationId xmlns:a16="http://schemas.microsoft.com/office/drawing/2014/main" id="{BCA5A224-37E3-4FA5-BD55-B9AE3B2B60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143" y="0"/>
            <a:ext cx="6869927" cy="6869927"/>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a:extLst>
              <a:ext uri="{FF2B5EF4-FFF2-40B4-BE49-F238E27FC236}">
                <a16:creationId xmlns:a16="http://schemas.microsoft.com/office/drawing/2014/main" id="{2E17474F-D303-4C50-BE14-8DF590253186}"/>
              </a:ext>
            </a:extLst>
          </p:cNvPr>
          <p:cNvSpPr/>
          <p:nvPr/>
        </p:nvSpPr>
        <p:spPr>
          <a:xfrm>
            <a:off x="7308537" y="83312"/>
            <a:ext cx="3467616" cy="584775"/>
          </a:xfrm>
          <a:prstGeom prst="rect">
            <a:avLst/>
          </a:prstGeom>
        </p:spPr>
        <p:txBody>
          <a:bodyPr wrap="none">
            <a:spAutoFit/>
          </a:bodyPr>
          <a:lstStyle/>
          <a:p>
            <a:r>
              <a:rPr lang="zh-TW" altLang="en-US" sz="3200" dirty="0">
                <a:solidFill>
                  <a:srgbClr val="0000FF"/>
                </a:solidFill>
                <a:latin typeface="標楷體" panose="03000509000000000000" pitchFamily="65" charset="-120"/>
                <a:ea typeface="標楷體" panose="03000509000000000000" pitchFamily="65" charset="-120"/>
              </a:rPr>
              <a:t>太陽能板知識補充</a:t>
            </a:r>
            <a:endParaRPr lang="en-US" dirty="0"/>
          </a:p>
        </p:txBody>
      </p:sp>
    </p:spTree>
    <p:extLst>
      <p:ext uri="{BB962C8B-B14F-4D97-AF65-F5344CB8AC3E}">
        <p14:creationId xmlns:p14="http://schemas.microsoft.com/office/powerpoint/2010/main" val="1005846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CBFD0986-9EAF-4C73-BC51-5E398DFC0D72}"/>
              </a:ext>
            </a:extLst>
          </p:cNvPr>
          <p:cNvSpPr>
            <a:spLocks noGrp="1"/>
          </p:cNvSpPr>
          <p:nvPr>
            <p:ph type="sldNum" sz="quarter" idx="12"/>
          </p:nvPr>
        </p:nvSpPr>
        <p:spPr/>
        <p:txBody>
          <a:bodyPr/>
          <a:lstStyle/>
          <a:p>
            <a:fld id="{D9C173CB-4F7B-45B0-B17F-93035FA386D0}" type="slidenum">
              <a:rPr lang="zh-TW" altLang="en-US" smtClean="0">
                <a:solidFill>
                  <a:srgbClr val="FF00FF"/>
                </a:solidFill>
              </a:rPr>
              <a:t>9</a:t>
            </a:fld>
            <a:endParaRPr lang="zh-TW" altLang="en-US">
              <a:solidFill>
                <a:srgbClr val="FF00FF"/>
              </a:solidFill>
            </a:endParaRPr>
          </a:p>
        </p:txBody>
      </p:sp>
      <p:pic>
        <p:nvPicPr>
          <p:cNvPr id="5" name="圖片 4">
            <a:extLst>
              <a:ext uri="{FF2B5EF4-FFF2-40B4-BE49-F238E27FC236}">
                <a16:creationId xmlns:a16="http://schemas.microsoft.com/office/drawing/2014/main" id="{57415F8C-EBE5-46DD-8EC2-90EDCD111628}"/>
              </a:ext>
            </a:extLst>
          </p:cNvPr>
          <p:cNvPicPr>
            <a:picLocks noChangeAspect="1"/>
          </p:cNvPicPr>
          <p:nvPr/>
        </p:nvPicPr>
        <p:blipFill>
          <a:blip r:embed="rId2"/>
          <a:stretch>
            <a:fillRect/>
          </a:stretch>
        </p:blipFill>
        <p:spPr>
          <a:xfrm>
            <a:off x="409224" y="282303"/>
            <a:ext cx="9767199" cy="6293393"/>
          </a:xfrm>
          <a:prstGeom prst="rect">
            <a:avLst/>
          </a:prstGeom>
        </p:spPr>
      </p:pic>
      <p:sp>
        <p:nvSpPr>
          <p:cNvPr id="6" name="橢圓 5">
            <a:extLst>
              <a:ext uri="{FF2B5EF4-FFF2-40B4-BE49-F238E27FC236}">
                <a16:creationId xmlns:a16="http://schemas.microsoft.com/office/drawing/2014/main" id="{DC49A586-87C9-426A-BE32-E764210019E5}"/>
              </a:ext>
            </a:extLst>
          </p:cNvPr>
          <p:cNvSpPr/>
          <p:nvPr/>
        </p:nvSpPr>
        <p:spPr>
          <a:xfrm>
            <a:off x="6010275" y="2733675"/>
            <a:ext cx="2352675" cy="30480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文字方塊 1">
            <a:extLst>
              <a:ext uri="{FF2B5EF4-FFF2-40B4-BE49-F238E27FC236}">
                <a16:creationId xmlns:a16="http://schemas.microsoft.com/office/drawing/2014/main" id="{3CA2F474-98ED-443B-8B42-663FC731EB4B}"/>
              </a:ext>
            </a:extLst>
          </p:cNvPr>
          <p:cNvSpPr txBox="1"/>
          <p:nvPr/>
        </p:nvSpPr>
        <p:spPr>
          <a:xfrm>
            <a:off x="7728395" y="2533445"/>
            <a:ext cx="2236510" cy="584775"/>
          </a:xfrm>
          <a:prstGeom prst="rect">
            <a:avLst/>
          </a:prstGeom>
          <a:noFill/>
        </p:spPr>
        <p:txBody>
          <a:bodyPr wrap="none" rtlCol="0">
            <a:spAutoFit/>
          </a:bodyPr>
          <a:lstStyle/>
          <a:p>
            <a:pPr algn="l"/>
            <a:r>
              <a:rPr lang="zh-TW" altLang="en-US" sz="3200" dirty="0">
                <a:solidFill>
                  <a:srgbClr val="FF0000"/>
                </a:solidFill>
                <a:latin typeface="Times New Roman" panose="02020603050405020304" pitchFamily="18" charset="0"/>
                <a:cs typeface="Times New Roman" panose="02020603050405020304" pitchFamily="18" charset="0"/>
              </a:rPr>
              <a:t>本實驗用的</a:t>
            </a:r>
            <a:endParaRPr lang="en-US" sz="32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4228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818E3629-EEF9-4707-A865-B725F7363021}"/>
              </a:ext>
            </a:extLst>
          </p:cNvPr>
          <p:cNvSpPr>
            <a:spLocks noGrp="1"/>
          </p:cNvSpPr>
          <p:nvPr>
            <p:ph type="sldNum" sz="quarter" idx="12"/>
          </p:nvPr>
        </p:nvSpPr>
        <p:spPr>
          <a:xfrm>
            <a:off x="9448800" y="6506323"/>
            <a:ext cx="2743200" cy="365125"/>
          </a:xfrm>
        </p:spPr>
        <p:txBody>
          <a:bodyPr/>
          <a:lstStyle/>
          <a:p>
            <a:fld id="{D9C173CB-4F7B-45B0-B17F-93035FA386D0}" type="slidenum">
              <a:rPr lang="zh-TW" altLang="en-US" smtClean="0">
                <a:solidFill>
                  <a:srgbClr val="FF00FF"/>
                </a:solidFill>
              </a:rPr>
              <a:t>10</a:t>
            </a:fld>
            <a:endParaRPr lang="zh-TW" altLang="en-US">
              <a:solidFill>
                <a:srgbClr val="FF00FF"/>
              </a:solidFill>
            </a:endParaRPr>
          </a:p>
        </p:txBody>
      </p:sp>
      <p:sp>
        <p:nvSpPr>
          <p:cNvPr id="5" name="矩形 4">
            <a:extLst>
              <a:ext uri="{FF2B5EF4-FFF2-40B4-BE49-F238E27FC236}">
                <a16:creationId xmlns:a16="http://schemas.microsoft.com/office/drawing/2014/main" id="{28B10589-3F7F-43BA-ADF2-0FDA6FD014B9}"/>
              </a:ext>
            </a:extLst>
          </p:cNvPr>
          <p:cNvSpPr/>
          <p:nvPr/>
        </p:nvSpPr>
        <p:spPr>
          <a:xfrm>
            <a:off x="123274" y="5145485"/>
            <a:ext cx="5075178" cy="523220"/>
          </a:xfrm>
          <a:prstGeom prst="rect">
            <a:avLst/>
          </a:prstGeom>
          <a:noFill/>
        </p:spPr>
        <p:txBody>
          <a:bodyPr wrap="square" lIns="91440" tIns="45720" rIns="91440" bIns="45720">
            <a:spAutoFit/>
          </a:bodyPr>
          <a:lstStyle/>
          <a:p>
            <a:pPr algn="ctr"/>
            <a:r>
              <a:rPr lang="zh-TW" altLang="en-US" sz="2800" dirty="0">
                <a:solidFill>
                  <a:srgbClr val="FF0000"/>
                </a:solidFill>
                <a:latin typeface="標楷體" panose="03000509000000000000" pitchFamily="65" charset="-120"/>
                <a:ea typeface="標楷體" panose="03000509000000000000" pitchFamily="65" charset="-120"/>
              </a:rPr>
              <a:t>光電二極體 </a:t>
            </a:r>
            <a:r>
              <a:rPr lang="en-US" altLang="zh-TW" sz="2800" b="0" cap="none" spc="0" dirty="0">
                <a:ln w="0"/>
                <a:solidFill>
                  <a:schemeClr val="tx1"/>
                </a:solidFill>
                <a:latin typeface="Times New Roman" panose="02020603050405020304" pitchFamily="18" charset="0"/>
                <a:cs typeface="Times New Roman" panose="02020603050405020304" pitchFamily="18" charset="0"/>
              </a:rPr>
              <a:t>Photodiode</a:t>
            </a:r>
            <a:r>
              <a:rPr lang="en-US" altLang="zh-TW" sz="2800" b="0" cap="none" spc="0" dirty="0">
                <a:ln w="0"/>
                <a:solidFill>
                  <a:schemeClr val="tx1"/>
                </a:solidFill>
              </a:rPr>
              <a:t> </a:t>
            </a:r>
            <a:r>
              <a:rPr lang="zh-TW" altLang="en-US" sz="2800" b="0" cap="none" spc="0" dirty="0">
                <a:ln w="0"/>
                <a:solidFill>
                  <a:schemeClr val="tx1"/>
                </a:solidFill>
                <a:latin typeface="標楷體" panose="03000509000000000000" pitchFamily="65" charset="-120"/>
                <a:ea typeface="標楷體" panose="03000509000000000000" pitchFamily="65" charset="-120"/>
              </a:rPr>
              <a:t>電路圖</a:t>
            </a:r>
          </a:p>
        </p:txBody>
      </p:sp>
      <p:grpSp>
        <p:nvGrpSpPr>
          <p:cNvPr id="6" name="群組 5">
            <a:extLst>
              <a:ext uri="{FF2B5EF4-FFF2-40B4-BE49-F238E27FC236}">
                <a16:creationId xmlns:a16="http://schemas.microsoft.com/office/drawing/2014/main" id="{5FA858AC-2E9B-4C07-9652-BBDB9EEF89F7}"/>
              </a:ext>
            </a:extLst>
          </p:cNvPr>
          <p:cNvGrpSpPr/>
          <p:nvPr/>
        </p:nvGrpSpPr>
        <p:grpSpPr>
          <a:xfrm>
            <a:off x="-2463" y="566818"/>
            <a:ext cx="6616323" cy="4113760"/>
            <a:chOff x="5953125" y="4161500"/>
            <a:chExt cx="5507580" cy="3240350"/>
          </a:xfrm>
        </p:grpSpPr>
        <p:pic>
          <p:nvPicPr>
            <p:cNvPr id="7" name="圖片 6">
              <a:extLst>
                <a:ext uri="{FF2B5EF4-FFF2-40B4-BE49-F238E27FC236}">
                  <a16:creationId xmlns:a16="http://schemas.microsoft.com/office/drawing/2014/main" id="{6C82632A-49F3-4373-BC19-8407F59B5020}"/>
                </a:ext>
              </a:extLst>
            </p:cNvPr>
            <p:cNvPicPr>
              <a:picLocks noChangeAspect="1"/>
            </p:cNvPicPr>
            <p:nvPr/>
          </p:nvPicPr>
          <p:blipFill>
            <a:blip r:embed="rId2"/>
            <a:stretch>
              <a:fillRect/>
            </a:stretch>
          </p:blipFill>
          <p:spPr>
            <a:xfrm>
              <a:off x="5953125" y="4161500"/>
              <a:ext cx="5322384" cy="3240350"/>
            </a:xfrm>
            <a:prstGeom prst="rect">
              <a:avLst/>
            </a:prstGeom>
          </p:spPr>
        </p:pic>
        <p:sp>
          <p:nvSpPr>
            <p:cNvPr id="8" name="矩形 7">
              <a:extLst>
                <a:ext uri="{FF2B5EF4-FFF2-40B4-BE49-F238E27FC236}">
                  <a16:creationId xmlns:a16="http://schemas.microsoft.com/office/drawing/2014/main" id="{00A86D22-F5A8-43FA-83C2-81CCD19C6A59}"/>
                </a:ext>
              </a:extLst>
            </p:cNvPr>
            <p:cNvSpPr/>
            <p:nvPr/>
          </p:nvSpPr>
          <p:spPr>
            <a:xfrm>
              <a:off x="9317718" y="5781675"/>
              <a:ext cx="2142987" cy="15696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 name="直線單箭頭接點 8">
            <a:extLst>
              <a:ext uri="{FF2B5EF4-FFF2-40B4-BE49-F238E27FC236}">
                <a16:creationId xmlns:a16="http://schemas.microsoft.com/office/drawing/2014/main" id="{8AFD6B4A-803A-4C59-9295-B14DFACE972D}"/>
              </a:ext>
            </a:extLst>
          </p:cNvPr>
          <p:cNvCxnSpPr>
            <a:cxnSpLocks/>
          </p:cNvCxnSpPr>
          <p:nvPr/>
        </p:nvCxnSpPr>
        <p:spPr>
          <a:xfrm>
            <a:off x="4026671" y="1432693"/>
            <a:ext cx="0" cy="758235"/>
          </a:xfrm>
          <a:prstGeom prst="straightConnector1">
            <a:avLst/>
          </a:prstGeom>
          <a:ln w="34925">
            <a:solidFill>
              <a:srgbClr val="FF0000"/>
            </a:solidFill>
            <a:tailEnd type="arrow" w="lg" len="lg"/>
          </a:ln>
        </p:spPr>
        <p:style>
          <a:lnRef idx="1">
            <a:schemeClr val="accent1"/>
          </a:lnRef>
          <a:fillRef idx="0">
            <a:schemeClr val="accent1"/>
          </a:fillRef>
          <a:effectRef idx="0">
            <a:schemeClr val="accent1"/>
          </a:effectRef>
          <a:fontRef idx="minor">
            <a:schemeClr val="tx1"/>
          </a:fontRef>
        </p:style>
      </p:cxnSp>
      <p:sp>
        <p:nvSpPr>
          <p:cNvPr id="10" name="文字方塊 9">
            <a:extLst>
              <a:ext uri="{FF2B5EF4-FFF2-40B4-BE49-F238E27FC236}">
                <a16:creationId xmlns:a16="http://schemas.microsoft.com/office/drawing/2014/main" id="{00D1D5CC-9E19-4730-9951-662DBEA48521}"/>
              </a:ext>
            </a:extLst>
          </p:cNvPr>
          <p:cNvSpPr txBox="1"/>
          <p:nvPr/>
        </p:nvSpPr>
        <p:spPr>
          <a:xfrm>
            <a:off x="4103670" y="1575417"/>
            <a:ext cx="4935967" cy="707886"/>
          </a:xfrm>
          <a:prstGeom prst="rect">
            <a:avLst/>
          </a:prstGeom>
          <a:noFill/>
        </p:spPr>
        <p:txBody>
          <a:bodyPr wrap="none" rtlCol="0">
            <a:spAutoFit/>
          </a:bodyPr>
          <a:lstStyle/>
          <a:p>
            <a:r>
              <a:rPr lang="zh-TW" altLang="en-US" sz="4000" dirty="0">
                <a:solidFill>
                  <a:srgbClr val="FF0000"/>
                </a:solidFill>
                <a:latin typeface="Times New Roman" panose="02020603050405020304" pitchFamily="18" charset="0"/>
                <a:cs typeface="Times New Roman" panose="02020603050405020304" pitchFamily="18" charset="0"/>
              </a:rPr>
              <a:t>光電流 </a:t>
            </a:r>
            <a:r>
              <a:rPr lang="en-US" sz="4000" i="1" dirty="0" err="1">
                <a:solidFill>
                  <a:srgbClr val="FF0000"/>
                </a:solidFill>
                <a:latin typeface="Times New Roman" panose="02020603050405020304" pitchFamily="18" charset="0"/>
                <a:cs typeface="Times New Roman" panose="02020603050405020304" pitchFamily="18" charset="0"/>
              </a:rPr>
              <a:t>i</a:t>
            </a:r>
            <a:r>
              <a:rPr lang="en-US" sz="4000" baseline="-25000" dirty="0" err="1">
                <a:solidFill>
                  <a:srgbClr val="FF0000"/>
                </a:solidFill>
                <a:latin typeface="Times New Roman" panose="02020603050405020304" pitchFamily="18" charset="0"/>
                <a:cs typeface="Times New Roman" panose="02020603050405020304" pitchFamily="18" charset="0"/>
              </a:rPr>
              <a:t>photo</a:t>
            </a:r>
            <a:r>
              <a:rPr lang="zh-TW" altLang="en-US" sz="4000" dirty="0">
                <a:solidFill>
                  <a:srgbClr val="FF0000"/>
                </a:solidFill>
                <a:latin typeface="Times New Roman" panose="02020603050405020304" pitchFamily="18" charset="0"/>
                <a:cs typeface="Times New Roman" panose="02020603050405020304" pitchFamily="18" charset="0"/>
              </a:rPr>
              <a:t> </a:t>
            </a:r>
            <a:r>
              <a:rPr lang="zh-TW" altLang="en-US" sz="40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 光子流</a:t>
            </a:r>
            <a:endParaRPr lang="en-US" sz="4000" baseline="-25000" dirty="0">
              <a:solidFill>
                <a:srgbClr val="FF0000"/>
              </a:solidFill>
              <a:latin typeface="Times New Roman" panose="02020603050405020304" pitchFamily="18" charset="0"/>
              <a:cs typeface="Times New Roman" panose="02020603050405020304" pitchFamily="18" charset="0"/>
            </a:endParaRPr>
          </a:p>
        </p:txBody>
      </p:sp>
      <p:sp>
        <p:nvSpPr>
          <p:cNvPr id="11" name="文字方塊 10">
            <a:extLst>
              <a:ext uri="{FF2B5EF4-FFF2-40B4-BE49-F238E27FC236}">
                <a16:creationId xmlns:a16="http://schemas.microsoft.com/office/drawing/2014/main" id="{AC04F2E1-8670-462E-8469-68B31C48C007}"/>
              </a:ext>
            </a:extLst>
          </p:cNvPr>
          <p:cNvSpPr txBox="1"/>
          <p:nvPr/>
        </p:nvSpPr>
        <p:spPr>
          <a:xfrm>
            <a:off x="3887141" y="3429000"/>
            <a:ext cx="5356274" cy="707886"/>
          </a:xfrm>
          <a:prstGeom prst="rect">
            <a:avLst/>
          </a:prstGeom>
          <a:noFill/>
        </p:spPr>
        <p:txBody>
          <a:bodyPr wrap="none" rtlCol="0">
            <a:spAutoFit/>
          </a:bodyPr>
          <a:lstStyle/>
          <a:p>
            <a:r>
              <a:rPr lang="en-US" altLang="zh-TW" sz="4000" i="1" dirty="0">
                <a:solidFill>
                  <a:srgbClr val="FF0000"/>
                </a:solidFill>
                <a:latin typeface="Times New Roman" panose="02020603050405020304" pitchFamily="18" charset="0"/>
                <a:cs typeface="Times New Roman" panose="02020603050405020304" pitchFamily="18" charset="0"/>
              </a:rPr>
              <a:t>V</a:t>
            </a:r>
            <a:r>
              <a:rPr lang="zh-TW" altLang="en-US" sz="4000" i="1" dirty="0">
                <a:solidFill>
                  <a:srgbClr val="FF0000"/>
                </a:solidFill>
                <a:latin typeface="Times New Roman" panose="02020603050405020304" pitchFamily="18" charset="0"/>
                <a:cs typeface="Times New Roman" panose="02020603050405020304" pitchFamily="18" charset="0"/>
              </a:rPr>
              <a:t> </a:t>
            </a:r>
            <a:r>
              <a:rPr lang="en-US" altLang="zh-TW" sz="4000" i="1" dirty="0">
                <a:solidFill>
                  <a:srgbClr val="FF0000"/>
                </a:solidFill>
                <a:latin typeface="Times New Roman" panose="02020603050405020304" pitchFamily="18" charset="0"/>
                <a:cs typeface="Times New Roman" panose="02020603050405020304" pitchFamily="18" charset="0"/>
              </a:rPr>
              <a:t>=</a:t>
            </a:r>
            <a:r>
              <a:rPr lang="zh-TW" altLang="en-US" sz="4000" i="1" dirty="0">
                <a:solidFill>
                  <a:srgbClr val="FF0000"/>
                </a:solidFill>
                <a:latin typeface="Times New Roman" panose="02020603050405020304" pitchFamily="18" charset="0"/>
                <a:cs typeface="Times New Roman" panose="02020603050405020304" pitchFamily="18" charset="0"/>
              </a:rPr>
              <a:t> </a:t>
            </a:r>
            <a:r>
              <a:rPr lang="en-US" sz="4000" i="1" dirty="0" err="1">
                <a:solidFill>
                  <a:srgbClr val="FF0000"/>
                </a:solidFill>
                <a:latin typeface="Times New Roman" panose="02020603050405020304" pitchFamily="18" charset="0"/>
                <a:cs typeface="Times New Roman" panose="02020603050405020304" pitchFamily="18" charset="0"/>
              </a:rPr>
              <a:t>i</a:t>
            </a:r>
            <a:r>
              <a:rPr lang="en-US" sz="4000" baseline="-25000" dirty="0" err="1">
                <a:solidFill>
                  <a:srgbClr val="FF0000"/>
                </a:solidFill>
                <a:latin typeface="Times New Roman" panose="02020603050405020304" pitchFamily="18" charset="0"/>
                <a:cs typeface="Times New Roman" panose="02020603050405020304" pitchFamily="18" charset="0"/>
              </a:rPr>
              <a:t>photo</a:t>
            </a:r>
            <a:r>
              <a:rPr lang="zh-TW" altLang="en-US" sz="4000" baseline="-25000" dirty="0">
                <a:solidFill>
                  <a:srgbClr val="FF0000"/>
                </a:solidFill>
                <a:latin typeface="Times New Roman" panose="02020603050405020304" pitchFamily="18" charset="0"/>
                <a:cs typeface="Times New Roman" panose="02020603050405020304" pitchFamily="18" charset="0"/>
              </a:rPr>
              <a:t> </a:t>
            </a:r>
            <a:r>
              <a:rPr lang="en-US" altLang="zh-TW" sz="4000" i="1" dirty="0">
                <a:solidFill>
                  <a:srgbClr val="FF0000"/>
                </a:solidFill>
                <a:latin typeface="Times New Roman" panose="02020603050405020304" pitchFamily="18" charset="0"/>
                <a:cs typeface="Times New Roman" panose="02020603050405020304" pitchFamily="18" charset="0"/>
              </a:rPr>
              <a:t>R</a:t>
            </a:r>
            <a:r>
              <a:rPr lang="zh-TW" altLang="en-US" sz="4000" i="1" dirty="0">
                <a:solidFill>
                  <a:srgbClr val="FF0000"/>
                </a:solidFill>
                <a:latin typeface="Times New Roman" panose="02020603050405020304" pitchFamily="18" charset="0"/>
                <a:cs typeface="Times New Roman" panose="02020603050405020304" pitchFamily="18" charset="0"/>
              </a:rPr>
              <a:t> </a:t>
            </a:r>
            <a:r>
              <a:rPr lang="zh-TW" altLang="en-US" sz="40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 </a:t>
            </a:r>
            <a:r>
              <a:rPr lang="en-US" altLang="zh-TW" sz="40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r>
              <a:rPr lang="zh-TW" altLang="en-US" sz="40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光子流</a:t>
            </a:r>
            <a:r>
              <a:rPr lang="en-US" altLang="zh-TW" sz="40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a:t>
            </a:r>
            <a:r>
              <a:rPr lang="zh-TW" altLang="en-US" sz="4000" baseline="-25000" dirty="0">
                <a:solidFill>
                  <a:srgbClr val="FF0000"/>
                </a:solidFill>
                <a:latin typeface="Times New Roman" panose="02020603050405020304" pitchFamily="18" charset="0"/>
                <a:cs typeface="Times New Roman" panose="02020603050405020304" pitchFamily="18" charset="0"/>
                <a:sym typeface="Symbol" panose="05050102010706020507" pitchFamily="18" charset="2"/>
              </a:rPr>
              <a:t> </a:t>
            </a:r>
            <a:r>
              <a:rPr lang="en-US" altLang="zh-TW" sz="4000" i="1" dirty="0">
                <a:solidFill>
                  <a:srgbClr val="FF0000"/>
                </a:solidFill>
                <a:latin typeface="Times New Roman" panose="02020603050405020304" pitchFamily="18" charset="0"/>
                <a:cs typeface="Times New Roman" panose="02020603050405020304" pitchFamily="18" charset="0"/>
              </a:rPr>
              <a:t>R</a:t>
            </a:r>
            <a:endParaRPr lang="en-US" sz="4000" baseline="-25000" dirty="0">
              <a:solidFill>
                <a:srgbClr val="FF0000"/>
              </a:solidFill>
              <a:latin typeface="Times New Roman" panose="02020603050405020304" pitchFamily="18" charset="0"/>
              <a:cs typeface="Times New Roman" panose="02020603050405020304" pitchFamily="18" charset="0"/>
            </a:endParaRPr>
          </a:p>
        </p:txBody>
      </p:sp>
      <p:pic>
        <p:nvPicPr>
          <p:cNvPr id="12" name="image4.png">
            <a:extLst>
              <a:ext uri="{FF2B5EF4-FFF2-40B4-BE49-F238E27FC236}">
                <a16:creationId xmlns:a16="http://schemas.microsoft.com/office/drawing/2014/main" id="{C4A7E483-5CBC-4E4B-B4D8-2662073A7F6B}"/>
              </a:ext>
            </a:extLst>
          </p:cNvPr>
          <p:cNvPicPr>
            <a:picLocks noChangeAspect="1"/>
          </p:cNvPicPr>
          <p:nvPr/>
        </p:nvPicPr>
        <p:blipFill>
          <a:blip r:embed="rId3"/>
          <a:srcRect/>
          <a:stretch>
            <a:fillRect/>
          </a:stretch>
        </p:blipFill>
        <p:spPr>
          <a:xfrm rot="5400000">
            <a:off x="8566390" y="1168344"/>
            <a:ext cx="2916588" cy="2045169"/>
          </a:xfrm>
          <a:prstGeom prst="rect">
            <a:avLst/>
          </a:prstGeom>
          <a:ln/>
        </p:spPr>
      </p:pic>
      <p:sp>
        <p:nvSpPr>
          <p:cNvPr id="13" name="矩形 12">
            <a:extLst>
              <a:ext uri="{FF2B5EF4-FFF2-40B4-BE49-F238E27FC236}">
                <a16:creationId xmlns:a16="http://schemas.microsoft.com/office/drawing/2014/main" id="{D03D9A6D-5EB9-4268-9EB7-46E19552578C}"/>
              </a:ext>
            </a:extLst>
          </p:cNvPr>
          <p:cNvSpPr/>
          <p:nvPr/>
        </p:nvSpPr>
        <p:spPr>
          <a:xfrm>
            <a:off x="7476604" y="4616447"/>
            <a:ext cx="4882869" cy="1889876"/>
          </a:xfrm>
          <a:prstGeom prst="rect">
            <a:avLst/>
          </a:prstGeom>
        </p:spPr>
        <p:txBody>
          <a:bodyPr wrap="square">
            <a:spAutoFit/>
          </a:bodyPr>
          <a:lstStyle/>
          <a:p>
            <a:pPr>
              <a:lnSpc>
                <a:spcPct val="150000"/>
              </a:lnSpc>
            </a:pP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Photodiode</a:t>
            </a:r>
            <a:r>
              <a:rPr lang="zh-TW" altLang="zh-TW" sz="20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白</a:t>
            </a:r>
            <a:r>
              <a:rPr lang="zh-TW" altLang="en-US" sz="20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點代表陽極</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，且使用上須接</a:t>
            </a:r>
            <a:r>
              <a:rPr lang="zh-TW" altLang="en-US" sz="2000"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逆向偏壓</a:t>
            </a:r>
            <a:endParaRPr lang="en-US" altLang="zh-TW" sz="20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本實驗中</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靠近</a:t>
            </a: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白點</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的接腳已焊接一白線，應</a:t>
            </a:r>
            <a:r>
              <a:rPr lang="zh-TW" altLang="zh-TW" sz="20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接較低電壓</a:t>
            </a:r>
            <a:r>
              <a:rPr lang="zh-TW" altLang="en-US" sz="2000" dirty="0">
                <a:latin typeface="標楷體" panose="03000509000000000000" pitchFamily="65" charset="-120"/>
                <a:ea typeface="標楷體" panose="03000509000000000000" pitchFamily="65" charset="-120"/>
                <a:cs typeface="Times New Roman" panose="02020603050405020304" pitchFamily="18" charset="0"/>
              </a:rPr>
              <a:t>。</a:t>
            </a:r>
            <a:endParaRPr lang="zh-TW" altLang="en-US" sz="2000" dirty="0"/>
          </a:p>
        </p:txBody>
      </p:sp>
      <p:sp>
        <p:nvSpPr>
          <p:cNvPr id="14" name="矩形 13">
            <a:extLst>
              <a:ext uri="{FF2B5EF4-FFF2-40B4-BE49-F238E27FC236}">
                <a16:creationId xmlns:a16="http://schemas.microsoft.com/office/drawing/2014/main" id="{DA8C9652-9413-403F-8B59-B8C52C8327C6}"/>
              </a:ext>
            </a:extLst>
          </p:cNvPr>
          <p:cNvSpPr/>
          <p:nvPr/>
        </p:nvSpPr>
        <p:spPr>
          <a:xfrm>
            <a:off x="10433309" y="539615"/>
            <a:ext cx="238040" cy="4853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矩形 14">
            <a:extLst>
              <a:ext uri="{FF2B5EF4-FFF2-40B4-BE49-F238E27FC236}">
                <a16:creationId xmlns:a16="http://schemas.microsoft.com/office/drawing/2014/main" id="{2E36B3E4-D529-4ECC-9822-CB4F1296065E}"/>
              </a:ext>
            </a:extLst>
          </p:cNvPr>
          <p:cNvSpPr/>
          <p:nvPr/>
        </p:nvSpPr>
        <p:spPr>
          <a:xfrm>
            <a:off x="10433308" y="3134755"/>
            <a:ext cx="368669" cy="4853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文字方塊 15">
            <a:extLst>
              <a:ext uri="{FF2B5EF4-FFF2-40B4-BE49-F238E27FC236}">
                <a16:creationId xmlns:a16="http://schemas.microsoft.com/office/drawing/2014/main" id="{3E6E7A7F-A6D1-48AA-9F02-788ED2827CB3}"/>
              </a:ext>
            </a:extLst>
          </p:cNvPr>
          <p:cNvSpPr txBox="1"/>
          <p:nvPr/>
        </p:nvSpPr>
        <p:spPr>
          <a:xfrm>
            <a:off x="3265745" y="2392865"/>
            <a:ext cx="800219" cy="461665"/>
          </a:xfrm>
          <a:prstGeom prst="rect">
            <a:avLst/>
          </a:prstGeom>
          <a:noFill/>
        </p:spPr>
        <p:txBody>
          <a:bodyPr wrap="none" rtlCol="0">
            <a:spAutoFit/>
          </a:bodyPr>
          <a:lstStyle/>
          <a:p>
            <a:r>
              <a:rPr lang="zh-TW" altLang="en-US" sz="2400" b="1" dirty="0">
                <a:latin typeface="標楷體" panose="03000509000000000000" pitchFamily="65" charset="-120"/>
                <a:ea typeface="標楷體" panose="03000509000000000000" pitchFamily="65" charset="-120"/>
              </a:rPr>
              <a:t>白線</a:t>
            </a:r>
            <a:endParaRPr lang="en-US" sz="2400" b="1" dirty="0">
              <a:latin typeface="標楷體" panose="03000509000000000000" pitchFamily="65" charset="-120"/>
              <a:ea typeface="標楷體" panose="03000509000000000000" pitchFamily="65" charset="-120"/>
            </a:endParaRPr>
          </a:p>
        </p:txBody>
      </p:sp>
      <p:sp>
        <p:nvSpPr>
          <p:cNvPr id="17" name="文字方塊 16">
            <a:extLst>
              <a:ext uri="{FF2B5EF4-FFF2-40B4-BE49-F238E27FC236}">
                <a16:creationId xmlns:a16="http://schemas.microsoft.com/office/drawing/2014/main" id="{AC5751AB-065A-4108-9181-C51213CDD07D}"/>
              </a:ext>
            </a:extLst>
          </p:cNvPr>
          <p:cNvSpPr txBox="1"/>
          <p:nvPr/>
        </p:nvSpPr>
        <p:spPr>
          <a:xfrm>
            <a:off x="2815396" y="447599"/>
            <a:ext cx="800219" cy="461665"/>
          </a:xfrm>
          <a:prstGeom prst="rect">
            <a:avLst/>
          </a:prstGeom>
          <a:noFill/>
        </p:spPr>
        <p:txBody>
          <a:bodyPr wrap="none" rtlCol="0">
            <a:spAutoFit/>
          </a:bodyPr>
          <a:lstStyle/>
          <a:p>
            <a:r>
              <a:rPr lang="zh-TW" altLang="en-US" sz="2400" b="1" dirty="0">
                <a:solidFill>
                  <a:srgbClr val="0000FF"/>
                </a:solidFill>
                <a:latin typeface="標楷體" panose="03000509000000000000" pitchFamily="65" charset="-120"/>
                <a:ea typeface="標楷體" panose="03000509000000000000" pitchFamily="65" charset="-120"/>
              </a:rPr>
              <a:t>藍線</a:t>
            </a:r>
            <a:endParaRPr lang="en-US" sz="2400" b="1" dirty="0">
              <a:solidFill>
                <a:srgbClr val="0000FF"/>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614539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3A04A8B0-D3AA-44E9-AF61-D1F8D0F59B9C}"/>
              </a:ext>
            </a:extLst>
          </p:cNvPr>
          <p:cNvPicPr>
            <a:picLocks noChangeAspect="1"/>
          </p:cNvPicPr>
          <p:nvPr/>
        </p:nvPicPr>
        <p:blipFill rotWithShape="1">
          <a:blip r:embed="rId2">
            <a:extLst>
              <a:ext uri="{28A0092B-C50C-407E-A947-70E740481C1C}">
                <a14:useLocalDpi xmlns:a14="http://schemas.microsoft.com/office/drawing/2010/main" val="0"/>
              </a:ext>
            </a:extLst>
          </a:blip>
          <a:srcRect l="7725" t="1165" r="26449"/>
          <a:stretch/>
        </p:blipFill>
        <p:spPr>
          <a:xfrm>
            <a:off x="1460106" y="0"/>
            <a:ext cx="7865461" cy="6645459"/>
          </a:xfrm>
          <a:prstGeom prst="rect">
            <a:avLst/>
          </a:prstGeom>
        </p:spPr>
      </p:pic>
      <p:sp>
        <p:nvSpPr>
          <p:cNvPr id="4" name="投影片編號版面配置區 3">
            <a:extLst>
              <a:ext uri="{FF2B5EF4-FFF2-40B4-BE49-F238E27FC236}">
                <a16:creationId xmlns:a16="http://schemas.microsoft.com/office/drawing/2014/main" id="{3F319855-AAE0-476F-9B2E-0A57E1C90A35}"/>
              </a:ext>
            </a:extLst>
          </p:cNvPr>
          <p:cNvSpPr>
            <a:spLocks noGrp="1"/>
          </p:cNvSpPr>
          <p:nvPr>
            <p:ph type="sldNum" sz="quarter" idx="12"/>
          </p:nvPr>
        </p:nvSpPr>
        <p:spPr/>
        <p:txBody>
          <a:bodyPr/>
          <a:lstStyle/>
          <a:p>
            <a:fld id="{D9C173CB-4F7B-45B0-B17F-93035FA386D0}" type="slidenum">
              <a:rPr lang="zh-TW" altLang="en-US" smtClean="0">
                <a:solidFill>
                  <a:srgbClr val="FF00FF"/>
                </a:solidFill>
              </a:rPr>
              <a:t>11</a:t>
            </a:fld>
            <a:endParaRPr lang="zh-TW" altLang="en-US">
              <a:solidFill>
                <a:srgbClr val="FF00FF"/>
              </a:solidFill>
            </a:endParaRPr>
          </a:p>
        </p:txBody>
      </p:sp>
      <p:cxnSp>
        <p:nvCxnSpPr>
          <p:cNvPr id="8" name="直線單箭頭接點 7">
            <a:extLst>
              <a:ext uri="{FF2B5EF4-FFF2-40B4-BE49-F238E27FC236}">
                <a16:creationId xmlns:a16="http://schemas.microsoft.com/office/drawing/2014/main" id="{BCA4E62B-E257-4DC5-8353-C10CA2D7FC24}"/>
              </a:ext>
            </a:extLst>
          </p:cNvPr>
          <p:cNvCxnSpPr>
            <a:cxnSpLocks/>
          </p:cNvCxnSpPr>
          <p:nvPr/>
        </p:nvCxnSpPr>
        <p:spPr>
          <a:xfrm flipH="1" flipV="1">
            <a:off x="9152878" y="3322729"/>
            <a:ext cx="1025966" cy="14729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a16="http://schemas.microsoft.com/office/drawing/2014/main" id="{6E3715E3-8410-41B3-8EBB-DEC1AC002633}"/>
              </a:ext>
            </a:extLst>
          </p:cNvPr>
          <p:cNvSpPr/>
          <p:nvPr/>
        </p:nvSpPr>
        <p:spPr>
          <a:xfrm>
            <a:off x="10178844" y="3177639"/>
            <a:ext cx="2074781" cy="584775"/>
          </a:xfrm>
          <a:prstGeom prst="rect">
            <a:avLst/>
          </a:prstGeom>
          <a:noFill/>
        </p:spPr>
        <p:txBody>
          <a:bodyPr wrap="square" lIns="91440" tIns="45720" rIns="91440" bIns="45720">
            <a:spAutoFit/>
          </a:bodyPr>
          <a:lstStyle/>
          <a:p>
            <a:r>
              <a:rPr lang="zh-TW" altLang="en-US" sz="3200" b="0" cap="none" spc="0" dirty="0">
                <a:ln w="0"/>
                <a:solidFill>
                  <a:schemeClr val="tx1"/>
                </a:solidFill>
                <a:latin typeface="標楷體" panose="03000509000000000000" pitchFamily="65" charset="-120"/>
                <a:ea typeface="標楷體" panose="03000509000000000000" pitchFamily="65" charset="-120"/>
              </a:rPr>
              <a:t>可變電阻</a:t>
            </a:r>
          </a:p>
        </p:txBody>
      </p:sp>
      <p:cxnSp>
        <p:nvCxnSpPr>
          <p:cNvPr id="11" name="直線單箭頭接點 10">
            <a:extLst>
              <a:ext uri="{FF2B5EF4-FFF2-40B4-BE49-F238E27FC236}">
                <a16:creationId xmlns:a16="http://schemas.microsoft.com/office/drawing/2014/main" id="{FBE1FDAE-ABE4-48CB-ADAE-3ED057E9AB4B}"/>
              </a:ext>
            </a:extLst>
          </p:cNvPr>
          <p:cNvCxnSpPr>
            <a:cxnSpLocks/>
          </p:cNvCxnSpPr>
          <p:nvPr/>
        </p:nvCxnSpPr>
        <p:spPr>
          <a:xfrm flipH="1" flipV="1">
            <a:off x="8644219" y="3958461"/>
            <a:ext cx="1103463" cy="26834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3" name="矩形 12">
            <a:extLst>
              <a:ext uri="{FF2B5EF4-FFF2-40B4-BE49-F238E27FC236}">
                <a16:creationId xmlns:a16="http://schemas.microsoft.com/office/drawing/2014/main" id="{506D0703-65CC-44D9-A9B0-E2421B4BE1FD}"/>
              </a:ext>
            </a:extLst>
          </p:cNvPr>
          <p:cNvSpPr/>
          <p:nvPr/>
        </p:nvSpPr>
        <p:spPr>
          <a:xfrm>
            <a:off x="9747682" y="4001216"/>
            <a:ext cx="2272683" cy="584775"/>
          </a:xfrm>
          <a:prstGeom prst="rect">
            <a:avLst/>
          </a:prstGeom>
          <a:noFill/>
        </p:spPr>
        <p:txBody>
          <a:bodyPr wrap="square" lIns="91440" tIns="45720" rIns="91440" bIns="45720">
            <a:spAutoFit/>
          </a:bodyPr>
          <a:lstStyle/>
          <a:p>
            <a:r>
              <a:rPr lang="en-US" altLang="zh-TW"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photodiode</a:t>
            </a:r>
            <a:endParaRPr lang="zh-TW" altLang="en-US"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cxnSp>
        <p:nvCxnSpPr>
          <p:cNvPr id="14" name="直線單箭頭接點 13">
            <a:extLst>
              <a:ext uri="{FF2B5EF4-FFF2-40B4-BE49-F238E27FC236}">
                <a16:creationId xmlns:a16="http://schemas.microsoft.com/office/drawing/2014/main" id="{971592CA-3346-4F8D-A9E8-FB012D06A552}"/>
              </a:ext>
            </a:extLst>
          </p:cNvPr>
          <p:cNvCxnSpPr>
            <a:cxnSpLocks/>
          </p:cNvCxnSpPr>
          <p:nvPr/>
        </p:nvCxnSpPr>
        <p:spPr>
          <a:xfrm flipV="1">
            <a:off x="3116062" y="4465611"/>
            <a:ext cx="1704513" cy="29238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矩形 18">
            <a:extLst>
              <a:ext uri="{FF2B5EF4-FFF2-40B4-BE49-F238E27FC236}">
                <a16:creationId xmlns:a16="http://schemas.microsoft.com/office/drawing/2014/main" id="{11A9D6E3-ACBC-4E99-93E2-230399DFBFB3}"/>
              </a:ext>
            </a:extLst>
          </p:cNvPr>
          <p:cNvSpPr/>
          <p:nvPr/>
        </p:nvSpPr>
        <p:spPr>
          <a:xfrm>
            <a:off x="1265197" y="4465611"/>
            <a:ext cx="1953076" cy="584775"/>
          </a:xfrm>
          <a:prstGeom prst="rect">
            <a:avLst/>
          </a:prstGeom>
          <a:noFill/>
        </p:spPr>
        <p:txBody>
          <a:bodyPr wrap="square" lIns="91440" tIns="45720" rIns="91440" bIns="45720">
            <a:spAutoFit/>
          </a:bodyPr>
          <a:lstStyle/>
          <a:p>
            <a:r>
              <a:rPr lang="zh-TW" altLang="en-US" sz="3200" b="0" cap="none" spc="0" dirty="0">
                <a:ln w="0"/>
                <a:solidFill>
                  <a:srgbClr val="00B050"/>
                </a:solidFill>
                <a:latin typeface="Times New Roman" panose="02020603050405020304" pitchFamily="18" charset="0"/>
                <a:ea typeface="標楷體" panose="03000509000000000000" pitchFamily="65" charset="-120"/>
                <a:cs typeface="Times New Roman" panose="02020603050405020304" pitchFamily="18" charset="0"/>
              </a:rPr>
              <a:t>綠光</a:t>
            </a:r>
            <a:r>
              <a:rPr lang="en-US" altLang="zh-TW" sz="3200" b="0" cap="none" spc="0" dirty="0">
                <a:ln w="0"/>
                <a:solidFill>
                  <a:srgbClr val="00B050"/>
                </a:solidFill>
                <a:latin typeface="Times New Roman" panose="02020603050405020304" pitchFamily="18" charset="0"/>
                <a:ea typeface="標楷體" panose="03000509000000000000" pitchFamily="65" charset="-120"/>
                <a:cs typeface="Times New Roman" panose="02020603050405020304" pitchFamily="18" charset="0"/>
              </a:rPr>
              <a:t>LED</a:t>
            </a:r>
            <a:endParaRPr lang="zh-TW" altLang="en-US" sz="3200" b="0" cap="none" spc="0" dirty="0">
              <a:ln w="0"/>
              <a:solidFill>
                <a:srgbClr val="00B050"/>
              </a:solidFill>
              <a:latin typeface="Times New Roman" panose="02020603050405020304" pitchFamily="18" charset="0"/>
              <a:ea typeface="標楷體" panose="03000509000000000000" pitchFamily="65" charset="-120"/>
              <a:cs typeface="Times New Roman" panose="02020603050405020304" pitchFamily="18" charset="0"/>
            </a:endParaRPr>
          </a:p>
        </p:txBody>
      </p:sp>
      <p:cxnSp>
        <p:nvCxnSpPr>
          <p:cNvPr id="20" name="直線單箭頭接點 19">
            <a:extLst>
              <a:ext uri="{FF2B5EF4-FFF2-40B4-BE49-F238E27FC236}">
                <a16:creationId xmlns:a16="http://schemas.microsoft.com/office/drawing/2014/main" id="{A91CD2F2-3574-4283-9DCC-E255FB51EF08}"/>
              </a:ext>
            </a:extLst>
          </p:cNvPr>
          <p:cNvCxnSpPr>
            <a:cxnSpLocks/>
          </p:cNvCxnSpPr>
          <p:nvPr/>
        </p:nvCxnSpPr>
        <p:spPr>
          <a:xfrm flipH="1" flipV="1">
            <a:off x="7767962" y="3934422"/>
            <a:ext cx="1752514" cy="101931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2" name="矩形 21">
            <a:extLst>
              <a:ext uri="{FF2B5EF4-FFF2-40B4-BE49-F238E27FC236}">
                <a16:creationId xmlns:a16="http://schemas.microsoft.com/office/drawing/2014/main" id="{6A006045-BDA9-4457-B077-821C8118ACC0}"/>
              </a:ext>
            </a:extLst>
          </p:cNvPr>
          <p:cNvSpPr/>
          <p:nvPr/>
        </p:nvSpPr>
        <p:spPr>
          <a:xfrm>
            <a:off x="9544680" y="4814769"/>
            <a:ext cx="1553592" cy="584775"/>
          </a:xfrm>
          <a:prstGeom prst="rect">
            <a:avLst/>
          </a:prstGeom>
          <a:noFill/>
        </p:spPr>
        <p:txBody>
          <a:bodyPr wrap="square" lIns="91440" tIns="45720" rIns="91440" bIns="45720">
            <a:spAutoFit/>
          </a:bodyPr>
          <a:lstStyle/>
          <a:p>
            <a:r>
              <a:rPr lang="zh-TW" altLang="en-US" sz="3200" dirty="0">
                <a:ln w="0"/>
                <a:latin typeface="Times New Roman" panose="02020603050405020304" pitchFamily="18" charset="0"/>
                <a:ea typeface="標楷體" panose="03000509000000000000" pitchFamily="65" charset="-120"/>
                <a:cs typeface="Times New Roman" panose="02020603050405020304" pitchFamily="18" charset="0"/>
              </a:rPr>
              <a:t>樣品瓶</a:t>
            </a:r>
            <a:endParaRPr lang="zh-TW" altLang="en-US"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cxnSp>
        <p:nvCxnSpPr>
          <p:cNvPr id="23" name="直線單箭頭接點 22">
            <a:extLst>
              <a:ext uri="{FF2B5EF4-FFF2-40B4-BE49-F238E27FC236}">
                <a16:creationId xmlns:a16="http://schemas.microsoft.com/office/drawing/2014/main" id="{EF8867A5-0013-4332-A06F-9C7E44D23E26}"/>
              </a:ext>
            </a:extLst>
          </p:cNvPr>
          <p:cNvCxnSpPr>
            <a:cxnSpLocks/>
          </p:cNvCxnSpPr>
          <p:nvPr/>
        </p:nvCxnSpPr>
        <p:spPr>
          <a:xfrm flipV="1">
            <a:off x="1453264" y="3309457"/>
            <a:ext cx="863809" cy="41223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3A6B6723-E245-460C-9A64-F61B0FA7BAD0}"/>
              </a:ext>
            </a:extLst>
          </p:cNvPr>
          <p:cNvSpPr/>
          <p:nvPr/>
        </p:nvSpPr>
        <p:spPr>
          <a:xfrm>
            <a:off x="464197" y="3572561"/>
            <a:ext cx="995909" cy="584775"/>
          </a:xfrm>
          <a:prstGeom prst="rect">
            <a:avLst/>
          </a:prstGeom>
          <a:noFill/>
        </p:spPr>
        <p:txBody>
          <a:bodyPr wrap="square" lIns="91440" tIns="45720" rIns="91440" bIns="45720">
            <a:spAutoFit/>
          </a:bodyPr>
          <a:lstStyle/>
          <a:p>
            <a:r>
              <a:rPr lang="en-US" altLang="zh-TW"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50</a:t>
            </a:r>
            <a:r>
              <a:rPr lang="zh-TW" altLang="en-US"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l-GR" altLang="zh-TW" sz="3200" dirty="0">
                <a:ln w="0"/>
              </a:rPr>
              <a:t>Ω</a:t>
            </a:r>
            <a:endParaRPr lang="zh-TW" altLang="en-US"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699205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3B2AA097-2007-462F-BB17-13592A884223}"/>
              </a:ext>
            </a:extLst>
          </p:cNvPr>
          <p:cNvSpPr>
            <a:spLocks noGrp="1"/>
          </p:cNvSpPr>
          <p:nvPr>
            <p:ph type="sldNum" sz="quarter" idx="12"/>
          </p:nvPr>
        </p:nvSpPr>
        <p:spPr/>
        <p:txBody>
          <a:bodyPr/>
          <a:lstStyle/>
          <a:p>
            <a:fld id="{D9C173CB-4F7B-45B0-B17F-93035FA386D0}" type="slidenum">
              <a:rPr lang="zh-TW" altLang="en-US" smtClean="0">
                <a:solidFill>
                  <a:srgbClr val="FF00FF"/>
                </a:solidFill>
              </a:rPr>
              <a:t>12</a:t>
            </a:fld>
            <a:endParaRPr lang="zh-TW" altLang="en-US" dirty="0">
              <a:solidFill>
                <a:srgbClr val="FF00FF"/>
              </a:solidFill>
            </a:endParaRPr>
          </a:p>
        </p:txBody>
      </p:sp>
      <p:pic>
        <p:nvPicPr>
          <p:cNvPr id="5" name="圖片 4">
            <a:extLst>
              <a:ext uri="{FF2B5EF4-FFF2-40B4-BE49-F238E27FC236}">
                <a16:creationId xmlns:a16="http://schemas.microsoft.com/office/drawing/2014/main" id="{B1E8AB19-9219-4F32-BFF6-3DF5F75C2E3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1449" y="1111607"/>
            <a:ext cx="6402910" cy="2654085"/>
          </a:xfrm>
          <a:prstGeom prst="rect">
            <a:avLst/>
          </a:prstGeom>
          <a:noFill/>
          <a:ln>
            <a:noFill/>
          </a:ln>
        </p:spPr>
      </p:pic>
      <p:sp>
        <p:nvSpPr>
          <p:cNvPr id="6" name="矩形 5">
            <a:extLst>
              <a:ext uri="{FF2B5EF4-FFF2-40B4-BE49-F238E27FC236}">
                <a16:creationId xmlns:a16="http://schemas.microsoft.com/office/drawing/2014/main" id="{BA4EB01E-6AA1-43B9-ABA7-810510B4D69C}"/>
              </a:ext>
            </a:extLst>
          </p:cNvPr>
          <p:cNvSpPr/>
          <p:nvPr/>
        </p:nvSpPr>
        <p:spPr>
          <a:xfrm>
            <a:off x="411982" y="3954298"/>
            <a:ext cx="11012994" cy="1200329"/>
          </a:xfrm>
          <a:prstGeom prst="rect">
            <a:avLst/>
          </a:prstGeom>
        </p:spPr>
        <p:txBody>
          <a:bodyPr wrap="square">
            <a:spAutoFit/>
          </a:bodyPr>
          <a:lstStyle/>
          <a:p>
            <a:pPr algn="ctr"/>
            <a:r>
              <a:rPr lang="zh-TW" altLang="en-US" sz="3600" dirty="0">
                <a:latin typeface="Times New Roman" panose="02020603050405020304" pitchFamily="18" charset="0"/>
                <a:ea typeface="標楷體" panose="03000509000000000000" pitchFamily="65" charset="-120"/>
                <a:cs typeface="Times New Roman" panose="02020603050405020304" pitchFamily="18" charset="0"/>
              </a:rPr>
              <a:t>可變電阻上的箭頭方向</a:t>
            </a:r>
            <a:r>
              <a:rPr lang="zh-TW" altLang="en-US" sz="3600" dirty="0">
                <a:latin typeface="標楷體" panose="03000509000000000000" pitchFamily="65" charset="-120"/>
                <a:ea typeface="標楷體" panose="03000509000000000000" pitchFamily="65" charset="-120"/>
                <a:cs typeface="Times New Roman" panose="02020603050405020304" pitchFamily="18" charset="0"/>
              </a:rPr>
              <a:t>，表示指向的腳位電阻較小，轉到底則幾乎沒有電阻</a:t>
            </a:r>
            <a:r>
              <a:rPr lang="en-US" altLang="zh-TW" sz="3600" dirty="0">
                <a:latin typeface="標楷體" panose="03000509000000000000" pitchFamily="65" charset="-120"/>
                <a:ea typeface="標楷體" panose="03000509000000000000" pitchFamily="65" charset="-120"/>
                <a:cs typeface="Times New Roman" panose="02020603050405020304" pitchFamily="18" charset="0"/>
              </a:rPr>
              <a:t>(</a:t>
            </a:r>
            <a:r>
              <a:rPr lang="zh-TW" altLang="en-US" sz="3600"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短路</a:t>
            </a:r>
            <a:r>
              <a:rPr lang="en-US" altLang="zh-TW" sz="3600" dirty="0">
                <a:latin typeface="標楷體" panose="03000509000000000000" pitchFamily="65" charset="-120"/>
                <a:ea typeface="標楷體" panose="03000509000000000000" pitchFamily="65" charset="-120"/>
                <a:cs typeface="Times New Roman" panose="02020603050405020304" pitchFamily="18" charset="0"/>
              </a:rPr>
              <a:t>)</a:t>
            </a:r>
            <a:r>
              <a:rPr lang="zh-TW" altLang="en-US" sz="3600" dirty="0">
                <a:latin typeface="標楷體" panose="03000509000000000000" pitchFamily="65" charset="-120"/>
                <a:ea typeface="標楷體" panose="03000509000000000000" pitchFamily="65" charset="-120"/>
                <a:cs typeface="Times New Roman" panose="02020603050405020304" pitchFamily="18" charset="0"/>
              </a:rPr>
              <a:t>。</a:t>
            </a:r>
            <a:endParaRPr lang="zh-TW" altLang="en-US" sz="3600" dirty="0">
              <a:solidFill>
                <a:srgbClr val="FF0000"/>
              </a:solidFill>
            </a:endParaRPr>
          </a:p>
        </p:txBody>
      </p:sp>
      <p:sp>
        <p:nvSpPr>
          <p:cNvPr id="7" name="矩形 6">
            <a:extLst>
              <a:ext uri="{FF2B5EF4-FFF2-40B4-BE49-F238E27FC236}">
                <a16:creationId xmlns:a16="http://schemas.microsoft.com/office/drawing/2014/main" id="{F635B2E6-C0B2-42FC-BBC4-53602F6165AD}"/>
              </a:ext>
            </a:extLst>
          </p:cNvPr>
          <p:cNvSpPr/>
          <p:nvPr/>
        </p:nvSpPr>
        <p:spPr>
          <a:xfrm>
            <a:off x="134320" y="75737"/>
            <a:ext cx="11877168" cy="646331"/>
          </a:xfrm>
          <a:prstGeom prst="rect">
            <a:avLst/>
          </a:prstGeom>
        </p:spPr>
        <p:txBody>
          <a:bodyPr wrap="square">
            <a:spAutoFit/>
          </a:bodyPr>
          <a:lstStyle/>
          <a:p>
            <a:r>
              <a:rPr lang="zh-TW" altLang="en-US" sz="36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使用前先將可變電阻上的箭頭轉至最大值與最小值之中間</a:t>
            </a:r>
            <a:endParaRPr lang="en-US" sz="3600" dirty="0">
              <a:solidFill>
                <a:srgbClr val="FF0000"/>
              </a:solidFill>
            </a:endParaRPr>
          </a:p>
        </p:txBody>
      </p:sp>
      <p:pic>
        <p:nvPicPr>
          <p:cNvPr id="8" name="圖形 7" descr="爆炸">
            <a:extLst>
              <a:ext uri="{FF2B5EF4-FFF2-40B4-BE49-F238E27FC236}">
                <a16:creationId xmlns:a16="http://schemas.microsoft.com/office/drawing/2014/main" id="{4239D215-0B3C-415C-84A4-B3816A93341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411469" y="5045311"/>
            <a:ext cx="1402163" cy="1402163"/>
          </a:xfrm>
          <a:prstGeom prst="rect">
            <a:avLst/>
          </a:prstGeom>
        </p:spPr>
      </p:pic>
      <p:sp>
        <p:nvSpPr>
          <p:cNvPr id="9" name="矩形 8">
            <a:extLst>
              <a:ext uri="{FF2B5EF4-FFF2-40B4-BE49-F238E27FC236}">
                <a16:creationId xmlns:a16="http://schemas.microsoft.com/office/drawing/2014/main" id="{0C481912-77DB-4697-82CF-9988ED0FB18A}"/>
              </a:ext>
            </a:extLst>
          </p:cNvPr>
          <p:cNvSpPr/>
          <p:nvPr/>
        </p:nvSpPr>
        <p:spPr>
          <a:xfrm>
            <a:off x="5918479" y="5477885"/>
            <a:ext cx="2492990" cy="646331"/>
          </a:xfrm>
          <a:prstGeom prst="rect">
            <a:avLst/>
          </a:prstGeom>
        </p:spPr>
        <p:txBody>
          <a:bodyPr wrap="none">
            <a:spAutoFit/>
          </a:bodyPr>
          <a:lstStyle/>
          <a:p>
            <a:r>
              <a:rPr lang="zh-TW" altLang="en-US" sz="3600" dirty="0">
                <a:solidFill>
                  <a:srgbClr val="FF0000"/>
                </a:solidFill>
                <a:latin typeface="標楷體" panose="03000509000000000000" pitchFamily="65" charset="-120"/>
                <a:ea typeface="標楷體" panose="03000509000000000000" pitchFamily="65" charset="-120"/>
                <a:cs typeface="Times New Roman" panose="02020603050405020304" pitchFamily="18" charset="0"/>
              </a:rPr>
              <a:t>短路易造成</a:t>
            </a:r>
            <a:endParaRPr lang="en-US" dirty="0"/>
          </a:p>
        </p:txBody>
      </p:sp>
    </p:spTree>
    <p:extLst>
      <p:ext uri="{BB962C8B-B14F-4D97-AF65-F5344CB8AC3E}">
        <p14:creationId xmlns:p14="http://schemas.microsoft.com/office/powerpoint/2010/main" val="1204339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DB60D6BD-0344-47DA-85C4-4A8606C953C7}"/>
              </a:ext>
            </a:extLst>
          </p:cNvPr>
          <p:cNvSpPr>
            <a:spLocks noGrp="1"/>
          </p:cNvSpPr>
          <p:nvPr>
            <p:ph type="sldNum" sz="quarter" idx="12"/>
          </p:nvPr>
        </p:nvSpPr>
        <p:spPr/>
        <p:txBody>
          <a:bodyPr/>
          <a:lstStyle/>
          <a:p>
            <a:fld id="{D9C173CB-4F7B-45B0-B17F-93035FA386D0}" type="slidenum">
              <a:rPr lang="zh-TW" altLang="en-US" smtClean="0">
                <a:solidFill>
                  <a:srgbClr val="FF00FF"/>
                </a:solidFill>
              </a:rPr>
              <a:t>13</a:t>
            </a:fld>
            <a:endParaRPr lang="zh-TW" altLang="en-US" dirty="0">
              <a:solidFill>
                <a:srgbClr val="FF00FF"/>
              </a:solidFill>
            </a:endParaRPr>
          </a:p>
        </p:txBody>
      </p:sp>
      <p:sp>
        <p:nvSpPr>
          <p:cNvPr id="6" name="矩形 5">
            <a:extLst>
              <a:ext uri="{FF2B5EF4-FFF2-40B4-BE49-F238E27FC236}">
                <a16:creationId xmlns:a16="http://schemas.microsoft.com/office/drawing/2014/main" id="{7F48C4A0-81FF-41D3-B926-86F3D1ACFEBD}"/>
              </a:ext>
            </a:extLst>
          </p:cNvPr>
          <p:cNvSpPr/>
          <p:nvPr/>
        </p:nvSpPr>
        <p:spPr>
          <a:xfrm>
            <a:off x="490331" y="446038"/>
            <a:ext cx="11701669" cy="1754326"/>
          </a:xfrm>
          <a:prstGeom prst="rect">
            <a:avLst/>
          </a:prstGeom>
        </p:spPr>
        <p:txBody>
          <a:bodyPr wrap="square">
            <a:spAutoFit/>
          </a:bodyPr>
          <a:lstStyle/>
          <a:p>
            <a:pPr lvl="0"/>
            <a:r>
              <a:rPr lang="en-US" altLang="zh-TW" sz="3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3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動腦</a:t>
            </a:r>
            <a:r>
              <a:rPr lang="en-US" altLang="zh-TW" sz="3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p>
          <a:p>
            <a:pPr lvl="0"/>
            <a:r>
              <a:rPr lang="zh-TW" altLang="en-US" sz="36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樣品瓶中有水時，接收到的光電流比空瓶時大得多。</a:t>
            </a:r>
            <a:endParaRPr lang="en-US" altLang="zh-TW" sz="36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endParaRPr>
          </a:p>
          <a:p>
            <a:pPr lvl="0"/>
            <a:r>
              <a:rPr lang="en-US" altLang="zh-TW" sz="36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Why?</a:t>
            </a:r>
          </a:p>
        </p:txBody>
      </p:sp>
    </p:spTree>
    <p:extLst>
      <p:ext uri="{BB962C8B-B14F-4D97-AF65-F5344CB8AC3E}">
        <p14:creationId xmlns:p14="http://schemas.microsoft.com/office/powerpoint/2010/main" val="1277552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45A29385-4CF0-496D-857C-C9014909E77B}"/>
              </a:ext>
            </a:extLst>
          </p:cNvPr>
          <p:cNvSpPr>
            <a:spLocks noGrp="1"/>
          </p:cNvSpPr>
          <p:nvPr>
            <p:ph type="sldNum" sz="quarter" idx="12"/>
          </p:nvPr>
        </p:nvSpPr>
        <p:spPr/>
        <p:txBody>
          <a:bodyPr/>
          <a:lstStyle/>
          <a:p>
            <a:fld id="{D9C173CB-4F7B-45B0-B17F-93035FA386D0}" type="slidenum">
              <a:rPr lang="zh-TW" altLang="en-US" smtClean="0">
                <a:solidFill>
                  <a:srgbClr val="FF00FF"/>
                </a:solidFill>
              </a:rPr>
              <a:t>14</a:t>
            </a:fld>
            <a:endParaRPr lang="zh-TW" altLang="en-US">
              <a:solidFill>
                <a:srgbClr val="FF00FF"/>
              </a:solidFill>
            </a:endParaRPr>
          </a:p>
        </p:txBody>
      </p:sp>
      <p:sp>
        <p:nvSpPr>
          <p:cNvPr id="5" name="矩形 4">
            <a:extLst>
              <a:ext uri="{FF2B5EF4-FFF2-40B4-BE49-F238E27FC236}">
                <a16:creationId xmlns:a16="http://schemas.microsoft.com/office/drawing/2014/main" id="{93100A2B-1C9D-4E55-A761-54305CA72F39}"/>
              </a:ext>
            </a:extLst>
          </p:cNvPr>
          <p:cNvSpPr/>
          <p:nvPr/>
        </p:nvSpPr>
        <p:spPr>
          <a:xfrm>
            <a:off x="310613" y="210574"/>
            <a:ext cx="10119576" cy="646331"/>
          </a:xfrm>
          <a:prstGeom prst="rect">
            <a:avLst/>
          </a:prstGeom>
          <a:noFill/>
        </p:spPr>
        <p:txBody>
          <a:bodyPr wrap="square" lIns="91440" tIns="45720" rIns="91440" bIns="45720">
            <a:spAutoFit/>
          </a:bodyPr>
          <a:lstStyle/>
          <a:p>
            <a:r>
              <a:rPr lang="zh-TW" altLang="en-US"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光的吸收依循指數衰減關係（</a:t>
            </a:r>
            <a:r>
              <a:rPr lang="en-US" altLang="zh-TW"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Beer–Lambert law</a:t>
            </a:r>
            <a:r>
              <a:rPr lang="zh-TW" altLang="en-US"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3600" b="0"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 name="Text Box 4">
            <a:extLst>
              <a:ext uri="{FF2B5EF4-FFF2-40B4-BE49-F238E27FC236}">
                <a16:creationId xmlns:a16="http://schemas.microsoft.com/office/drawing/2014/main" id="{E514FCFD-A670-46E6-9BCA-57A6DC6E2192}"/>
              </a:ext>
            </a:extLst>
          </p:cNvPr>
          <p:cNvSpPr txBox="1">
            <a:spLocks noChangeArrowheads="1"/>
          </p:cNvSpPr>
          <p:nvPr/>
        </p:nvSpPr>
        <p:spPr bwMode="auto">
          <a:xfrm>
            <a:off x="2808410" y="1164326"/>
            <a:ext cx="37179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dirty="0"/>
              <a:t>Demo (Fluorescent Dye)</a:t>
            </a:r>
          </a:p>
        </p:txBody>
      </p:sp>
      <p:sp>
        <p:nvSpPr>
          <p:cNvPr id="7" name="矩形 6">
            <a:extLst>
              <a:ext uri="{FF2B5EF4-FFF2-40B4-BE49-F238E27FC236}">
                <a16:creationId xmlns:a16="http://schemas.microsoft.com/office/drawing/2014/main" id="{E7C11B01-63A0-4D1E-BCCE-B97E303690F0}"/>
              </a:ext>
            </a:extLst>
          </p:cNvPr>
          <p:cNvSpPr/>
          <p:nvPr/>
        </p:nvSpPr>
        <p:spPr bwMode="auto">
          <a:xfrm>
            <a:off x="16153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8" name="矩形 7">
            <a:extLst>
              <a:ext uri="{FF2B5EF4-FFF2-40B4-BE49-F238E27FC236}">
                <a16:creationId xmlns:a16="http://schemas.microsoft.com/office/drawing/2014/main" id="{7F69E4DA-194D-406D-8A22-835E7FDFECE3}"/>
              </a:ext>
            </a:extLst>
          </p:cNvPr>
          <p:cNvSpPr/>
          <p:nvPr/>
        </p:nvSpPr>
        <p:spPr bwMode="auto">
          <a:xfrm>
            <a:off x="17677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9" name="矩形 8">
            <a:extLst>
              <a:ext uri="{FF2B5EF4-FFF2-40B4-BE49-F238E27FC236}">
                <a16:creationId xmlns:a16="http://schemas.microsoft.com/office/drawing/2014/main" id="{ACE86B8E-5B59-492A-815C-6D9447D9CD33}"/>
              </a:ext>
            </a:extLst>
          </p:cNvPr>
          <p:cNvSpPr/>
          <p:nvPr/>
        </p:nvSpPr>
        <p:spPr bwMode="auto">
          <a:xfrm>
            <a:off x="19201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10" name="矩形 9">
            <a:extLst>
              <a:ext uri="{FF2B5EF4-FFF2-40B4-BE49-F238E27FC236}">
                <a16:creationId xmlns:a16="http://schemas.microsoft.com/office/drawing/2014/main" id="{B61C81AF-A2A3-4A35-B91A-4A51FA581428}"/>
              </a:ext>
            </a:extLst>
          </p:cNvPr>
          <p:cNvSpPr/>
          <p:nvPr/>
        </p:nvSpPr>
        <p:spPr bwMode="auto">
          <a:xfrm>
            <a:off x="20725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11" name="矩形 10">
            <a:extLst>
              <a:ext uri="{FF2B5EF4-FFF2-40B4-BE49-F238E27FC236}">
                <a16:creationId xmlns:a16="http://schemas.microsoft.com/office/drawing/2014/main" id="{E8D638E1-F5A2-489C-881E-8662BD612423}"/>
              </a:ext>
            </a:extLst>
          </p:cNvPr>
          <p:cNvSpPr/>
          <p:nvPr/>
        </p:nvSpPr>
        <p:spPr bwMode="auto">
          <a:xfrm>
            <a:off x="22249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12" name="矩形 11">
            <a:extLst>
              <a:ext uri="{FF2B5EF4-FFF2-40B4-BE49-F238E27FC236}">
                <a16:creationId xmlns:a16="http://schemas.microsoft.com/office/drawing/2014/main" id="{30106EBC-8C8B-461B-AC8C-7D75425BC36A}"/>
              </a:ext>
            </a:extLst>
          </p:cNvPr>
          <p:cNvSpPr/>
          <p:nvPr/>
        </p:nvSpPr>
        <p:spPr bwMode="auto">
          <a:xfrm>
            <a:off x="23773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13" name="矩形 12">
            <a:extLst>
              <a:ext uri="{FF2B5EF4-FFF2-40B4-BE49-F238E27FC236}">
                <a16:creationId xmlns:a16="http://schemas.microsoft.com/office/drawing/2014/main" id="{93C87012-4AD4-4953-B4D8-1F213F705035}"/>
              </a:ext>
            </a:extLst>
          </p:cNvPr>
          <p:cNvSpPr/>
          <p:nvPr/>
        </p:nvSpPr>
        <p:spPr bwMode="auto">
          <a:xfrm>
            <a:off x="25297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14" name="矩形 13">
            <a:extLst>
              <a:ext uri="{FF2B5EF4-FFF2-40B4-BE49-F238E27FC236}">
                <a16:creationId xmlns:a16="http://schemas.microsoft.com/office/drawing/2014/main" id="{95E09B73-3764-4A2F-A345-A0565C5722D8}"/>
              </a:ext>
            </a:extLst>
          </p:cNvPr>
          <p:cNvSpPr/>
          <p:nvPr/>
        </p:nvSpPr>
        <p:spPr bwMode="auto">
          <a:xfrm>
            <a:off x="26821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15" name="矩形 14">
            <a:extLst>
              <a:ext uri="{FF2B5EF4-FFF2-40B4-BE49-F238E27FC236}">
                <a16:creationId xmlns:a16="http://schemas.microsoft.com/office/drawing/2014/main" id="{3EDCE3C1-DBBF-49D2-A745-AC02C23B1907}"/>
              </a:ext>
            </a:extLst>
          </p:cNvPr>
          <p:cNvSpPr/>
          <p:nvPr/>
        </p:nvSpPr>
        <p:spPr bwMode="auto">
          <a:xfrm>
            <a:off x="28345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16" name="矩形 15">
            <a:extLst>
              <a:ext uri="{FF2B5EF4-FFF2-40B4-BE49-F238E27FC236}">
                <a16:creationId xmlns:a16="http://schemas.microsoft.com/office/drawing/2014/main" id="{FFD16CC5-728F-4061-8364-C8B354D3C0E6}"/>
              </a:ext>
            </a:extLst>
          </p:cNvPr>
          <p:cNvSpPr/>
          <p:nvPr/>
        </p:nvSpPr>
        <p:spPr bwMode="auto">
          <a:xfrm>
            <a:off x="29869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17" name="矩形 16">
            <a:extLst>
              <a:ext uri="{FF2B5EF4-FFF2-40B4-BE49-F238E27FC236}">
                <a16:creationId xmlns:a16="http://schemas.microsoft.com/office/drawing/2014/main" id="{47FF2BF0-0366-469D-907E-5BE0C18EE91B}"/>
              </a:ext>
            </a:extLst>
          </p:cNvPr>
          <p:cNvSpPr/>
          <p:nvPr/>
        </p:nvSpPr>
        <p:spPr bwMode="auto">
          <a:xfrm>
            <a:off x="31393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18" name="矩形 17">
            <a:extLst>
              <a:ext uri="{FF2B5EF4-FFF2-40B4-BE49-F238E27FC236}">
                <a16:creationId xmlns:a16="http://schemas.microsoft.com/office/drawing/2014/main" id="{26CBBC65-B8D6-4F7E-BEF1-FB25A2556F2B}"/>
              </a:ext>
            </a:extLst>
          </p:cNvPr>
          <p:cNvSpPr/>
          <p:nvPr/>
        </p:nvSpPr>
        <p:spPr bwMode="auto">
          <a:xfrm>
            <a:off x="32917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19" name="矩形 18">
            <a:extLst>
              <a:ext uri="{FF2B5EF4-FFF2-40B4-BE49-F238E27FC236}">
                <a16:creationId xmlns:a16="http://schemas.microsoft.com/office/drawing/2014/main" id="{0E8A7078-64F1-479A-82EF-12F73AFBC04E}"/>
              </a:ext>
            </a:extLst>
          </p:cNvPr>
          <p:cNvSpPr/>
          <p:nvPr/>
        </p:nvSpPr>
        <p:spPr bwMode="auto">
          <a:xfrm>
            <a:off x="34441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20" name="矩形 19">
            <a:extLst>
              <a:ext uri="{FF2B5EF4-FFF2-40B4-BE49-F238E27FC236}">
                <a16:creationId xmlns:a16="http://schemas.microsoft.com/office/drawing/2014/main" id="{97DFE871-219E-4E57-9B7D-A1102309D910}"/>
              </a:ext>
            </a:extLst>
          </p:cNvPr>
          <p:cNvSpPr/>
          <p:nvPr/>
        </p:nvSpPr>
        <p:spPr bwMode="auto">
          <a:xfrm>
            <a:off x="35965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21" name="矩形 20">
            <a:extLst>
              <a:ext uri="{FF2B5EF4-FFF2-40B4-BE49-F238E27FC236}">
                <a16:creationId xmlns:a16="http://schemas.microsoft.com/office/drawing/2014/main" id="{DCAE0740-2DFC-46ED-A573-20908B0557A1}"/>
              </a:ext>
            </a:extLst>
          </p:cNvPr>
          <p:cNvSpPr/>
          <p:nvPr/>
        </p:nvSpPr>
        <p:spPr bwMode="auto">
          <a:xfrm>
            <a:off x="37489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22" name="矩形 21">
            <a:extLst>
              <a:ext uri="{FF2B5EF4-FFF2-40B4-BE49-F238E27FC236}">
                <a16:creationId xmlns:a16="http://schemas.microsoft.com/office/drawing/2014/main" id="{E9A2F0D5-5B6B-4C3F-AD66-67E3FC6C6F6B}"/>
              </a:ext>
            </a:extLst>
          </p:cNvPr>
          <p:cNvSpPr/>
          <p:nvPr/>
        </p:nvSpPr>
        <p:spPr bwMode="auto">
          <a:xfrm>
            <a:off x="3901371" y="2369465"/>
            <a:ext cx="98323" cy="3529781"/>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a:ln>
                <a:noFill/>
              </a:ln>
              <a:solidFill>
                <a:schemeClr val="tx1"/>
              </a:solidFill>
              <a:effectLst/>
              <a:latin typeface="Times New Roman" pitchFamily="18" charset="0"/>
              <a:ea typeface="標楷體" pitchFamily="65" charset="-120"/>
            </a:endParaRPr>
          </a:p>
        </p:txBody>
      </p:sp>
      <p:sp>
        <p:nvSpPr>
          <p:cNvPr id="23" name="Line 7">
            <a:extLst>
              <a:ext uri="{FF2B5EF4-FFF2-40B4-BE49-F238E27FC236}">
                <a16:creationId xmlns:a16="http://schemas.microsoft.com/office/drawing/2014/main" id="{E973C40A-73D4-41AA-93A3-C71E1A0977E3}"/>
              </a:ext>
            </a:extLst>
          </p:cNvPr>
          <p:cNvSpPr>
            <a:spLocks noChangeShapeType="1"/>
          </p:cNvSpPr>
          <p:nvPr/>
        </p:nvSpPr>
        <p:spPr bwMode="auto">
          <a:xfrm>
            <a:off x="485762" y="4134355"/>
            <a:ext cx="4284663" cy="0"/>
          </a:xfrm>
          <a:prstGeom prst="line">
            <a:avLst/>
          </a:prstGeom>
          <a:noFill/>
          <a:ln w="381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4" name="文字方塊 23">
            <a:extLst>
              <a:ext uri="{FF2B5EF4-FFF2-40B4-BE49-F238E27FC236}">
                <a16:creationId xmlns:a16="http://schemas.microsoft.com/office/drawing/2014/main" id="{FFBD6BDE-00AC-4604-84C6-04E092421929}"/>
              </a:ext>
            </a:extLst>
          </p:cNvPr>
          <p:cNvSpPr txBox="1"/>
          <p:nvPr/>
        </p:nvSpPr>
        <p:spPr>
          <a:xfrm>
            <a:off x="5176463" y="1847430"/>
            <a:ext cx="3409908" cy="5262979"/>
          </a:xfrm>
          <a:prstGeom prst="rect">
            <a:avLst/>
          </a:prstGeom>
          <a:noFill/>
        </p:spPr>
        <p:txBody>
          <a:bodyPr wrap="none" rtlCol="0">
            <a:spAutoFit/>
          </a:bodyPr>
          <a:lstStyle/>
          <a:p>
            <a:r>
              <a:rPr lang="en-US" altLang="zh-TW" sz="2800" dirty="0"/>
              <a:t>100%*0.99=99%</a:t>
            </a:r>
          </a:p>
          <a:p>
            <a:r>
              <a:rPr lang="en-US" altLang="zh-TW" sz="2800" dirty="0"/>
              <a:t>99%*0.99=98.01%</a:t>
            </a:r>
          </a:p>
          <a:p>
            <a:r>
              <a:rPr lang="en-US" altLang="zh-TW" sz="2800" dirty="0"/>
              <a:t>98.01%*0.99=97.03%</a:t>
            </a:r>
            <a:endParaRPr lang="zh-TW" altLang="en-US" sz="2800" dirty="0"/>
          </a:p>
          <a:p>
            <a:r>
              <a:rPr lang="en-US" altLang="zh-TW" sz="2800" dirty="0"/>
              <a:t>97.03%*0.99=96.06%</a:t>
            </a:r>
          </a:p>
          <a:p>
            <a:endParaRPr lang="en-US" altLang="zh-TW" sz="2800" dirty="0"/>
          </a:p>
          <a:p>
            <a:r>
              <a:rPr lang="en-US" altLang="zh-TW" sz="2800" dirty="0"/>
              <a:t>0.99^10=90.4%</a:t>
            </a:r>
            <a:endParaRPr lang="zh-TW" altLang="en-US" sz="2800" dirty="0"/>
          </a:p>
          <a:p>
            <a:r>
              <a:rPr lang="en-US" altLang="zh-TW" sz="2800" dirty="0"/>
              <a:t>0.99^20=81.8%</a:t>
            </a:r>
            <a:endParaRPr lang="zh-TW" altLang="en-US" sz="2800" dirty="0"/>
          </a:p>
          <a:p>
            <a:r>
              <a:rPr lang="en-US" altLang="zh-TW" sz="2800" dirty="0"/>
              <a:t>0.99^40=66.9%</a:t>
            </a:r>
          </a:p>
          <a:p>
            <a:r>
              <a:rPr lang="en-US" altLang="zh-TW" sz="2800" dirty="0"/>
              <a:t>0.99^80=44.8%</a:t>
            </a:r>
          </a:p>
          <a:p>
            <a:r>
              <a:rPr lang="en-US" altLang="zh-TW" sz="2800" dirty="0"/>
              <a:t>0.99^160=20.0%</a:t>
            </a:r>
            <a:endParaRPr lang="zh-TW" altLang="en-US" sz="2800" dirty="0"/>
          </a:p>
          <a:p>
            <a:endParaRPr lang="zh-TW" altLang="en-US" sz="2800" dirty="0"/>
          </a:p>
          <a:p>
            <a:endParaRPr lang="zh-TW" altLang="en-US" sz="2800" dirty="0"/>
          </a:p>
        </p:txBody>
      </p:sp>
    </p:spTree>
    <p:extLst>
      <p:ext uri="{BB962C8B-B14F-4D97-AF65-F5344CB8AC3E}">
        <p14:creationId xmlns:p14="http://schemas.microsoft.com/office/powerpoint/2010/main" val="2363437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98E7A91A-ABBC-4FAB-8A90-495CF5DDD524}"/>
              </a:ext>
            </a:extLst>
          </p:cNvPr>
          <p:cNvSpPr>
            <a:spLocks noGrp="1"/>
          </p:cNvSpPr>
          <p:nvPr>
            <p:ph type="sldNum" sz="quarter" idx="12"/>
          </p:nvPr>
        </p:nvSpPr>
        <p:spPr/>
        <p:txBody>
          <a:bodyPr/>
          <a:lstStyle/>
          <a:p>
            <a:fld id="{D9C173CB-4F7B-45B0-B17F-93035FA386D0}" type="slidenum">
              <a:rPr lang="zh-TW" altLang="en-US" smtClean="0">
                <a:solidFill>
                  <a:srgbClr val="FF00FF"/>
                </a:solidFill>
              </a:rPr>
              <a:t>15</a:t>
            </a:fld>
            <a:endParaRPr lang="zh-TW" altLang="en-US" dirty="0">
              <a:solidFill>
                <a:srgbClr val="FF00FF"/>
              </a:solidFill>
            </a:endParaRPr>
          </a:p>
        </p:txBody>
      </p:sp>
      <p:sp>
        <p:nvSpPr>
          <p:cNvPr id="5" name="矩形 4">
            <a:extLst>
              <a:ext uri="{FF2B5EF4-FFF2-40B4-BE49-F238E27FC236}">
                <a16:creationId xmlns:a16="http://schemas.microsoft.com/office/drawing/2014/main" id="{5FC82A32-37CA-4CAD-A459-D653877F1360}"/>
              </a:ext>
            </a:extLst>
          </p:cNvPr>
          <p:cNvSpPr/>
          <p:nvPr/>
        </p:nvSpPr>
        <p:spPr>
          <a:xfrm>
            <a:off x="310613" y="210574"/>
            <a:ext cx="8105313" cy="646331"/>
          </a:xfrm>
          <a:prstGeom prst="rect">
            <a:avLst/>
          </a:prstGeom>
          <a:noFill/>
        </p:spPr>
        <p:txBody>
          <a:bodyPr wrap="square" lIns="91440" tIns="45720" rIns="91440" bIns="45720">
            <a:spAutoFit/>
          </a:bodyPr>
          <a:lstStyle/>
          <a:p>
            <a:r>
              <a:rPr lang="zh-TW" altLang="en-US"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比爾</a:t>
            </a:r>
            <a:r>
              <a:rPr lang="en-US" altLang="zh-TW"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朗伯定律（</a:t>
            </a:r>
            <a:r>
              <a:rPr lang="en-US" altLang="zh-TW"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Beer–Lambert law</a:t>
            </a:r>
            <a:r>
              <a:rPr lang="zh-TW" altLang="en-US"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3600" b="0"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6" name="矩形 5">
            <a:extLst>
              <a:ext uri="{FF2B5EF4-FFF2-40B4-BE49-F238E27FC236}">
                <a16:creationId xmlns:a16="http://schemas.microsoft.com/office/drawing/2014/main" id="{E1D0D7DC-D2D0-43EA-8F1E-FE49EE4C13E0}"/>
              </a:ext>
            </a:extLst>
          </p:cNvPr>
          <p:cNvSpPr/>
          <p:nvPr/>
        </p:nvSpPr>
        <p:spPr>
          <a:xfrm>
            <a:off x="5797083" y="1096136"/>
            <a:ext cx="4488153" cy="769441"/>
          </a:xfrm>
          <a:prstGeom prst="rect">
            <a:avLst/>
          </a:prstGeom>
          <a:noFill/>
        </p:spPr>
        <p:txBody>
          <a:bodyPr wrap="none" lIns="91440" tIns="45720" rIns="91440" bIns="45720">
            <a:spAutoFit/>
          </a:bodyPr>
          <a:lstStyle/>
          <a:p>
            <a:pPr algn="ctr"/>
            <a:r>
              <a:rPr lang="en-US" altLang="zh-TW" sz="4400" dirty="0">
                <a:ln w="0"/>
                <a:latin typeface="Times New Roman" panose="02020603050405020304" pitchFamily="18" charset="0"/>
                <a:cs typeface="Times New Roman" panose="02020603050405020304" pitchFamily="18" charset="0"/>
              </a:rPr>
              <a:t>−log</a:t>
            </a:r>
            <a:r>
              <a:rPr lang="en-US" altLang="zh-TW" sz="4400" baseline="-25000" dirty="0">
                <a:ln w="0"/>
                <a:solidFill>
                  <a:srgbClr val="0000FF"/>
                </a:solidFill>
                <a:latin typeface="Times New Roman" panose="02020603050405020304" pitchFamily="18" charset="0"/>
                <a:cs typeface="Times New Roman" panose="02020603050405020304" pitchFamily="18" charset="0"/>
              </a:rPr>
              <a:t>10</a:t>
            </a:r>
            <a:r>
              <a:rPr lang="en-US" altLang="zh-TW" sz="4400" i="1" dirty="0">
                <a:ln w="0"/>
                <a:latin typeface="Times New Roman" panose="02020603050405020304" pitchFamily="18" charset="0"/>
                <a:cs typeface="Times New Roman" panose="02020603050405020304" pitchFamily="18" charset="0"/>
              </a:rPr>
              <a:t>T</a:t>
            </a:r>
            <a:r>
              <a:rPr lang="en-US" altLang="zh-TW" sz="4400" dirty="0">
                <a:ln w="0"/>
                <a:latin typeface="Times New Roman" panose="02020603050405020304" pitchFamily="18" charset="0"/>
                <a:cs typeface="Times New Roman" panose="02020603050405020304" pitchFamily="18" charset="0"/>
              </a:rPr>
              <a:t> = </a:t>
            </a:r>
            <a:r>
              <a:rPr lang="en-US" altLang="zh-TW" sz="4400" i="1" dirty="0">
                <a:ln w="0"/>
                <a:latin typeface="Times New Roman" panose="02020603050405020304" pitchFamily="18" charset="0"/>
                <a:cs typeface="Times New Roman" panose="02020603050405020304" pitchFamily="18" charset="0"/>
              </a:rPr>
              <a:t>A </a:t>
            </a:r>
            <a:r>
              <a:rPr lang="en-US" altLang="zh-TW" sz="4400" dirty="0">
                <a:ln w="0"/>
                <a:latin typeface="Times New Roman" panose="02020603050405020304" pitchFamily="18" charset="0"/>
                <a:cs typeface="Times New Roman" panose="02020603050405020304" pitchFamily="18" charset="0"/>
              </a:rPr>
              <a:t>= </a:t>
            </a:r>
            <a:r>
              <a:rPr lang="el-GR" altLang="zh-TW" sz="4400" i="1" dirty="0">
                <a:ln w="0"/>
                <a:latin typeface="Times New Roman" panose="02020603050405020304" pitchFamily="18" charset="0"/>
                <a:cs typeface="Times New Roman" panose="02020603050405020304" pitchFamily="18" charset="0"/>
              </a:rPr>
              <a:t>ε</a:t>
            </a:r>
            <a:r>
              <a:rPr lang="en-US" altLang="zh-TW" sz="4400" dirty="0">
                <a:ln w="0"/>
                <a:latin typeface="Times New Roman" panose="02020603050405020304" pitchFamily="18" charset="0"/>
                <a:cs typeface="Times New Roman" panose="02020603050405020304" pitchFamily="18" charset="0"/>
              </a:rPr>
              <a:t> </a:t>
            </a:r>
            <a:r>
              <a:rPr lang="en-US" altLang="zh-TW" sz="4400" i="1" dirty="0">
                <a:ln w="0"/>
                <a:latin typeface="Times New Roman" panose="02020603050405020304" pitchFamily="18" charset="0"/>
                <a:cs typeface="Times New Roman" panose="02020603050405020304" pitchFamily="18" charset="0"/>
              </a:rPr>
              <a:t>b c</a:t>
            </a:r>
            <a:endParaRPr lang="zh-TW" altLang="en-US" sz="4400" b="0" i="1" cap="none" spc="0" dirty="0">
              <a:ln w="0"/>
              <a:solidFill>
                <a:schemeClr val="tx1"/>
              </a:solidFill>
              <a:latin typeface="Times New Roman" panose="02020603050405020304" pitchFamily="18" charset="0"/>
              <a:cs typeface="Times New Roman" panose="02020603050405020304" pitchFamily="18" charset="0"/>
            </a:endParaRPr>
          </a:p>
        </p:txBody>
      </p:sp>
      <p:sp>
        <p:nvSpPr>
          <p:cNvPr id="7" name="矩形 6">
            <a:extLst>
              <a:ext uri="{FF2B5EF4-FFF2-40B4-BE49-F238E27FC236}">
                <a16:creationId xmlns:a16="http://schemas.microsoft.com/office/drawing/2014/main" id="{323ED1CC-68C0-4751-ACD2-443BE512442E}"/>
              </a:ext>
            </a:extLst>
          </p:cNvPr>
          <p:cNvSpPr/>
          <p:nvPr/>
        </p:nvSpPr>
        <p:spPr>
          <a:xfrm>
            <a:off x="5283803" y="1955748"/>
            <a:ext cx="7436528" cy="2839367"/>
          </a:xfrm>
          <a:prstGeom prst="rect">
            <a:avLst/>
          </a:prstGeom>
        </p:spPr>
        <p:txBody>
          <a:bodyPr wrap="square">
            <a:spAutoFit/>
          </a:bodyPr>
          <a:lstStyle/>
          <a:p>
            <a:pPr>
              <a:lnSpc>
                <a:spcPct val="150000"/>
              </a:lnSpc>
              <a:spcBef>
                <a:spcPts val="600"/>
              </a:spcBef>
              <a:spcAft>
                <a:spcPts val="0"/>
              </a:spcAft>
            </a:pPr>
            <a:r>
              <a:rPr lang="en-US" altLang="zh-TW" sz="2800" i="1" dirty="0">
                <a:latin typeface="Times New Roman" panose="02020603050405020304" pitchFamily="18" charset="0"/>
                <a:ea typeface="標楷體" panose="03000509000000000000" pitchFamily="65" charset="-120"/>
              </a:rPr>
              <a:t>A</a:t>
            </a:r>
            <a:r>
              <a:rPr lang="zh-TW" altLang="zh-TW" sz="2800" dirty="0">
                <a:latin typeface="Calibri" panose="020F0502020204030204" pitchFamily="34" charset="0"/>
                <a:ea typeface="標楷體" panose="03000509000000000000" pitchFamily="65" charset="-120"/>
                <a:cs typeface="Gungsuh" panose="02030600000101010101" pitchFamily="18" charset="-127"/>
              </a:rPr>
              <a:t>為吸收度 </a:t>
            </a:r>
            <a:r>
              <a:rPr lang="en-US" altLang="zh-TW" sz="2800" dirty="0">
                <a:latin typeface="Times New Roman" panose="02020603050405020304" pitchFamily="18" charset="0"/>
                <a:ea typeface="標楷體" panose="03000509000000000000" pitchFamily="65" charset="-120"/>
              </a:rPr>
              <a:t>(Absorbance, </a:t>
            </a:r>
            <a:r>
              <a:rPr lang="en-US" altLang="zh-TW" sz="2800" dirty="0">
                <a:solidFill>
                  <a:srgbClr val="0000FF"/>
                </a:solidFill>
                <a:latin typeface="Times New Roman" panose="02020603050405020304" pitchFamily="18" charset="0"/>
                <a:ea typeface="標楷體" panose="03000509000000000000" pitchFamily="65" charset="-120"/>
              </a:rPr>
              <a:t>base 10</a:t>
            </a:r>
            <a:r>
              <a:rPr lang="en-US" altLang="zh-TW" sz="2800" dirty="0">
                <a:latin typeface="Times New Roman" panose="02020603050405020304" pitchFamily="18" charset="0"/>
                <a:ea typeface="標楷體" panose="03000509000000000000" pitchFamily="65" charset="-120"/>
              </a:rPr>
              <a:t>)</a:t>
            </a:r>
            <a:endParaRPr lang="en-US" altLang="zh-TW" sz="2800" dirty="0">
              <a:latin typeface="Calibri" panose="020F0502020204030204" pitchFamily="34" charset="0"/>
            </a:endParaRPr>
          </a:p>
          <a:p>
            <a:pPr>
              <a:lnSpc>
                <a:spcPct val="150000"/>
              </a:lnSpc>
              <a:spcBef>
                <a:spcPts val="600"/>
              </a:spcBef>
              <a:spcAft>
                <a:spcPts val="0"/>
              </a:spcAft>
            </a:pPr>
            <a:r>
              <a:rPr lang="en-US" altLang="zh-TW" sz="2800" i="1" dirty="0">
                <a:latin typeface="Times New Roman" panose="02020603050405020304" pitchFamily="18" charset="0"/>
                <a:ea typeface="標楷體" panose="03000509000000000000" pitchFamily="65" charset="-120"/>
              </a:rPr>
              <a:t>ε</a:t>
            </a:r>
            <a:r>
              <a:rPr lang="zh-TW" altLang="zh-TW" sz="2800" dirty="0">
                <a:latin typeface="Calibri" panose="020F0502020204030204" pitchFamily="34" charset="0"/>
                <a:ea typeface="標楷體" panose="03000509000000000000" pitchFamily="65" charset="-120"/>
                <a:cs typeface="Gungsuh" panose="02030600000101010101" pitchFamily="18" charset="-127"/>
              </a:rPr>
              <a:t>為莫耳吸收係數</a:t>
            </a:r>
            <a:r>
              <a:rPr lang="en-US" altLang="zh-TW" sz="2800" dirty="0">
                <a:latin typeface="Times New Roman" panose="02020603050405020304" pitchFamily="18" charset="0"/>
                <a:ea typeface="標楷體" panose="03000509000000000000" pitchFamily="65" charset="-120"/>
              </a:rPr>
              <a:t>, </a:t>
            </a:r>
            <a:r>
              <a:rPr lang="en-US" altLang="zh-TW" sz="2800" dirty="0">
                <a:solidFill>
                  <a:srgbClr val="0000FF"/>
                </a:solidFill>
                <a:latin typeface="Times New Roman" panose="02020603050405020304" pitchFamily="18" charset="0"/>
                <a:ea typeface="標楷體" panose="03000509000000000000" pitchFamily="65" charset="-120"/>
              </a:rPr>
              <a:t>base 10</a:t>
            </a:r>
            <a:r>
              <a:rPr lang="zh-TW" altLang="zh-TW" sz="2800" dirty="0">
                <a:latin typeface="Calibri" panose="020F0502020204030204" pitchFamily="34" charset="0"/>
                <a:ea typeface="標楷體" panose="03000509000000000000" pitchFamily="65" charset="-120"/>
                <a:cs typeface="Gungsuh" panose="02030600000101010101" pitchFamily="18" charset="-127"/>
              </a:rPr>
              <a:t> </a:t>
            </a:r>
            <a:r>
              <a:rPr lang="en-US" altLang="zh-TW" sz="2800" dirty="0">
                <a:latin typeface="Times New Roman" panose="02020603050405020304" pitchFamily="18" charset="0"/>
                <a:ea typeface="標楷體" panose="03000509000000000000" pitchFamily="65" charset="-120"/>
              </a:rPr>
              <a:t>(</a:t>
            </a:r>
            <a:r>
              <a:rPr lang="zh-TW" altLang="zh-TW" sz="2800" dirty="0">
                <a:latin typeface="Calibri" panose="020F0502020204030204" pitchFamily="34" charset="0"/>
                <a:ea typeface="標楷體" panose="03000509000000000000" pitchFamily="65" charset="-120"/>
                <a:cs typeface="Gungsuh" panose="02030600000101010101" pitchFamily="18" charset="-127"/>
              </a:rPr>
              <a:t>單位為</a:t>
            </a:r>
            <a:r>
              <a:rPr lang="en-US" altLang="zh-TW" sz="2800" dirty="0">
                <a:latin typeface="Calibri" panose="020F0502020204030204" pitchFamily="34" charset="0"/>
                <a:ea typeface="標楷體" panose="03000509000000000000" pitchFamily="65" charset="-120"/>
                <a:cs typeface="Gungsuh" panose="02030600000101010101" pitchFamily="18" charset="-127"/>
              </a:rPr>
              <a:t> </a:t>
            </a:r>
            <a:r>
              <a:rPr lang="en-US" altLang="zh-TW" sz="2800" dirty="0">
                <a:latin typeface="Times New Roman" panose="02020603050405020304" pitchFamily="18" charset="0"/>
                <a:ea typeface="標楷體" panose="03000509000000000000" pitchFamily="65" charset="-120"/>
              </a:rPr>
              <a:t>M</a:t>
            </a:r>
            <a:r>
              <a:rPr lang="en-US" altLang="zh-TW" sz="2800" baseline="30000" dirty="0">
                <a:latin typeface="Times New Roman" panose="02020603050405020304" pitchFamily="18" charset="0"/>
                <a:ea typeface="標楷體" panose="03000509000000000000" pitchFamily="65" charset="-120"/>
              </a:rPr>
              <a:t>−1</a:t>
            </a:r>
            <a:r>
              <a:rPr lang="en-US" altLang="zh-TW" sz="2800" dirty="0">
                <a:latin typeface="Times New Roman" panose="02020603050405020304" pitchFamily="18" charset="0"/>
                <a:ea typeface="標楷體" panose="03000509000000000000" pitchFamily="65" charset="-120"/>
              </a:rPr>
              <a:t>cm</a:t>
            </a:r>
            <a:r>
              <a:rPr lang="en-US" altLang="zh-TW" sz="2800" baseline="30000" dirty="0">
                <a:latin typeface="Times New Roman" panose="02020603050405020304" pitchFamily="18" charset="0"/>
                <a:ea typeface="標楷體" panose="03000509000000000000" pitchFamily="65" charset="-120"/>
              </a:rPr>
              <a:t>−1</a:t>
            </a:r>
            <a:r>
              <a:rPr lang="en-US" altLang="zh-TW" sz="2800" dirty="0">
                <a:latin typeface="Times New Roman" panose="02020603050405020304" pitchFamily="18" charset="0"/>
                <a:ea typeface="標楷體" panose="03000509000000000000" pitchFamily="65" charset="-120"/>
              </a:rPr>
              <a:t>)</a:t>
            </a:r>
            <a:endParaRPr lang="zh-TW" altLang="zh-TW" sz="2800" dirty="0">
              <a:latin typeface="Calibri" panose="020F0502020204030204" pitchFamily="34" charset="0"/>
            </a:endParaRPr>
          </a:p>
          <a:p>
            <a:pPr>
              <a:lnSpc>
                <a:spcPct val="150000"/>
              </a:lnSpc>
              <a:spcBef>
                <a:spcPts val="600"/>
              </a:spcBef>
              <a:spcAft>
                <a:spcPts val="0"/>
              </a:spcAft>
            </a:pPr>
            <a:r>
              <a:rPr lang="en-US" altLang="zh-TW" sz="2800" i="1" dirty="0">
                <a:latin typeface="Times New Roman" panose="02020603050405020304" pitchFamily="18" charset="0"/>
                <a:ea typeface="標楷體" panose="03000509000000000000" pitchFamily="65" charset="-120"/>
              </a:rPr>
              <a:t>b</a:t>
            </a:r>
            <a:r>
              <a:rPr lang="zh-TW" altLang="zh-TW" sz="2800" dirty="0">
                <a:latin typeface="Calibri" panose="020F0502020204030204" pitchFamily="34" charset="0"/>
                <a:ea typeface="標楷體" panose="03000509000000000000" pitchFamily="65" charset="-120"/>
                <a:cs typeface="Gungsuh" panose="02030600000101010101" pitchFamily="18" charset="-127"/>
              </a:rPr>
              <a:t>為光徑長，單位為</a:t>
            </a:r>
            <a:r>
              <a:rPr lang="en-US" altLang="zh-TW" sz="2800" dirty="0">
                <a:latin typeface="Calibri" panose="020F0502020204030204" pitchFamily="34" charset="0"/>
                <a:ea typeface="標楷體" panose="03000509000000000000" pitchFamily="65" charset="-120"/>
                <a:cs typeface="Gungsuh" panose="02030600000101010101" pitchFamily="18" charset="-127"/>
              </a:rPr>
              <a:t> </a:t>
            </a:r>
            <a:r>
              <a:rPr lang="en-US" altLang="zh-TW" sz="2800" dirty="0">
                <a:latin typeface="Times New Roman" panose="02020603050405020304" pitchFamily="18" charset="0"/>
                <a:ea typeface="標楷體" panose="03000509000000000000" pitchFamily="65" charset="-120"/>
              </a:rPr>
              <a:t>cm</a:t>
            </a:r>
            <a:endParaRPr lang="zh-TW" altLang="zh-TW" sz="2800" dirty="0">
              <a:latin typeface="Calibri" panose="020F0502020204030204" pitchFamily="34" charset="0"/>
            </a:endParaRPr>
          </a:p>
          <a:p>
            <a:pPr>
              <a:lnSpc>
                <a:spcPct val="150000"/>
              </a:lnSpc>
              <a:spcBef>
                <a:spcPts val="600"/>
              </a:spcBef>
              <a:spcAft>
                <a:spcPts val="0"/>
              </a:spcAft>
            </a:pPr>
            <a:r>
              <a:rPr lang="en-US" altLang="zh-TW" sz="2800" i="1" dirty="0">
                <a:latin typeface="Times New Roman" panose="02020603050405020304" pitchFamily="18" charset="0"/>
                <a:ea typeface="標楷體" panose="03000509000000000000" pitchFamily="65" charset="-120"/>
              </a:rPr>
              <a:t>c</a:t>
            </a:r>
            <a:r>
              <a:rPr lang="zh-TW" altLang="zh-TW" sz="2800" dirty="0">
                <a:latin typeface="Calibri" panose="020F0502020204030204" pitchFamily="34" charset="0"/>
                <a:ea typeface="標楷體" panose="03000509000000000000" pitchFamily="65" charset="-120"/>
                <a:cs typeface="Gungsuh" panose="02030600000101010101" pitchFamily="18" charset="-127"/>
              </a:rPr>
              <a:t>為吸光物質的濃度，單位為</a:t>
            </a:r>
            <a:r>
              <a:rPr lang="zh-TW" altLang="en-US" sz="2800" dirty="0">
                <a:latin typeface="Calibri" panose="020F0502020204030204" pitchFamily="34" charset="0"/>
                <a:ea typeface="標楷體" panose="03000509000000000000" pitchFamily="65" charset="-120"/>
                <a:cs typeface="Gungsuh" panose="02030600000101010101" pitchFamily="18" charset="-127"/>
              </a:rPr>
              <a:t> </a:t>
            </a:r>
            <a:r>
              <a:rPr lang="en-US" altLang="zh-TW" sz="2800" dirty="0">
                <a:latin typeface="Times New Roman" panose="02020603050405020304" pitchFamily="18" charset="0"/>
                <a:ea typeface="標楷體" panose="03000509000000000000" pitchFamily="65" charset="-120"/>
              </a:rPr>
              <a:t>M = mol/L</a:t>
            </a:r>
            <a:endParaRPr lang="zh-TW" altLang="zh-TW" sz="2800" dirty="0">
              <a:latin typeface="Calibri" panose="020F0502020204030204" pitchFamily="34" charset="0"/>
            </a:endParaRPr>
          </a:p>
        </p:txBody>
      </p:sp>
      <p:sp>
        <p:nvSpPr>
          <p:cNvPr id="9" name="矩形 8">
            <a:extLst>
              <a:ext uri="{FF2B5EF4-FFF2-40B4-BE49-F238E27FC236}">
                <a16:creationId xmlns:a16="http://schemas.microsoft.com/office/drawing/2014/main" id="{EAD78C8C-7681-4CC1-937E-CD37641369E8}"/>
              </a:ext>
            </a:extLst>
          </p:cNvPr>
          <p:cNvSpPr/>
          <p:nvPr/>
        </p:nvSpPr>
        <p:spPr>
          <a:xfrm>
            <a:off x="433254" y="2428202"/>
            <a:ext cx="4515002" cy="2116092"/>
          </a:xfrm>
          <a:prstGeom prst="rect">
            <a:avLst/>
          </a:prstGeom>
          <a:ln w="28575">
            <a:solidFill>
              <a:schemeClr val="accent6">
                <a:lumMod val="75000"/>
              </a:schemeClr>
            </a:solidFill>
          </a:ln>
        </p:spPr>
        <p:txBody>
          <a:bodyPr wrap="square">
            <a:spAutoFit/>
          </a:bodyPr>
          <a:lstStyle/>
          <a:p>
            <a:pPr>
              <a:lnSpc>
                <a:spcPct val="150000"/>
              </a:lnSpc>
              <a:spcBef>
                <a:spcPts val="600"/>
              </a:spcBef>
              <a:spcAft>
                <a:spcPts val="0"/>
              </a:spcAft>
            </a:pPr>
            <a:r>
              <a:rPr lang="en-US" altLang="zh-TW" sz="2800" i="1" dirty="0">
                <a:latin typeface="Times New Roman" panose="02020603050405020304" pitchFamily="18" charset="0"/>
                <a:ea typeface="標楷體" panose="03000509000000000000" pitchFamily="65" charset="-120"/>
              </a:rPr>
              <a:t>T</a:t>
            </a:r>
            <a:r>
              <a:rPr lang="en-US" altLang="zh-TW" sz="2800" i="1" baseline="-25000" dirty="0">
                <a:latin typeface="Times New Roman" panose="02020603050405020304" pitchFamily="18" charset="0"/>
                <a:ea typeface="標楷體" panose="03000509000000000000" pitchFamily="65" charset="-120"/>
              </a:rPr>
              <a:t> </a:t>
            </a:r>
            <a:r>
              <a:rPr lang="zh-TW" altLang="zh-TW" sz="2800" dirty="0">
                <a:latin typeface="Calibri" panose="020F0502020204030204" pitchFamily="34" charset="0"/>
                <a:ea typeface="標楷體" panose="03000509000000000000" pitchFamily="65" charset="-120"/>
                <a:cs typeface="Gungsuh" panose="02030600000101010101" pitchFamily="18" charset="-127"/>
              </a:rPr>
              <a:t>為</a:t>
            </a:r>
            <a:r>
              <a:rPr lang="zh-TW" altLang="en-US" sz="2800" dirty="0">
                <a:latin typeface="Calibri" panose="020F0502020204030204" pitchFamily="34" charset="0"/>
                <a:ea typeface="標楷體" panose="03000509000000000000" pitchFamily="65" charset="-120"/>
                <a:cs typeface="Gungsuh" panose="02030600000101010101" pitchFamily="18" charset="-127"/>
              </a:rPr>
              <a:t>光穿透率</a:t>
            </a:r>
            <a:r>
              <a:rPr lang="zh-TW" altLang="zh-TW" sz="2800" dirty="0">
                <a:latin typeface="Calibri" panose="020F0502020204030204" pitchFamily="34" charset="0"/>
                <a:ea typeface="標楷體" panose="03000509000000000000" pitchFamily="65" charset="-120"/>
                <a:cs typeface="Gungsuh" panose="02030600000101010101" pitchFamily="18" charset="-127"/>
              </a:rPr>
              <a:t> </a:t>
            </a:r>
            <a:r>
              <a:rPr lang="en-US" altLang="zh-TW" sz="2800" dirty="0">
                <a:latin typeface="Times New Roman" panose="02020603050405020304" pitchFamily="18" charset="0"/>
                <a:ea typeface="標楷體" panose="03000509000000000000" pitchFamily="65" charset="-120"/>
              </a:rPr>
              <a:t>(Transmittance)</a:t>
            </a:r>
            <a:endParaRPr lang="en-US" altLang="zh-TW" sz="2800" dirty="0">
              <a:latin typeface="Calibri" panose="020F0502020204030204" pitchFamily="34" charset="0"/>
            </a:endParaRPr>
          </a:p>
          <a:p>
            <a:pPr>
              <a:lnSpc>
                <a:spcPct val="150000"/>
              </a:lnSpc>
              <a:spcBef>
                <a:spcPts val="600"/>
              </a:spcBef>
              <a:spcAft>
                <a:spcPts val="0"/>
              </a:spcAft>
            </a:pPr>
            <a:r>
              <a:rPr lang="en-US" altLang="zh-TW" sz="2800" i="1" dirty="0">
                <a:latin typeface="Times New Roman" panose="02020603050405020304" pitchFamily="18" charset="0"/>
                <a:ea typeface="標楷體" panose="03000509000000000000" pitchFamily="65" charset="-120"/>
              </a:rPr>
              <a:t>I</a:t>
            </a:r>
            <a:r>
              <a:rPr lang="en-US" altLang="zh-TW" sz="2800" i="1" baseline="-25000" dirty="0">
                <a:latin typeface="Times New Roman" panose="02020603050405020304" pitchFamily="18" charset="0"/>
                <a:ea typeface="標楷體" panose="03000509000000000000" pitchFamily="65" charset="-120"/>
              </a:rPr>
              <a:t> </a:t>
            </a:r>
            <a:r>
              <a:rPr lang="zh-TW" altLang="zh-TW" sz="2800" dirty="0">
                <a:latin typeface="Calibri" panose="020F0502020204030204" pitchFamily="34" charset="0"/>
                <a:ea typeface="標楷體" panose="03000509000000000000" pitchFamily="65" charset="-120"/>
                <a:cs typeface="Gungsuh" panose="02030600000101010101" pitchFamily="18" charset="-127"/>
              </a:rPr>
              <a:t>為</a:t>
            </a:r>
            <a:r>
              <a:rPr lang="zh-TW" altLang="en-US" sz="2800" dirty="0">
                <a:latin typeface="Calibri" panose="020F0502020204030204" pitchFamily="34" charset="0"/>
                <a:ea typeface="標楷體" panose="03000509000000000000" pitchFamily="65" charset="-120"/>
                <a:cs typeface="Gungsuh" panose="02030600000101010101" pitchFamily="18" charset="-127"/>
              </a:rPr>
              <a:t>有樣品時之光強度</a:t>
            </a:r>
            <a:endParaRPr lang="en-US" altLang="zh-TW" sz="2800" dirty="0">
              <a:latin typeface="Calibri" panose="020F0502020204030204" pitchFamily="34" charset="0"/>
              <a:ea typeface="標楷體" panose="03000509000000000000" pitchFamily="65" charset="-120"/>
              <a:cs typeface="Gungsuh" panose="02030600000101010101" pitchFamily="18" charset="-127"/>
            </a:endParaRPr>
          </a:p>
          <a:p>
            <a:pPr>
              <a:lnSpc>
                <a:spcPct val="150000"/>
              </a:lnSpc>
              <a:spcBef>
                <a:spcPts val="600"/>
              </a:spcBef>
              <a:spcAft>
                <a:spcPts val="0"/>
              </a:spcAft>
            </a:pPr>
            <a:r>
              <a:rPr lang="en-US" altLang="zh-TW" sz="2800" i="1" dirty="0">
                <a:latin typeface="Times New Roman" panose="02020603050405020304" pitchFamily="18" charset="0"/>
                <a:ea typeface="標楷體" panose="03000509000000000000" pitchFamily="65" charset="-120"/>
              </a:rPr>
              <a:t>I</a:t>
            </a:r>
            <a:r>
              <a:rPr lang="en-US" altLang="zh-TW" sz="2800" baseline="-25000" dirty="0">
                <a:latin typeface="Times New Roman" panose="02020603050405020304" pitchFamily="18" charset="0"/>
                <a:ea typeface="標楷體" panose="03000509000000000000" pitchFamily="65" charset="-120"/>
              </a:rPr>
              <a:t>0</a:t>
            </a:r>
            <a:r>
              <a:rPr lang="zh-TW" altLang="zh-TW" sz="2800" dirty="0">
                <a:latin typeface="Calibri" panose="020F0502020204030204" pitchFamily="34" charset="0"/>
                <a:ea typeface="標楷體" panose="03000509000000000000" pitchFamily="65" charset="-120"/>
                <a:cs typeface="Gungsuh" panose="02030600000101010101" pitchFamily="18" charset="-127"/>
              </a:rPr>
              <a:t>為</a:t>
            </a:r>
            <a:r>
              <a:rPr lang="zh-TW" altLang="en-US" sz="2800" dirty="0">
                <a:latin typeface="Calibri" panose="020F0502020204030204" pitchFamily="34" charset="0"/>
                <a:ea typeface="標楷體" panose="03000509000000000000" pitchFamily="65" charset="-120"/>
                <a:cs typeface="Gungsuh" panose="02030600000101010101" pitchFamily="18" charset="-127"/>
              </a:rPr>
              <a:t>無樣品時之光強度</a:t>
            </a:r>
            <a:endParaRPr lang="zh-TW" altLang="zh-TW" sz="2800" dirty="0">
              <a:latin typeface="Calibri" panose="020F0502020204030204" pitchFamily="34" charset="0"/>
            </a:endParaRPr>
          </a:p>
        </p:txBody>
      </p:sp>
      <mc:AlternateContent xmlns:mc="http://schemas.openxmlformats.org/markup-compatibility/2006" xmlns:a14="http://schemas.microsoft.com/office/drawing/2010/main">
        <mc:Choice Requires="a14">
          <p:sp>
            <p:nvSpPr>
              <p:cNvPr id="10" name="文字方塊 9">
                <a:extLst>
                  <a:ext uri="{FF2B5EF4-FFF2-40B4-BE49-F238E27FC236}">
                    <a16:creationId xmlns:a16="http://schemas.microsoft.com/office/drawing/2014/main" id="{8A8C7F5D-4497-4F34-9228-96DFF93CCA08}"/>
                  </a:ext>
                </a:extLst>
              </p:cNvPr>
              <p:cNvSpPr txBox="1"/>
              <p:nvPr/>
            </p:nvSpPr>
            <p:spPr>
              <a:xfrm>
                <a:off x="930031" y="1096136"/>
                <a:ext cx="3829537" cy="1045671"/>
              </a:xfrm>
              <a:prstGeom prst="rect">
                <a:avLst/>
              </a:prstGeom>
              <a:noFill/>
            </p:spPr>
            <p:txBody>
              <a:bodyPr wrap="square" lIns="0" tIns="0" rIns="0" bIns="0" rtlCol="0">
                <a:spAutoFit/>
              </a:bodyPr>
              <a:lstStyle/>
              <a:p>
                <a14:m>
                  <m:oMath xmlns:m="http://schemas.openxmlformats.org/officeDocument/2006/math">
                    <m:r>
                      <a:rPr lang="en-US" sz="4400" i="1" smtClean="0">
                        <a:latin typeface="Cambria Math" panose="02040503050406030204" pitchFamily="18" charset="0"/>
                      </a:rPr>
                      <m:t>𝑇</m:t>
                    </m:r>
                    <m:r>
                      <a:rPr lang="en-US" sz="4400" i="0">
                        <a:latin typeface="Cambria Math" panose="02040503050406030204" pitchFamily="18" charset="0"/>
                      </a:rPr>
                      <m:t>=</m:t>
                    </m:r>
                    <m:f>
                      <m:fPr>
                        <m:ctrlPr>
                          <a:rPr lang="en-US" sz="4400" i="1">
                            <a:latin typeface="Cambria Math" panose="02040503050406030204" pitchFamily="18" charset="0"/>
                          </a:rPr>
                        </m:ctrlPr>
                      </m:fPr>
                      <m:num>
                        <m:r>
                          <a:rPr lang="en-US" sz="4400" i="1">
                            <a:latin typeface="Cambria Math" panose="02040503050406030204" pitchFamily="18" charset="0"/>
                          </a:rPr>
                          <m:t>𝐼</m:t>
                        </m:r>
                      </m:num>
                      <m:den>
                        <m:sSub>
                          <m:sSubPr>
                            <m:ctrlPr>
                              <a:rPr lang="en-US" sz="4400" i="1">
                                <a:latin typeface="Cambria Math" panose="02040503050406030204" pitchFamily="18" charset="0"/>
                              </a:rPr>
                            </m:ctrlPr>
                          </m:sSubPr>
                          <m:e>
                            <m:r>
                              <a:rPr lang="en-US" sz="4400" i="1">
                                <a:latin typeface="Cambria Math" panose="02040503050406030204" pitchFamily="18" charset="0"/>
                              </a:rPr>
                              <m:t>𝐼</m:t>
                            </m:r>
                          </m:e>
                          <m:sub>
                            <m:r>
                              <a:rPr lang="en-US" sz="4400" i="0">
                                <a:latin typeface="Cambria Math" panose="02040503050406030204" pitchFamily="18" charset="0"/>
                              </a:rPr>
                              <m:t>0</m:t>
                            </m:r>
                          </m:sub>
                        </m:sSub>
                      </m:den>
                    </m:f>
                    <m:r>
                      <a:rPr lang="en-US" altLang="zh-TW" sz="4400" i="1">
                        <a:latin typeface="Cambria Math" panose="02040503050406030204" pitchFamily="18" charset="0"/>
                      </a:rPr>
                      <m:t>=</m:t>
                    </m:r>
                  </m:oMath>
                </a14:m>
                <a:r>
                  <a:rPr lang="en-US" altLang="zh-TW" sz="4400" dirty="0"/>
                  <a:t> </a:t>
                </a:r>
                <a14:m>
                  <m:oMath xmlns:m="http://schemas.openxmlformats.org/officeDocument/2006/math">
                    <m:sSup>
                      <m:sSupPr>
                        <m:ctrlPr>
                          <a:rPr lang="en-US" altLang="zh-TW" sz="4400" i="1">
                            <a:latin typeface="Cambria Math" panose="02040503050406030204" pitchFamily="18" charset="0"/>
                          </a:rPr>
                        </m:ctrlPr>
                      </m:sSupPr>
                      <m:e>
                        <m:r>
                          <a:rPr lang="en-US" altLang="zh-TW" sz="4400" i="1" smtClean="0">
                            <a:latin typeface="Cambria Math" panose="02040503050406030204" pitchFamily="18" charset="0"/>
                          </a:rPr>
                          <m:t>1</m:t>
                        </m:r>
                        <m:r>
                          <a:rPr lang="en-US" altLang="zh-TW" sz="4400" i="1">
                            <a:latin typeface="Cambria Math" panose="02040503050406030204" pitchFamily="18" charset="0"/>
                          </a:rPr>
                          <m:t>0</m:t>
                        </m:r>
                      </m:e>
                      <m:sup>
                        <m:r>
                          <a:rPr lang="en-US" altLang="zh-TW" sz="4400" i="1" smtClean="0">
                            <a:latin typeface="Cambria Math" panose="02040503050406030204" pitchFamily="18" charset="0"/>
                          </a:rPr>
                          <m:t>−</m:t>
                        </m:r>
                        <m:r>
                          <a:rPr lang="en-US" altLang="zh-TW" sz="4400" i="1">
                            <a:latin typeface="Cambria Math" panose="02040503050406030204" pitchFamily="18" charset="0"/>
                          </a:rPr>
                          <m:t>𝐴</m:t>
                        </m:r>
                      </m:sup>
                    </m:sSup>
                  </m:oMath>
                </a14:m>
                <a:endParaRPr lang="en-US" sz="4400" dirty="0"/>
              </a:p>
            </p:txBody>
          </p:sp>
        </mc:Choice>
        <mc:Fallback xmlns="">
          <p:sp>
            <p:nvSpPr>
              <p:cNvPr id="10" name="文字方塊 9">
                <a:extLst>
                  <a:ext uri="{FF2B5EF4-FFF2-40B4-BE49-F238E27FC236}">
                    <a16:creationId xmlns:a16="http://schemas.microsoft.com/office/drawing/2014/main" id="{8A8C7F5D-4497-4F34-9228-96DFF93CCA08}"/>
                  </a:ext>
                </a:extLst>
              </p:cNvPr>
              <p:cNvSpPr txBox="1">
                <a:spLocks noRot="1" noChangeAspect="1" noMove="1" noResize="1" noEditPoints="1" noAdjustHandles="1" noChangeArrowheads="1" noChangeShapeType="1" noTextEdit="1"/>
              </p:cNvSpPr>
              <p:nvPr/>
            </p:nvSpPr>
            <p:spPr>
              <a:xfrm>
                <a:off x="930031" y="1096136"/>
                <a:ext cx="3829537" cy="1045671"/>
              </a:xfrm>
              <a:prstGeom prst="rect">
                <a:avLst/>
              </a:prstGeom>
              <a:blipFill>
                <a:blip r:embed="rId2"/>
                <a:stretch>
                  <a:fillRect/>
                </a:stretch>
              </a:blipFill>
            </p:spPr>
            <p:txBody>
              <a:bodyPr/>
              <a:lstStyle/>
              <a:p>
                <a:r>
                  <a:rPr lang="zh-TW" altLang="en-US">
                    <a:noFill/>
                  </a:rPr>
                  <a:t> </a:t>
                </a:r>
              </a:p>
            </p:txBody>
          </p:sp>
        </mc:Fallback>
      </mc:AlternateContent>
      <p:sp>
        <p:nvSpPr>
          <p:cNvPr id="11" name="矩形 10">
            <a:extLst>
              <a:ext uri="{FF2B5EF4-FFF2-40B4-BE49-F238E27FC236}">
                <a16:creationId xmlns:a16="http://schemas.microsoft.com/office/drawing/2014/main" id="{0E8ECA17-4B7F-431F-91C5-DE8E13EE6874}"/>
              </a:ext>
            </a:extLst>
          </p:cNvPr>
          <p:cNvSpPr/>
          <p:nvPr/>
        </p:nvSpPr>
        <p:spPr>
          <a:xfrm>
            <a:off x="826168" y="5300663"/>
            <a:ext cx="10333345" cy="646331"/>
          </a:xfrm>
          <a:prstGeom prst="rect">
            <a:avLst/>
          </a:prstGeom>
          <a:noFill/>
        </p:spPr>
        <p:txBody>
          <a:bodyPr wrap="square" lIns="91440" tIns="45720" rIns="91440" bIns="45720">
            <a:spAutoFit/>
          </a:bodyPr>
          <a:lstStyle/>
          <a:p>
            <a:r>
              <a:rPr lang="zh-TW" altLang="zh-TW" sz="3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此實驗中，有吸收之物種為</a:t>
            </a:r>
            <a:r>
              <a:rPr lang="en-US" altLang="zh-TW" sz="3600" dirty="0">
                <a:solidFill>
                  <a:srgbClr val="0000FF"/>
                </a:solidFill>
                <a:latin typeface="Times New Roman" panose="02020603050405020304" pitchFamily="18" charset="0"/>
                <a:ea typeface="標楷體" panose="03000509000000000000" pitchFamily="65" charset="-120"/>
              </a:rPr>
              <a:t>In</a:t>
            </a:r>
            <a:r>
              <a:rPr lang="en-US" altLang="zh-TW" sz="3600" baseline="30000" dirty="0">
                <a:solidFill>
                  <a:srgbClr val="0000FF"/>
                </a:solidFill>
                <a:latin typeface="Times New Roman" panose="02020603050405020304" pitchFamily="18" charset="0"/>
                <a:ea typeface="標楷體" panose="03000509000000000000" pitchFamily="65" charset="-120"/>
              </a:rPr>
              <a:t>2−</a:t>
            </a:r>
            <a:r>
              <a:rPr lang="zh-TW" altLang="zh-TW" sz="3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3600" dirty="0">
                <a:solidFill>
                  <a:srgbClr val="0000FF"/>
                </a:solidFill>
                <a:ea typeface="標楷體" panose="03000509000000000000" pitchFamily="65" charset="-120"/>
                <a:cs typeface="Gungsuh" panose="02030600000101010101" pitchFamily="18" charset="-127"/>
              </a:rPr>
              <a:t>吸收度</a:t>
            </a:r>
            <a:r>
              <a:rPr lang="en-US" altLang="zh-TW" sz="3600" i="1" dirty="0">
                <a:solidFill>
                  <a:srgbClr val="0000FF"/>
                </a:solidFill>
                <a:latin typeface="Times New Roman" panose="02020603050405020304" pitchFamily="18" charset="0"/>
                <a:ea typeface="標楷體" panose="03000509000000000000" pitchFamily="65" charset="-120"/>
              </a:rPr>
              <a:t>A</a:t>
            </a:r>
            <a:r>
              <a:rPr lang="en-US" altLang="zh-TW" sz="3600" dirty="0">
                <a:solidFill>
                  <a:srgbClr val="0000FF"/>
                </a:solidFill>
                <a:latin typeface="Times New Roman" panose="02020603050405020304" pitchFamily="18" charset="0"/>
                <a:ea typeface="標楷體" panose="03000509000000000000" pitchFamily="65" charset="-120"/>
              </a:rPr>
              <a:t> </a:t>
            </a:r>
            <a:r>
              <a:rPr lang="en-US" altLang="zh-TW" sz="36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sym typeface="Symbol" panose="05050102010706020507" pitchFamily="18" charset="2"/>
              </a:rPr>
              <a:t></a:t>
            </a:r>
            <a:r>
              <a:rPr lang="en-US" altLang="zh-TW" sz="3600" dirty="0">
                <a:solidFill>
                  <a:srgbClr val="0000FF"/>
                </a:solidFill>
                <a:latin typeface="Times New Roman" panose="02020603050405020304" pitchFamily="18" charset="0"/>
                <a:ea typeface="標楷體" panose="03000509000000000000" pitchFamily="65" charset="-120"/>
              </a:rPr>
              <a:t> [In</a:t>
            </a:r>
            <a:r>
              <a:rPr lang="en-US" altLang="zh-TW" sz="3600" baseline="30000" dirty="0">
                <a:solidFill>
                  <a:srgbClr val="0000FF"/>
                </a:solidFill>
                <a:latin typeface="Times New Roman" panose="02020603050405020304" pitchFamily="18" charset="0"/>
                <a:ea typeface="標楷體" panose="03000509000000000000" pitchFamily="65" charset="-120"/>
              </a:rPr>
              <a:t>2−</a:t>
            </a:r>
            <a:r>
              <a:rPr lang="en-US" altLang="zh-TW" sz="3600" dirty="0">
                <a:solidFill>
                  <a:srgbClr val="0000FF"/>
                </a:solidFill>
                <a:latin typeface="Times New Roman" panose="02020603050405020304" pitchFamily="18" charset="0"/>
                <a:ea typeface="標楷體" panose="03000509000000000000" pitchFamily="65" charset="-120"/>
              </a:rPr>
              <a:t>]</a:t>
            </a:r>
            <a:endParaRPr lang="zh-TW" altLang="en-US" sz="3600" b="0"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905013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62A08C5C-6ACB-4BF8-816B-4E16DD56546A}"/>
              </a:ext>
            </a:extLst>
          </p:cNvPr>
          <p:cNvSpPr>
            <a:spLocks noGrp="1"/>
          </p:cNvSpPr>
          <p:nvPr>
            <p:ph type="sldNum" sz="quarter" idx="12"/>
          </p:nvPr>
        </p:nvSpPr>
        <p:spPr/>
        <p:txBody>
          <a:bodyPr/>
          <a:lstStyle/>
          <a:p>
            <a:fld id="{D9C173CB-4F7B-45B0-B17F-93035FA386D0}" type="slidenum">
              <a:rPr lang="zh-TW" altLang="en-US" smtClean="0">
                <a:solidFill>
                  <a:srgbClr val="FF00FF"/>
                </a:solidFill>
              </a:rPr>
              <a:t>16</a:t>
            </a:fld>
            <a:endParaRPr lang="zh-TW" altLang="en-US" dirty="0">
              <a:solidFill>
                <a:srgbClr val="FF00FF"/>
              </a:solidFill>
            </a:endParaRPr>
          </a:p>
        </p:txBody>
      </p:sp>
      <p:graphicFrame>
        <p:nvGraphicFramePr>
          <p:cNvPr id="7" name="物件 6">
            <a:extLst>
              <a:ext uri="{FF2B5EF4-FFF2-40B4-BE49-F238E27FC236}">
                <a16:creationId xmlns:a16="http://schemas.microsoft.com/office/drawing/2014/main" id="{0062FDA7-AB17-4775-8D15-313AC99A46C4}"/>
              </a:ext>
            </a:extLst>
          </p:cNvPr>
          <p:cNvGraphicFramePr>
            <a:graphicFrameLocks noChangeAspect="1"/>
          </p:cNvGraphicFramePr>
          <p:nvPr>
            <p:extLst>
              <p:ext uri="{D42A27DB-BD31-4B8C-83A1-F6EECF244321}">
                <p14:modId xmlns:p14="http://schemas.microsoft.com/office/powerpoint/2010/main" val="250554768"/>
              </p:ext>
            </p:extLst>
          </p:nvPr>
        </p:nvGraphicFramePr>
        <p:xfrm>
          <a:off x="-642293" y="-47777"/>
          <a:ext cx="8882575" cy="6796788"/>
        </p:xfrm>
        <a:graphic>
          <a:graphicData uri="http://schemas.openxmlformats.org/presentationml/2006/ole">
            <mc:AlternateContent xmlns:mc="http://schemas.openxmlformats.org/markup-compatibility/2006">
              <mc:Choice xmlns:v="urn:schemas-microsoft-com:vml" Requires="v">
                <p:oleObj spid="_x0000_s1085" name="Graph" r:id="rId3" imgW="3920760" imgH="3000960" progId="Origin50.Graph">
                  <p:embed/>
                </p:oleObj>
              </mc:Choice>
              <mc:Fallback>
                <p:oleObj name="Graph" r:id="rId3" imgW="3920760" imgH="3000960" progId="Origin50.Graph">
                  <p:embed/>
                  <p:pic>
                    <p:nvPicPr>
                      <p:cNvPr id="5" name="物件 4">
                        <a:extLst>
                          <a:ext uri="{FF2B5EF4-FFF2-40B4-BE49-F238E27FC236}">
                            <a16:creationId xmlns:a16="http://schemas.microsoft.com/office/drawing/2014/main" id="{4F6F81B2-CB99-49CA-B184-4D6B02097514}"/>
                          </a:ext>
                        </a:extLst>
                      </p:cNvPr>
                      <p:cNvPicPr/>
                      <p:nvPr/>
                    </p:nvPicPr>
                    <p:blipFill>
                      <a:blip r:embed="rId4"/>
                      <a:stretch>
                        <a:fillRect/>
                      </a:stretch>
                    </p:blipFill>
                    <p:spPr>
                      <a:xfrm>
                        <a:off x="-642293" y="-47777"/>
                        <a:ext cx="8882575" cy="6796788"/>
                      </a:xfrm>
                      <a:prstGeom prst="rect">
                        <a:avLst/>
                      </a:prstGeom>
                    </p:spPr>
                  </p:pic>
                </p:oleObj>
              </mc:Fallback>
            </mc:AlternateContent>
          </a:graphicData>
        </a:graphic>
      </p:graphicFrame>
      <p:sp>
        <p:nvSpPr>
          <p:cNvPr id="9" name="橢圓 8">
            <a:extLst>
              <a:ext uri="{FF2B5EF4-FFF2-40B4-BE49-F238E27FC236}">
                <a16:creationId xmlns:a16="http://schemas.microsoft.com/office/drawing/2014/main" id="{AEE35609-8C32-4E92-A60B-51797C9D25A9}"/>
              </a:ext>
            </a:extLst>
          </p:cNvPr>
          <p:cNvSpPr/>
          <p:nvPr/>
        </p:nvSpPr>
        <p:spPr>
          <a:xfrm>
            <a:off x="1062438" y="1989199"/>
            <a:ext cx="211015" cy="15630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文字方塊 9">
            <a:extLst>
              <a:ext uri="{FF2B5EF4-FFF2-40B4-BE49-F238E27FC236}">
                <a16:creationId xmlns:a16="http://schemas.microsoft.com/office/drawing/2014/main" id="{EF0558E0-0E9F-4FD1-9B3A-DB1809BC4CEE}"/>
              </a:ext>
            </a:extLst>
          </p:cNvPr>
          <p:cNvSpPr txBox="1"/>
          <p:nvPr/>
        </p:nvSpPr>
        <p:spPr>
          <a:xfrm>
            <a:off x="2656767" y="2899726"/>
            <a:ext cx="3305713" cy="923330"/>
          </a:xfrm>
          <a:prstGeom prst="rect">
            <a:avLst/>
          </a:prstGeom>
          <a:solidFill>
            <a:schemeClr val="bg1"/>
          </a:solidFill>
        </p:spPr>
        <p:txBody>
          <a:bodyPr wrap="none" rtlCol="0">
            <a:spAutoFit/>
          </a:bodyPr>
          <a:lstStyle/>
          <a:p>
            <a:r>
              <a:rPr lang="en-US" altLang="zh-TW" sz="5400" dirty="0">
                <a:latin typeface="Times New Roman" panose="02020603050405020304" pitchFamily="18" charset="0"/>
                <a:cs typeface="Times New Roman" panose="02020603050405020304" pitchFamily="18" charset="0"/>
              </a:rPr>
              <a:t>10</a:t>
            </a:r>
            <a:r>
              <a:rPr lang="en-US" altLang="zh-TW" sz="5400" baseline="30000" dirty="0">
                <a:latin typeface="Times New Roman" panose="02020603050405020304" pitchFamily="18" charset="0"/>
                <a:cs typeface="Times New Roman" panose="02020603050405020304" pitchFamily="18" charset="0"/>
              </a:rPr>
              <a:t>−0.3</a:t>
            </a:r>
            <a:r>
              <a:rPr lang="zh-TW" altLang="en-US" sz="5400" dirty="0">
                <a:latin typeface="Times New Roman" panose="02020603050405020304" pitchFamily="18" charset="0"/>
                <a:cs typeface="Times New Roman" panose="02020603050405020304" pitchFamily="18" charset="0"/>
              </a:rPr>
              <a:t> </a:t>
            </a:r>
            <a:r>
              <a:rPr lang="zh-TW" altLang="en-US" sz="5400" dirty="0">
                <a:latin typeface="Times New Roman" panose="02020603050405020304" pitchFamily="18" charset="0"/>
                <a:cs typeface="Times New Roman" panose="02020603050405020304" pitchFamily="18" charset="0"/>
                <a:sym typeface="Symbol" panose="05050102010706020507" pitchFamily="18" charset="2"/>
              </a:rPr>
              <a:t></a:t>
            </a:r>
            <a:r>
              <a:rPr lang="zh-TW" altLang="en-US" sz="5400" dirty="0">
                <a:latin typeface="Times New Roman" panose="02020603050405020304" pitchFamily="18" charset="0"/>
                <a:cs typeface="Times New Roman" panose="02020603050405020304" pitchFamily="18" charset="0"/>
              </a:rPr>
              <a:t> </a:t>
            </a:r>
            <a:r>
              <a:rPr lang="en-US" altLang="zh-TW" sz="5400" dirty="0">
                <a:latin typeface="Times New Roman" panose="02020603050405020304" pitchFamily="18" charset="0"/>
                <a:cs typeface="Times New Roman" panose="02020603050405020304" pitchFamily="18" charset="0"/>
              </a:rPr>
              <a:t>0.5</a:t>
            </a:r>
          </a:p>
        </p:txBody>
      </p:sp>
      <p:sp>
        <p:nvSpPr>
          <p:cNvPr id="11" name="橢圓 10">
            <a:extLst>
              <a:ext uri="{FF2B5EF4-FFF2-40B4-BE49-F238E27FC236}">
                <a16:creationId xmlns:a16="http://schemas.microsoft.com/office/drawing/2014/main" id="{909DDF20-3C64-419B-8A4E-E1D932CC3E15}"/>
              </a:ext>
            </a:extLst>
          </p:cNvPr>
          <p:cNvSpPr/>
          <p:nvPr/>
        </p:nvSpPr>
        <p:spPr>
          <a:xfrm>
            <a:off x="1558715" y="3300230"/>
            <a:ext cx="211015" cy="15630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文字方塊 11">
            <a:extLst>
              <a:ext uri="{FF2B5EF4-FFF2-40B4-BE49-F238E27FC236}">
                <a16:creationId xmlns:a16="http://schemas.microsoft.com/office/drawing/2014/main" id="{3640BB4A-41BA-4675-BC92-7EFB2258CE78}"/>
              </a:ext>
            </a:extLst>
          </p:cNvPr>
          <p:cNvSpPr txBox="1"/>
          <p:nvPr/>
        </p:nvSpPr>
        <p:spPr>
          <a:xfrm>
            <a:off x="2234474" y="1473888"/>
            <a:ext cx="3305713" cy="1186928"/>
          </a:xfrm>
          <a:prstGeom prst="rect">
            <a:avLst/>
          </a:prstGeom>
          <a:solidFill>
            <a:schemeClr val="bg1"/>
          </a:solidFill>
        </p:spPr>
        <p:txBody>
          <a:bodyPr wrap="none" rtlCol="0">
            <a:spAutoFit/>
          </a:bodyPr>
          <a:lstStyle/>
          <a:p>
            <a:pPr>
              <a:lnSpc>
                <a:spcPct val="150000"/>
              </a:lnSpc>
            </a:pPr>
            <a:r>
              <a:rPr lang="en-US" altLang="zh-TW" sz="5400" dirty="0">
                <a:latin typeface="Times New Roman" panose="02020603050405020304" pitchFamily="18" charset="0"/>
                <a:cs typeface="Times New Roman" panose="02020603050405020304" pitchFamily="18" charset="0"/>
              </a:rPr>
              <a:t>10</a:t>
            </a:r>
            <a:r>
              <a:rPr lang="en-US" altLang="zh-TW" sz="5400" baseline="30000" dirty="0">
                <a:latin typeface="Times New Roman" panose="02020603050405020304" pitchFamily="18" charset="0"/>
                <a:cs typeface="Times New Roman" panose="02020603050405020304" pitchFamily="18" charset="0"/>
              </a:rPr>
              <a:t>−0.1</a:t>
            </a:r>
            <a:r>
              <a:rPr lang="zh-TW" altLang="en-US" sz="5400" dirty="0">
                <a:latin typeface="Times New Roman" panose="02020603050405020304" pitchFamily="18" charset="0"/>
                <a:cs typeface="Times New Roman" panose="02020603050405020304" pitchFamily="18" charset="0"/>
              </a:rPr>
              <a:t> </a:t>
            </a:r>
            <a:r>
              <a:rPr lang="zh-TW" altLang="en-US" sz="5400" dirty="0">
                <a:latin typeface="Times New Roman" panose="02020603050405020304" pitchFamily="18" charset="0"/>
                <a:cs typeface="Times New Roman" panose="02020603050405020304" pitchFamily="18" charset="0"/>
                <a:sym typeface="Symbol" panose="05050102010706020507" pitchFamily="18" charset="2"/>
              </a:rPr>
              <a:t></a:t>
            </a:r>
            <a:r>
              <a:rPr lang="zh-TW" altLang="en-US" sz="5400" dirty="0">
                <a:latin typeface="Times New Roman" panose="02020603050405020304" pitchFamily="18" charset="0"/>
                <a:cs typeface="Times New Roman" panose="02020603050405020304" pitchFamily="18" charset="0"/>
              </a:rPr>
              <a:t> </a:t>
            </a:r>
            <a:r>
              <a:rPr lang="en-US" altLang="zh-TW" sz="5400" dirty="0">
                <a:latin typeface="Times New Roman" panose="02020603050405020304" pitchFamily="18" charset="0"/>
                <a:cs typeface="Times New Roman" panose="02020603050405020304" pitchFamily="18" charset="0"/>
              </a:rPr>
              <a:t>0.8</a:t>
            </a:r>
          </a:p>
        </p:txBody>
      </p:sp>
      <p:cxnSp>
        <p:nvCxnSpPr>
          <p:cNvPr id="13" name="直線單箭頭接點 12">
            <a:extLst>
              <a:ext uri="{FF2B5EF4-FFF2-40B4-BE49-F238E27FC236}">
                <a16:creationId xmlns:a16="http://schemas.microsoft.com/office/drawing/2014/main" id="{65A4633D-1CB8-410F-80AB-DC69AF963152}"/>
              </a:ext>
            </a:extLst>
          </p:cNvPr>
          <p:cNvCxnSpPr/>
          <p:nvPr/>
        </p:nvCxnSpPr>
        <p:spPr>
          <a:xfrm flipH="1">
            <a:off x="6491387" y="5092344"/>
            <a:ext cx="951895" cy="414215"/>
          </a:xfrm>
          <a:prstGeom prst="straightConnector1">
            <a:avLst/>
          </a:prstGeom>
          <a:ln w="38100">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sp>
        <p:nvSpPr>
          <p:cNvPr id="14" name="文字方塊 13">
            <a:extLst>
              <a:ext uri="{FF2B5EF4-FFF2-40B4-BE49-F238E27FC236}">
                <a16:creationId xmlns:a16="http://schemas.microsoft.com/office/drawing/2014/main" id="{C9DF886D-3EFF-46D9-BF6E-8DBB50E29DB7}"/>
              </a:ext>
            </a:extLst>
          </p:cNvPr>
          <p:cNvSpPr txBox="1"/>
          <p:nvPr/>
        </p:nvSpPr>
        <p:spPr>
          <a:xfrm>
            <a:off x="7443282" y="4492179"/>
            <a:ext cx="4339650" cy="1200329"/>
          </a:xfrm>
          <a:prstGeom prst="rect">
            <a:avLst/>
          </a:prstGeom>
          <a:noFill/>
        </p:spPr>
        <p:txBody>
          <a:bodyPr wrap="none" rtlCol="0">
            <a:spAutoFit/>
          </a:bodyPr>
          <a:lstStyle/>
          <a:p>
            <a:r>
              <a:rPr lang="en-US" altLang="zh-TW" sz="36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 A &gt; 2</a:t>
            </a:r>
          </a:p>
          <a:p>
            <a:r>
              <a:rPr lang="zh-TW" altLang="en-US" sz="36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光線幾乎被完全吸收</a:t>
            </a:r>
            <a:endParaRPr lang="en-US" sz="36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5" name="文字方塊 14">
            <a:extLst>
              <a:ext uri="{FF2B5EF4-FFF2-40B4-BE49-F238E27FC236}">
                <a16:creationId xmlns:a16="http://schemas.microsoft.com/office/drawing/2014/main" id="{2095C242-21E8-411C-9829-8E4A35C68812}"/>
              </a:ext>
            </a:extLst>
          </p:cNvPr>
          <p:cNvSpPr txBox="1"/>
          <p:nvPr/>
        </p:nvSpPr>
        <p:spPr>
          <a:xfrm>
            <a:off x="7109703" y="178127"/>
            <a:ext cx="4240263" cy="1828449"/>
          </a:xfrm>
          <a:prstGeom prst="rect">
            <a:avLst/>
          </a:prstGeom>
          <a:solidFill>
            <a:schemeClr val="bg1"/>
          </a:solidFill>
        </p:spPr>
        <p:txBody>
          <a:bodyPr wrap="none" rtlCol="0">
            <a:spAutoFit/>
          </a:bodyPr>
          <a:lstStyle>
            <a:defPPr>
              <a:defRPr lang="zh-TW"/>
            </a:defPPr>
            <a:lvl1pPr>
              <a:lnSpc>
                <a:spcPct val="150000"/>
              </a:lnSpc>
              <a:defRPr sz="5400">
                <a:latin typeface="Times New Roman" panose="02020603050405020304" pitchFamily="18" charset="0"/>
                <a:cs typeface="Times New Roman" panose="02020603050405020304" pitchFamily="18" charset="0"/>
              </a:defRPr>
            </a:lvl1pPr>
          </a:lstStyle>
          <a:p>
            <a:r>
              <a:rPr lang="zh-TW" altLang="en-US" sz="4000" dirty="0">
                <a:latin typeface="標楷體" panose="03000509000000000000" pitchFamily="65" charset="-120"/>
                <a:ea typeface="標楷體" panose="03000509000000000000" pitchFamily="65" charset="-120"/>
              </a:rPr>
              <a:t>吸收度</a:t>
            </a:r>
            <a:r>
              <a:rPr lang="en-US" sz="4000" i="1" dirty="0"/>
              <a:t>A</a:t>
            </a:r>
            <a:r>
              <a:rPr lang="en-US" sz="4000" dirty="0"/>
              <a:t> = 0.</a:t>
            </a:r>
            <a:r>
              <a:rPr lang="en-US" altLang="zh-TW" sz="4000" dirty="0"/>
              <a:t>1, </a:t>
            </a:r>
          </a:p>
          <a:p>
            <a:r>
              <a:rPr lang="en-US" altLang="zh-TW" sz="4000" dirty="0">
                <a:latin typeface="標楷體" panose="03000509000000000000" pitchFamily="65" charset="-120"/>
                <a:ea typeface="標楷體" panose="03000509000000000000" pitchFamily="65" charset="-120"/>
              </a:rPr>
              <a:t>	</a:t>
            </a:r>
            <a:r>
              <a:rPr lang="zh-TW" altLang="en-US" sz="4000" dirty="0">
                <a:latin typeface="標楷體" panose="03000509000000000000" pitchFamily="65" charset="-120"/>
                <a:ea typeface="標楷體" panose="03000509000000000000" pitchFamily="65" charset="-120"/>
              </a:rPr>
              <a:t>穿透率</a:t>
            </a:r>
            <a:r>
              <a:rPr lang="en-US" altLang="zh-TW" sz="4000" dirty="0"/>
              <a:t> </a:t>
            </a:r>
            <a:r>
              <a:rPr lang="en-US" altLang="zh-TW" sz="4000" i="1" dirty="0"/>
              <a:t>T</a:t>
            </a:r>
            <a:r>
              <a:rPr lang="en-US" altLang="zh-TW" sz="4000" dirty="0"/>
              <a:t> </a:t>
            </a:r>
            <a:r>
              <a:rPr lang="en-US" altLang="zh-TW" sz="4000" dirty="0">
                <a:sym typeface="Symbol" panose="05050102010706020507" pitchFamily="18" charset="2"/>
              </a:rPr>
              <a:t></a:t>
            </a:r>
            <a:r>
              <a:rPr lang="zh-TW" altLang="en-US" sz="4000" dirty="0"/>
              <a:t> </a:t>
            </a:r>
            <a:r>
              <a:rPr lang="en-US" altLang="zh-TW" sz="4000" dirty="0"/>
              <a:t>0.8</a:t>
            </a:r>
            <a:endParaRPr lang="en-US" sz="4000" dirty="0"/>
          </a:p>
        </p:txBody>
      </p:sp>
      <p:sp>
        <p:nvSpPr>
          <p:cNvPr id="16" name="文字方塊 15">
            <a:extLst>
              <a:ext uri="{FF2B5EF4-FFF2-40B4-BE49-F238E27FC236}">
                <a16:creationId xmlns:a16="http://schemas.microsoft.com/office/drawing/2014/main" id="{9F0C8A96-B4A7-4DE7-87CC-C04A6BF56096}"/>
              </a:ext>
            </a:extLst>
          </p:cNvPr>
          <p:cNvSpPr txBox="1"/>
          <p:nvPr/>
        </p:nvSpPr>
        <p:spPr>
          <a:xfrm>
            <a:off x="7156344" y="2448128"/>
            <a:ext cx="4913525" cy="1826526"/>
          </a:xfrm>
          <a:prstGeom prst="rect">
            <a:avLst/>
          </a:prstGeom>
          <a:solidFill>
            <a:schemeClr val="bg1"/>
          </a:solidFill>
        </p:spPr>
        <p:txBody>
          <a:bodyPr wrap="none" rtlCol="0">
            <a:spAutoFit/>
          </a:bodyPr>
          <a:lstStyle>
            <a:defPPr>
              <a:defRPr lang="zh-TW"/>
            </a:defPPr>
            <a:lvl1pPr>
              <a:lnSpc>
                <a:spcPct val="150000"/>
              </a:lnSpc>
              <a:defRPr sz="5400">
                <a:latin typeface="Times New Roman" panose="02020603050405020304" pitchFamily="18" charset="0"/>
                <a:cs typeface="Times New Roman" panose="02020603050405020304" pitchFamily="18" charset="0"/>
              </a:defRPr>
            </a:lvl1pPr>
          </a:lstStyle>
          <a:p>
            <a:r>
              <a:rPr lang="en-US" sz="4000" i="1" dirty="0"/>
              <a:t>A</a:t>
            </a:r>
            <a:r>
              <a:rPr lang="en-US" sz="4000" dirty="0"/>
              <a:t> = 0.</a:t>
            </a:r>
            <a:r>
              <a:rPr lang="en-US" altLang="zh-TW" sz="4000" dirty="0"/>
              <a:t>2, </a:t>
            </a:r>
          </a:p>
          <a:p>
            <a:r>
              <a:rPr lang="en-US" altLang="zh-TW" sz="4000" i="1" dirty="0"/>
              <a:t>	T</a:t>
            </a:r>
            <a:r>
              <a:rPr lang="en-US" altLang="zh-TW" sz="4000" dirty="0"/>
              <a:t> </a:t>
            </a:r>
            <a:r>
              <a:rPr lang="en-US" altLang="zh-TW" sz="4000" dirty="0">
                <a:sym typeface="Symbol" panose="05050102010706020507" pitchFamily="18" charset="2"/>
              </a:rPr>
              <a:t></a:t>
            </a:r>
            <a:r>
              <a:rPr lang="zh-TW" altLang="en-US" sz="4000" dirty="0"/>
              <a:t> </a:t>
            </a:r>
            <a:r>
              <a:rPr lang="en-US" altLang="zh-TW" sz="4000" dirty="0"/>
              <a:t>0.8</a:t>
            </a:r>
            <a:r>
              <a:rPr lang="zh-TW" altLang="en-US" sz="4000" dirty="0"/>
              <a:t>*</a:t>
            </a:r>
            <a:r>
              <a:rPr lang="en-US" altLang="zh-TW" sz="4000" dirty="0"/>
              <a:t>0.8</a:t>
            </a:r>
            <a:r>
              <a:rPr lang="zh-TW" altLang="en-US" sz="4000" dirty="0"/>
              <a:t> </a:t>
            </a:r>
            <a:r>
              <a:rPr lang="en-US" altLang="zh-TW" sz="4000" dirty="0"/>
              <a:t>=</a:t>
            </a:r>
            <a:r>
              <a:rPr lang="zh-TW" altLang="en-US" sz="4000" dirty="0"/>
              <a:t> </a:t>
            </a:r>
            <a:r>
              <a:rPr lang="en-US" altLang="zh-TW" sz="4000" dirty="0"/>
              <a:t>0.64</a:t>
            </a:r>
            <a:endParaRPr lang="en-US" sz="4000" dirty="0"/>
          </a:p>
        </p:txBody>
      </p:sp>
      <p:sp>
        <p:nvSpPr>
          <p:cNvPr id="17" name="矩形 16">
            <a:extLst>
              <a:ext uri="{FF2B5EF4-FFF2-40B4-BE49-F238E27FC236}">
                <a16:creationId xmlns:a16="http://schemas.microsoft.com/office/drawing/2014/main" id="{BB79ED2D-52E5-4BB2-82FA-9C9425D33316}"/>
              </a:ext>
            </a:extLst>
          </p:cNvPr>
          <p:cNvSpPr/>
          <p:nvPr/>
        </p:nvSpPr>
        <p:spPr>
          <a:xfrm>
            <a:off x="693001" y="419744"/>
            <a:ext cx="6351856" cy="523220"/>
          </a:xfrm>
          <a:prstGeom prst="rect">
            <a:avLst/>
          </a:prstGeom>
          <a:solidFill>
            <a:schemeClr val="bg1"/>
          </a:solidFill>
        </p:spPr>
        <p:txBody>
          <a:bodyPr wrap="square" lIns="91440" tIns="45720" rIns="91440" bIns="45720">
            <a:spAutoFit/>
          </a:bodyPr>
          <a:lstStyle/>
          <a:p>
            <a:r>
              <a:rPr lang="zh-TW" altLang="en-US"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建議實驗範圍 </a:t>
            </a:r>
            <a:r>
              <a:rPr lang="en-US" altLang="zh-TW"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(0 ≤ </a:t>
            </a:r>
            <a:r>
              <a:rPr lang="en-US" altLang="zh-TW" sz="2800" b="0" i="1"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A</a:t>
            </a:r>
            <a:r>
              <a:rPr lang="en-US" altLang="zh-TW" sz="280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 ≤ 0.8</a:t>
            </a:r>
            <a:r>
              <a:rPr lang="en-US" altLang="zh-TW"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3" name="矩形 2">
            <a:extLst>
              <a:ext uri="{FF2B5EF4-FFF2-40B4-BE49-F238E27FC236}">
                <a16:creationId xmlns:a16="http://schemas.microsoft.com/office/drawing/2014/main" id="{BB5CD0C0-9A0E-4F24-957D-A6654A0C6B40}"/>
              </a:ext>
            </a:extLst>
          </p:cNvPr>
          <p:cNvSpPr/>
          <p:nvPr/>
        </p:nvSpPr>
        <p:spPr>
          <a:xfrm>
            <a:off x="842034" y="1092351"/>
            <a:ext cx="2028387" cy="3821555"/>
          </a:xfrm>
          <a:prstGeom prst="rect">
            <a:avLst/>
          </a:prstGeom>
          <a:noFill/>
          <a:ln w="28575">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0739710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BD19E9B3-60DB-4DB2-A3EE-1C5B933F6AD4}"/>
              </a:ext>
            </a:extLst>
          </p:cNvPr>
          <p:cNvPicPr>
            <a:picLocks noChangeAspect="1"/>
          </p:cNvPicPr>
          <p:nvPr/>
        </p:nvPicPr>
        <p:blipFill rotWithShape="1">
          <a:blip r:embed="rId2"/>
          <a:srcRect l="3430" t="1482" r="2518"/>
          <a:stretch/>
        </p:blipFill>
        <p:spPr>
          <a:xfrm>
            <a:off x="3919159" y="86557"/>
            <a:ext cx="7852630" cy="6684885"/>
          </a:xfrm>
          <a:prstGeom prst="rect">
            <a:avLst/>
          </a:prstGeom>
        </p:spPr>
      </p:pic>
      <p:sp>
        <p:nvSpPr>
          <p:cNvPr id="4" name="投影片編號版面配置區 3">
            <a:extLst>
              <a:ext uri="{FF2B5EF4-FFF2-40B4-BE49-F238E27FC236}">
                <a16:creationId xmlns:a16="http://schemas.microsoft.com/office/drawing/2014/main" id="{15AF9274-FE75-433D-92F1-339E78CC9344}"/>
              </a:ext>
            </a:extLst>
          </p:cNvPr>
          <p:cNvSpPr>
            <a:spLocks noGrp="1"/>
          </p:cNvSpPr>
          <p:nvPr>
            <p:ph type="sldNum" sz="quarter" idx="12"/>
          </p:nvPr>
        </p:nvSpPr>
        <p:spPr/>
        <p:txBody>
          <a:bodyPr/>
          <a:lstStyle/>
          <a:p>
            <a:fld id="{D9C173CB-4F7B-45B0-B17F-93035FA386D0}" type="slidenum">
              <a:rPr lang="zh-TW" altLang="en-US" smtClean="0"/>
              <a:t>17</a:t>
            </a:fld>
            <a:endParaRPr lang="zh-TW" altLang="en-US"/>
          </a:p>
        </p:txBody>
      </p:sp>
      <p:sp>
        <p:nvSpPr>
          <p:cNvPr id="5" name="文字方塊 4">
            <a:extLst>
              <a:ext uri="{FF2B5EF4-FFF2-40B4-BE49-F238E27FC236}">
                <a16:creationId xmlns:a16="http://schemas.microsoft.com/office/drawing/2014/main" id="{1175054C-738A-408E-8867-C755F6978F5B}"/>
              </a:ext>
            </a:extLst>
          </p:cNvPr>
          <p:cNvSpPr txBox="1"/>
          <p:nvPr/>
        </p:nvSpPr>
        <p:spPr>
          <a:xfrm>
            <a:off x="156308" y="101600"/>
            <a:ext cx="3199451" cy="646331"/>
          </a:xfrm>
          <a:prstGeom prst="rect">
            <a:avLst/>
          </a:prstGeom>
          <a:noFill/>
        </p:spPr>
        <p:txBody>
          <a:bodyPr wrap="square" lIns="91440" tIns="45720" rIns="91440" bIns="45720">
            <a:spAutoFit/>
          </a:bodyPr>
          <a:lstStyle>
            <a:defPPr>
              <a:defRPr lang="zh-TW"/>
            </a:defPPr>
            <a:lvl1pPr>
              <a:defRPr sz="3600" b="0" cap="none" spc="0">
                <a:ln w="0"/>
                <a:solidFill>
                  <a:srgbClr val="0000FF"/>
                </a:solidFill>
                <a:latin typeface="標楷體" panose="03000509000000000000" pitchFamily="65" charset="-120"/>
                <a:ea typeface="標楷體" panose="03000509000000000000" pitchFamily="65" charset="-120"/>
              </a:defRPr>
            </a:lvl1pPr>
          </a:lstStyle>
          <a:p>
            <a:r>
              <a:rPr lang="zh-TW" altLang="en-US" dirty="0"/>
              <a:t>酚酞之檢量線</a:t>
            </a:r>
            <a:endParaRPr lang="en-US" dirty="0"/>
          </a:p>
        </p:txBody>
      </p:sp>
      <p:sp>
        <p:nvSpPr>
          <p:cNvPr id="7" name="矩形 6">
            <a:extLst>
              <a:ext uri="{FF2B5EF4-FFF2-40B4-BE49-F238E27FC236}">
                <a16:creationId xmlns:a16="http://schemas.microsoft.com/office/drawing/2014/main" id="{95D0D40F-8FDE-41EB-BD80-D2AFAC7429C1}"/>
              </a:ext>
            </a:extLst>
          </p:cNvPr>
          <p:cNvSpPr/>
          <p:nvPr/>
        </p:nvSpPr>
        <p:spPr>
          <a:xfrm>
            <a:off x="156308" y="1039262"/>
            <a:ext cx="3519047" cy="954107"/>
          </a:xfrm>
          <a:prstGeom prst="rect">
            <a:avLst/>
          </a:prstGeom>
          <a:noFill/>
        </p:spPr>
        <p:txBody>
          <a:bodyPr wrap="square" lIns="91440" tIns="45720" rIns="91440" bIns="45720">
            <a:spAutoFit/>
          </a:bodyPr>
          <a:lstStyle/>
          <a:p>
            <a:r>
              <a:rPr lang="zh-TW" altLang="en-US" sz="2800" b="0" cap="none" spc="0" dirty="0">
                <a:ln w="0"/>
                <a:solidFill>
                  <a:schemeClr val="tx1"/>
                </a:solidFill>
                <a:latin typeface="標楷體" panose="03000509000000000000" pitchFamily="65" charset="-120"/>
                <a:ea typeface="標楷體" panose="03000509000000000000" pitchFamily="65" charset="-120"/>
              </a:rPr>
              <a:t>酚酞在</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0.11</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M</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NH</a:t>
            </a:r>
            <a:r>
              <a:rPr lang="en-US" altLang="zh-TW" sz="2800" b="0" cap="none" spc="0" baseline="-25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3 (</a:t>
            </a:r>
            <a:r>
              <a:rPr lang="en-US" altLang="zh-TW" sz="2800" b="0" cap="none" spc="0" baseline="-25000" dirty="0" err="1">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aq</a:t>
            </a:r>
            <a:r>
              <a:rPr lang="en-US" altLang="zh-TW" sz="2800" b="0" cap="none" spc="0" baseline="-25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800" b="0" cap="none" spc="0" dirty="0">
                <a:ln w="0"/>
                <a:solidFill>
                  <a:schemeClr val="tx1"/>
                </a:solidFill>
                <a:latin typeface="標楷體" panose="03000509000000000000" pitchFamily="65" charset="-120"/>
                <a:ea typeface="標楷體" panose="03000509000000000000" pitchFamily="65" charset="-120"/>
              </a:rPr>
              <a:t>溶液中的吸收度變化</a:t>
            </a:r>
          </a:p>
        </p:txBody>
      </p:sp>
      <p:sp>
        <p:nvSpPr>
          <p:cNvPr id="15" name="矩形 14">
            <a:extLst>
              <a:ext uri="{FF2B5EF4-FFF2-40B4-BE49-F238E27FC236}">
                <a16:creationId xmlns:a16="http://schemas.microsoft.com/office/drawing/2014/main" id="{BAF0F1E5-BA01-4FF8-BF34-26FADB208672}"/>
              </a:ext>
            </a:extLst>
          </p:cNvPr>
          <p:cNvSpPr/>
          <p:nvPr/>
        </p:nvSpPr>
        <p:spPr>
          <a:xfrm>
            <a:off x="5997813" y="86557"/>
            <a:ext cx="5117029" cy="523220"/>
          </a:xfrm>
          <a:prstGeom prst="rect">
            <a:avLst/>
          </a:prstGeom>
          <a:noFill/>
        </p:spPr>
        <p:txBody>
          <a:bodyPr wrap="square" lIns="91440" tIns="45720" rIns="91440" bIns="45720">
            <a:spAutoFit/>
          </a:bodyPr>
          <a:lstStyle/>
          <a:p>
            <a:r>
              <a:rPr lang="zh-TW" altLang="en-US" sz="2800" b="0" cap="none" spc="0" dirty="0">
                <a:ln w="0"/>
                <a:solidFill>
                  <a:schemeClr val="tx1"/>
                </a:solidFill>
                <a:latin typeface="標楷體" panose="03000509000000000000" pitchFamily="65" charset="-120"/>
                <a:ea typeface="標楷體" panose="03000509000000000000" pitchFamily="65" charset="-120"/>
              </a:rPr>
              <a:t>在高吸收度 </a:t>
            </a:r>
            <a:r>
              <a:rPr lang="en-US" altLang="zh-TW" sz="2800" dirty="0">
                <a:ln w="0"/>
                <a:latin typeface="Times New Roman" panose="02020603050405020304" pitchFamily="18" charset="0"/>
                <a:ea typeface="標楷體" panose="03000509000000000000" pitchFamily="65" charset="-120"/>
                <a:cs typeface="Times New Roman" panose="02020603050405020304" pitchFamily="18" charset="0"/>
              </a:rPr>
              <a:t>(&gt;1)</a:t>
            </a:r>
            <a:r>
              <a:rPr lang="zh-TW" altLang="en-US" sz="2800" b="0" cap="none" spc="0" dirty="0">
                <a:ln w="0"/>
                <a:solidFill>
                  <a:schemeClr val="tx1"/>
                </a:solidFill>
                <a:latin typeface="標楷體" panose="03000509000000000000" pitchFamily="65" charset="-120"/>
                <a:ea typeface="標楷體" panose="03000509000000000000" pitchFamily="65" charset="-120"/>
              </a:rPr>
              <a:t>下已偏離線性</a:t>
            </a:r>
          </a:p>
        </p:txBody>
      </p:sp>
      <p:sp>
        <p:nvSpPr>
          <p:cNvPr id="6" name="矩形 5">
            <a:extLst>
              <a:ext uri="{FF2B5EF4-FFF2-40B4-BE49-F238E27FC236}">
                <a16:creationId xmlns:a16="http://schemas.microsoft.com/office/drawing/2014/main" id="{A9BBADC5-022C-4E18-8426-77554F63645D}"/>
              </a:ext>
            </a:extLst>
          </p:cNvPr>
          <p:cNvSpPr/>
          <p:nvPr/>
        </p:nvSpPr>
        <p:spPr>
          <a:xfrm>
            <a:off x="156308" y="2284700"/>
            <a:ext cx="2005677" cy="646331"/>
          </a:xfrm>
          <a:prstGeom prst="rect">
            <a:avLst/>
          </a:prstGeom>
          <a:ln w="38100">
            <a:solidFill>
              <a:srgbClr val="FF00FF"/>
            </a:solidFill>
          </a:ln>
        </p:spPr>
        <p:txBody>
          <a:bodyPr wrap="none">
            <a:spAutoFit/>
          </a:bodyPr>
          <a:lstStyle/>
          <a:p>
            <a:r>
              <a:rPr lang="zh-TW" altLang="en-US" sz="3600" dirty="0">
                <a:ln w="0"/>
                <a:solidFill>
                  <a:srgbClr val="70AD47">
                    <a:lumMod val="75000"/>
                  </a:srgbClr>
                </a:solidFill>
                <a:latin typeface="標楷體" panose="03000509000000000000" pitchFamily="65" charset="-120"/>
                <a:ea typeface="標楷體" panose="03000509000000000000" pitchFamily="65" charset="-120"/>
              </a:rPr>
              <a:t>綠光</a:t>
            </a:r>
            <a:r>
              <a:rPr lang="en-US" altLang="zh-TW" sz="3600" dirty="0">
                <a:ln w="0"/>
                <a:solidFill>
                  <a:srgbClr val="70AD47">
                    <a:lumMod val="75000"/>
                  </a:srgbClr>
                </a:solidFill>
                <a:latin typeface="Times New Roman" panose="02020603050405020304" pitchFamily="18" charset="0"/>
                <a:ea typeface="標楷體" panose="03000509000000000000" pitchFamily="65" charset="-120"/>
                <a:cs typeface="Times New Roman" panose="02020603050405020304" pitchFamily="18" charset="0"/>
              </a:rPr>
              <a:t>LED</a:t>
            </a:r>
            <a:endParaRPr lang="en-US" dirty="0"/>
          </a:p>
        </p:txBody>
      </p:sp>
      <p:sp>
        <p:nvSpPr>
          <p:cNvPr id="8" name="矩形: 圓角 7">
            <a:extLst>
              <a:ext uri="{FF2B5EF4-FFF2-40B4-BE49-F238E27FC236}">
                <a16:creationId xmlns:a16="http://schemas.microsoft.com/office/drawing/2014/main" id="{01A9E074-48AA-45C2-B191-0EC9AF065BE3}"/>
              </a:ext>
            </a:extLst>
          </p:cNvPr>
          <p:cNvSpPr/>
          <p:nvPr/>
        </p:nvSpPr>
        <p:spPr>
          <a:xfrm>
            <a:off x="5820355" y="2782957"/>
            <a:ext cx="1709530" cy="2502275"/>
          </a:xfrm>
          <a:prstGeom prst="roundRect">
            <a:avLst/>
          </a:prstGeom>
          <a:noFill/>
          <a:ln w="28575">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矩形 8">
            <a:extLst>
              <a:ext uri="{FF2B5EF4-FFF2-40B4-BE49-F238E27FC236}">
                <a16:creationId xmlns:a16="http://schemas.microsoft.com/office/drawing/2014/main" id="{7EBC1C11-9987-4C88-B07F-4791BE0AFB6D}"/>
              </a:ext>
            </a:extLst>
          </p:cNvPr>
          <p:cNvSpPr/>
          <p:nvPr/>
        </p:nvSpPr>
        <p:spPr>
          <a:xfrm>
            <a:off x="5587027" y="1653758"/>
            <a:ext cx="2176186" cy="954107"/>
          </a:xfrm>
          <a:prstGeom prst="rect">
            <a:avLst/>
          </a:prstGeom>
          <a:noFill/>
        </p:spPr>
        <p:txBody>
          <a:bodyPr wrap="square" lIns="91440" tIns="45720" rIns="91440" bIns="45720">
            <a:spAutoFit/>
          </a:bodyPr>
          <a:lstStyle/>
          <a:p>
            <a:r>
              <a:rPr lang="zh-TW" altLang="en-US"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線性範圍</a:t>
            </a:r>
            <a:endParaRPr lang="en-US" altLang="zh-TW"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endParaRPr>
          </a:p>
          <a:p>
            <a:r>
              <a:rPr lang="en-US" altLang="zh-TW"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(0 ≤ </a:t>
            </a:r>
            <a:r>
              <a:rPr lang="en-US" altLang="zh-TW" sz="2800" b="0" i="1"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A</a:t>
            </a:r>
            <a:r>
              <a:rPr lang="en-US" altLang="zh-TW" sz="280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 ≤ 0.8</a:t>
            </a:r>
            <a:r>
              <a:rPr lang="en-US" altLang="zh-TW"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0" name="圖片 9">
            <a:extLst>
              <a:ext uri="{FF2B5EF4-FFF2-40B4-BE49-F238E27FC236}">
                <a16:creationId xmlns:a16="http://schemas.microsoft.com/office/drawing/2014/main" id="{D781FB11-1172-4C9A-A47D-2A577D4DC083}"/>
              </a:ext>
            </a:extLst>
          </p:cNvPr>
          <p:cNvPicPr>
            <a:picLocks noChangeAspect="1"/>
          </p:cNvPicPr>
          <p:nvPr/>
        </p:nvPicPr>
        <p:blipFill rotWithShape="1">
          <a:blip r:embed="rId3">
            <a:extLst>
              <a:ext uri="{28A0092B-C50C-407E-A947-70E740481C1C}">
                <a14:useLocalDpi xmlns:a14="http://schemas.microsoft.com/office/drawing/2010/main" val="0"/>
              </a:ext>
            </a:extLst>
          </a:blip>
          <a:srcRect l="7725" t="1165" r="26449"/>
          <a:stretch/>
        </p:blipFill>
        <p:spPr>
          <a:xfrm>
            <a:off x="-272070" y="3419861"/>
            <a:ext cx="4069327" cy="3438139"/>
          </a:xfrm>
          <a:prstGeom prst="rect">
            <a:avLst/>
          </a:prstGeom>
        </p:spPr>
      </p:pic>
    </p:spTree>
    <p:extLst>
      <p:ext uri="{BB962C8B-B14F-4D97-AF65-F5344CB8AC3E}">
        <p14:creationId xmlns:p14="http://schemas.microsoft.com/office/powerpoint/2010/main" val="3152030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1E12F838-1C03-49CB-966D-F69912B18C31}"/>
              </a:ext>
            </a:extLst>
          </p:cNvPr>
          <p:cNvSpPr>
            <a:spLocks noGrp="1"/>
          </p:cNvSpPr>
          <p:nvPr>
            <p:ph type="sldNum" sz="quarter" idx="12"/>
          </p:nvPr>
        </p:nvSpPr>
        <p:spPr/>
        <p:txBody>
          <a:bodyPr/>
          <a:lstStyle/>
          <a:p>
            <a:fld id="{D9C173CB-4F7B-45B0-B17F-93035FA386D0}" type="slidenum">
              <a:rPr lang="zh-TW" altLang="en-US" smtClean="0">
                <a:solidFill>
                  <a:srgbClr val="FF00FF"/>
                </a:solidFill>
              </a:rPr>
              <a:t>18</a:t>
            </a:fld>
            <a:endParaRPr lang="zh-TW" altLang="en-US" dirty="0">
              <a:solidFill>
                <a:srgbClr val="FF00FF"/>
              </a:solidFill>
            </a:endParaRPr>
          </a:p>
        </p:txBody>
      </p:sp>
      <p:sp>
        <p:nvSpPr>
          <p:cNvPr id="6" name="文字方塊 5">
            <a:extLst>
              <a:ext uri="{FF2B5EF4-FFF2-40B4-BE49-F238E27FC236}">
                <a16:creationId xmlns:a16="http://schemas.microsoft.com/office/drawing/2014/main" id="{A23D3F03-204D-4E2C-9309-7292D42D3E3A}"/>
              </a:ext>
            </a:extLst>
          </p:cNvPr>
          <p:cNvSpPr txBox="1"/>
          <p:nvPr/>
        </p:nvSpPr>
        <p:spPr>
          <a:xfrm>
            <a:off x="159026" y="0"/>
            <a:ext cx="3199451" cy="646331"/>
          </a:xfrm>
          <a:prstGeom prst="rect">
            <a:avLst/>
          </a:prstGeom>
          <a:noFill/>
        </p:spPr>
        <p:txBody>
          <a:bodyPr wrap="square" lIns="91440" tIns="45720" rIns="91440" bIns="45720">
            <a:spAutoFit/>
          </a:bodyPr>
          <a:lstStyle>
            <a:defPPr>
              <a:defRPr lang="zh-TW"/>
            </a:defPPr>
            <a:lvl1pPr>
              <a:defRPr sz="3600" b="0" cap="none" spc="0">
                <a:ln w="0"/>
                <a:solidFill>
                  <a:srgbClr val="0000FF"/>
                </a:solidFill>
                <a:latin typeface="標楷體" panose="03000509000000000000" pitchFamily="65" charset="-120"/>
                <a:ea typeface="標楷體" panose="03000509000000000000" pitchFamily="65" charset="-120"/>
              </a:defRPr>
            </a:lvl1pPr>
          </a:lstStyle>
          <a:p>
            <a:r>
              <a:rPr lang="zh-TW" altLang="en-US" dirty="0"/>
              <a:t>酚酞之檢量線</a:t>
            </a:r>
            <a:endParaRPr lang="en-US" dirty="0"/>
          </a:p>
        </p:txBody>
      </p:sp>
      <p:sp>
        <p:nvSpPr>
          <p:cNvPr id="7" name="矩形 6">
            <a:extLst>
              <a:ext uri="{FF2B5EF4-FFF2-40B4-BE49-F238E27FC236}">
                <a16:creationId xmlns:a16="http://schemas.microsoft.com/office/drawing/2014/main" id="{267C6145-2FF0-434C-A04D-5011D98476E6}"/>
              </a:ext>
            </a:extLst>
          </p:cNvPr>
          <p:cNvSpPr/>
          <p:nvPr/>
        </p:nvSpPr>
        <p:spPr>
          <a:xfrm>
            <a:off x="159026" y="901252"/>
            <a:ext cx="2764971" cy="1384995"/>
          </a:xfrm>
          <a:prstGeom prst="rect">
            <a:avLst/>
          </a:prstGeom>
          <a:noFill/>
        </p:spPr>
        <p:txBody>
          <a:bodyPr wrap="square" lIns="91440" tIns="45720" rIns="91440" bIns="45720">
            <a:spAutoFit/>
          </a:bodyPr>
          <a:lstStyle/>
          <a:p>
            <a:r>
              <a:rPr lang="zh-TW" altLang="en-US" sz="2800" b="0" cap="none" spc="0" dirty="0">
                <a:ln w="0"/>
                <a:solidFill>
                  <a:schemeClr val="tx1"/>
                </a:solidFill>
                <a:latin typeface="標楷體" panose="03000509000000000000" pitchFamily="65" charset="-120"/>
                <a:ea typeface="標楷體" panose="03000509000000000000" pitchFamily="65" charset="-120"/>
              </a:rPr>
              <a:t>酚酞在</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0.11</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M</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NH</a:t>
            </a:r>
            <a:r>
              <a:rPr lang="en-US" altLang="zh-TW" sz="2800" b="0" cap="none" spc="0" baseline="-25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3 (</a:t>
            </a:r>
            <a:r>
              <a:rPr lang="en-US" altLang="zh-TW" sz="2800" b="0" cap="none" spc="0" baseline="-25000" dirty="0" err="1">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aq</a:t>
            </a:r>
            <a:r>
              <a:rPr lang="en-US" altLang="zh-TW" sz="2800" b="0" cap="none" spc="0" baseline="-25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800" b="0" cap="none" spc="0" dirty="0">
                <a:ln w="0"/>
                <a:solidFill>
                  <a:schemeClr val="tx1"/>
                </a:solidFill>
                <a:latin typeface="標楷體" panose="03000509000000000000" pitchFamily="65" charset="-120"/>
                <a:ea typeface="標楷體" panose="03000509000000000000" pitchFamily="65" charset="-120"/>
              </a:rPr>
              <a:t>溶液中的吸收度變化</a:t>
            </a:r>
          </a:p>
        </p:txBody>
      </p:sp>
      <p:grpSp>
        <p:nvGrpSpPr>
          <p:cNvPr id="13" name="群組 12">
            <a:extLst>
              <a:ext uri="{FF2B5EF4-FFF2-40B4-BE49-F238E27FC236}">
                <a16:creationId xmlns:a16="http://schemas.microsoft.com/office/drawing/2014/main" id="{976F12EF-10F7-4D57-9DC3-0215F8A4DB1B}"/>
              </a:ext>
            </a:extLst>
          </p:cNvPr>
          <p:cNvGrpSpPr/>
          <p:nvPr/>
        </p:nvGrpSpPr>
        <p:grpSpPr>
          <a:xfrm>
            <a:off x="2373085" y="-759500"/>
            <a:ext cx="10171801" cy="7783280"/>
            <a:chOff x="2830285" y="-879243"/>
            <a:chExt cx="10171801" cy="7783280"/>
          </a:xfrm>
        </p:grpSpPr>
        <p:graphicFrame>
          <p:nvGraphicFramePr>
            <p:cNvPr id="5" name="物件 4">
              <a:extLst>
                <a:ext uri="{FF2B5EF4-FFF2-40B4-BE49-F238E27FC236}">
                  <a16:creationId xmlns:a16="http://schemas.microsoft.com/office/drawing/2014/main" id="{141246C9-DF3F-4477-B8D9-B18E5B784917}"/>
                </a:ext>
              </a:extLst>
            </p:cNvPr>
            <p:cNvGraphicFramePr>
              <a:graphicFrameLocks noChangeAspect="1"/>
            </p:cNvGraphicFramePr>
            <p:nvPr>
              <p:extLst>
                <p:ext uri="{D42A27DB-BD31-4B8C-83A1-F6EECF244321}">
                  <p14:modId xmlns:p14="http://schemas.microsoft.com/office/powerpoint/2010/main" val="2412385421"/>
                </p:ext>
              </p:extLst>
            </p:nvPr>
          </p:nvGraphicFramePr>
          <p:xfrm>
            <a:off x="2830285" y="-879243"/>
            <a:ext cx="10171801" cy="7783280"/>
          </p:xfrm>
          <a:graphic>
            <a:graphicData uri="http://schemas.openxmlformats.org/presentationml/2006/ole">
              <mc:AlternateContent xmlns:mc="http://schemas.openxmlformats.org/markup-compatibility/2006">
                <mc:Choice xmlns:v="urn:schemas-microsoft-com:vml" Requires="v">
                  <p:oleObj spid="_x0000_s3079" name="Graph" r:id="rId3" imgW="3920760" imgH="3000960" progId="Origin50.Graph">
                    <p:embed/>
                  </p:oleObj>
                </mc:Choice>
                <mc:Fallback>
                  <p:oleObj name="Graph" r:id="rId3" imgW="3920760" imgH="3000960" progId="Origin50.Graph">
                    <p:embed/>
                    <p:pic>
                      <p:nvPicPr>
                        <p:cNvPr id="0" name=""/>
                        <p:cNvPicPr/>
                        <p:nvPr/>
                      </p:nvPicPr>
                      <p:blipFill>
                        <a:blip r:embed="rId4"/>
                        <a:stretch>
                          <a:fillRect/>
                        </a:stretch>
                      </p:blipFill>
                      <p:spPr>
                        <a:xfrm>
                          <a:off x="2830285" y="-879243"/>
                          <a:ext cx="10171801" cy="7783280"/>
                        </a:xfrm>
                        <a:prstGeom prst="rect">
                          <a:avLst/>
                        </a:prstGeom>
                      </p:spPr>
                    </p:pic>
                  </p:oleObj>
                </mc:Fallback>
              </mc:AlternateContent>
            </a:graphicData>
          </a:graphic>
        </p:graphicFrame>
        <p:sp>
          <p:nvSpPr>
            <p:cNvPr id="10" name="矩形 9">
              <a:extLst>
                <a:ext uri="{FF2B5EF4-FFF2-40B4-BE49-F238E27FC236}">
                  <a16:creationId xmlns:a16="http://schemas.microsoft.com/office/drawing/2014/main" id="{78D1E806-9AD1-40E6-9B71-EE21D2A78716}"/>
                </a:ext>
              </a:extLst>
            </p:cNvPr>
            <p:cNvSpPr/>
            <p:nvPr/>
          </p:nvSpPr>
          <p:spPr>
            <a:xfrm>
              <a:off x="9013156" y="1474007"/>
              <a:ext cx="2743201" cy="954107"/>
            </a:xfrm>
            <a:prstGeom prst="rect">
              <a:avLst/>
            </a:prstGeom>
            <a:noFill/>
          </p:spPr>
          <p:txBody>
            <a:bodyPr wrap="square" lIns="91440" tIns="45720" rIns="91440" bIns="45720">
              <a:spAutoFit/>
            </a:bodyPr>
            <a:lstStyle/>
            <a:p>
              <a:r>
                <a:rPr lang="zh-TW" altLang="en-US" sz="2800" b="0" cap="none" spc="0" dirty="0">
                  <a:ln w="0"/>
                  <a:solidFill>
                    <a:srgbClr val="CC00CC"/>
                  </a:solidFill>
                  <a:latin typeface="標楷體" panose="03000509000000000000" pitchFamily="65" charset="-120"/>
                  <a:ea typeface="標楷體" panose="03000509000000000000" pitchFamily="65" charset="-120"/>
                </a:rPr>
                <a:t>在高吸收度</a:t>
              </a:r>
              <a:r>
                <a:rPr lang="en-US" altLang="zh-TW" sz="2800" dirty="0">
                  <a:ln w="0"/>
                  <a:solidFill>
                    <a:srgbClr val="CC00CC"/>
                  </a:solidFill>
                  <a:latin typeface="Times New Roman" panose="02020603050405020304" pitchFamily="18" charset="0"/>
                  <a:ea typeface="標楷體" panose="03000509000000000000" pitchFamily="65" charset="-120"/>
                  <a:cs typeface="Times New Roman" panose="02020603050405020304" pitchFamily="18" charset="0"/>
                </a:rPr>
                <a:t>(&gt;1)</a:t>
              </a:r>
              <a:r>
                <a:rPr lang="zh-TW" altLang="en-US" sz="2800" b="0" cap="none" spc="0" dirty="0">
                  <a:ln w="0"/>
                  <a:solidFill>
                    <a:srgbClr val="CC00CC"/>
                  </a:solidFill>
                  <a:latin typeface="標楷體" panose="03000509000000000000" pitchFamily="65" charset="-120"/>
                  <a:ea typeface="標楷體" panose="03000509000000000000" pitchFamily="65" charset="-120"/>
                </a:rPr>
                <a:t>下已偏離線性</a:t>
              </a:r>
            </a:p>
          </p:txBody>
        </p:sp>
        <p:sp>
          <p:nvSpPr>
            <p:cNvPr id="11" name="矩形 10">
              <a:extLst>
                <a:ext uri="{FF2B5EF4-FFF2-40B4-BE49-F238E27FC236}">
                  <a16:creationId xmlns:a16="http://schemas.microsoft.com/office/drawing/2014/main" id="{5E1B20D1-433F-45A2-AE87-62FB4FFD13DF}"/>
                </a:ext>
              </a:extLst>
            </p:cNvPr>
            <p:cNvSpPr/>
            <p:nvPr/>
          </p:nvSpPr>
          <p:spPr>
            <a:xfrm>
              <a:off x="6594992" y="4190083"/>
              <a:ext cx="2176186" cy="954107"/>
            </a:xfrm>
            <a:prstGeom prst="rect">
              <a:avLst/>
            </a:prstGeom>
            <a:noFill/>
          </p:spPr>
          <p:txBody>
            <a:bodyPr wrap="square" lIns="91440" tIns="45720" rIns="91440" bIns="45720">
              <a:spAutoFit/>
            </a:bodyPr>
            <a:lstStyle/>
            <a:p>
              <a:r>
                <a:rPr lang="zh-TW" altLang="en-US"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線性範圍</a:t>
              </a:r>
              <a:endParaRPr lang="en-US" altLang="zh-TW"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endParaRPr>
            </a:p>
            <a:p>
              <a:r>
                <a:rPr lang="en-US" altLang="zh-TW"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(0 ≤ </a:t>
              </a:r>
              <a:r>
                <a:rPr lang="en-US" altLang="zh-TW" sz="2800" b="0" i="1"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A</a:t>
              </a:r>
              <a:r>
                <a:rPr lang="en-US" altLang="zh-TW" sz="280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 ≤ 0.8</a:t>
              </a:r>
              <a:r>
                <a:rPr lang="en-US" altLang="zh-TW"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a:t>
              </a:r>
              <a:endParaRPr lang="zh-TW" altLang="en-US" sz="28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2" name="矩形: 圓角 11">
              <a:extLst>
                <a:ext uri="{FF2B5EF4-FFF2-40B4-BE49-F238E27FC236}">
                  <a16:creationId xmlns:a16="http://schemas.microsoft.com/office/drawing/2014/main" id="{21A04E44-DB1F-4E15-92DE-BD2315FE7E69}"/>
                </a:ext>
              </a:extLst>
            </p:cNvPr>
            <p:cNvSpPr/>
            <p:nvPr/>
          </p:nvSpPr>
          <p:spPr>
            <a:xfrm>
              <a:off x="5045719" y="3749902"/>
              <a:ext cx="1483959" cy="1486126"/>
            </a:xfrm>
            <a:prstGeom prst="roundRect">
              <a:avLst/>
            </a:prstGeom>
            <a:noFill/>
            <a:ln w="28575">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600796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D33883E0-8115-401B-B448-E1003FCE5900}"/>
              </a:ext>
            </a:extLst>
          </p:cNvPr>
          <p:cNvSpPr>
            <a:spLocks noGrp="1"/>
          </p:cNvSpPr>
          <p:nvPr>
            <p:ph type="sldNum" sz="quarter" idx="12"/>
          </p:nvPr>
        </p:nvSpPr>
        <p:spPr/>
        <p:txBody>
          <a:bodyPr/>
          <a:lstStyle/>
          <a:p>
            <a:fld id="{D9C173CB-4F7B-45B0-B17F-93035FA386D0}" type="slidenum">
              <a:rPr lang="zh-TW" altLang="en-US" smtClean="0">
                <a:solidFill>
                  <a:srgbClr val="FF00FF"/>
                </a:solidFill>
              </a:rPr>
              <a:t>19</a:t>
            </a:fld>
            <a:endParaRPr lang="zh-TW" altLang="en-US">
              <a:solidFill>
                <a:srgbClr val="FF00FF"/>
              </a:solidFill>
            </a:endParaRPr>
          </a:p>
        </p:txBody>
      </p:sp>
      <p:sp>
        <p:nvSpPr>
          <p:cNvPr id="6" name="文字方塊 5">
            <a:extLst>
              <a:ext uri="{FF2B5EF4-FFF2-40B4-BE49-F238E27FC236}">
                <a16:creationId xmlns:a16="http://schemas.microsoft.com/office/drawing/2014/main" id="{33E8CD4D-38E6-481B-9441-60F7F298BEAE}"/>
              </a:ext>
            </a:extLst>
          </p:cNvPr>
          <p:cNvSpPr txBox="1"/>
          <p:nvPr/>
        </p:nvSpPr>
        <p:spPr>
          <a:xfrm>
            <a:off x="156308" y="101600"/>
            <a:ext cx="5330092" cy="646331"/>
          </a:xfrm>
          <a:prstGeom prst="rect">
            <a:avLst/>
          </a:prstGeom>
          <a:noFill/>
        </p:spPr>
        <p:txBody>
          <a:bodyPr wrap="square" lIns="91440" tIns="45720" rIns="91440" bIns="45720">
            <a:spAutoFit/>
          </a:bodyPr>
          <a:lstStyle>
            <a:defPPr>
              <a:defRPr lang="zh-TW"/>
            </a:defPPr>
            <a:lvl1pPr>
              <a:defRPr sz="3600" b="0" cap="none" spc="0">
                <a:ln w="0"/>
                <a:solidFill>
                  <a:srgbClr val="0000FF"/>
                </a:solidFill>
                <a:latin typeface="標楷體" panose="03000509000000000000" pitchFamily="65" charset="-120"/>
                <a:ea typeface="標楷體" panose="03000509000000000000" pitchFamily="65" charset="-120"/>
              </a:defRPr>
            </a:lvl1pPr>
          </a:lstStyle>
          <a:p>
            <a:r>
              <a:rPr lang="zh-TW" altLang="en-US" dirty="0"/>
              <a:t>酚酞指示劑用於酸鹼滴定</a:t>
            </a:r>
            <a:endParaRPr lang="en-US" dirty="0"/>
          </a:p>
        </p:txBody>
      </p:sp>
      <p:sp>
        <p:nvSpPr>
          <p:cNvPr id="7" name="矩形 6">
            <a:extLst>
              <a:ext uri="{FF2B5EF4-FFF2-40B4-BE49-F238E27FC236}">
                <a16:creationId xmlns:a16="http://schemas.microsoft.com/office/drawing/2014/main" id="{A4C50EE0-F502-43C3-AEC6-B2CF0686D2D3}"/>
              </a:ext>
            </a:extLst>
          </p:cNvPr>
          <p:cNvSpPr/>
          <p:nvPr/>
        </p:nvSpPr>
        <p:spPr>
          <a:xfrm>
            <a:off x="5390202" y="505370"/>
            <a:ext cx="3992382" cy="523220"/>
          </a:xfrm>
          <a:prstGeom prst="rect">
            <a:avLst/>
          </a:prstGeom>
          <a:noFill/>
        </p:spPr>
        <p:txBody>
          <a:bodyPr wrap="square" lIns="91440" tIns="45720" rIns="91440" bIns="45720">
            <a:spAutoFit/>
          </a:bodyPr>
          <a:lstStyle/>
          <a:p>
            <a:r>
              <a:rPr lang="en-US" altLang="zh-TW" sz="280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0.01</a:t>
            </a:r>
            <a:r>
              <a:rPr lang="zh-TW" altLang="en-US" sz="280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80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M </a:t>
            </a:r>
            <a:r>
              <a:rPr lang="zh-TW" altLang="en-US" sz="2800" dirty="0">
                <a:ln w="0"/>
                <a:solidFill>
                  <a:srgbClr val="00B0F0"/>
                </a:solidFill>
                <a:latin typeface="標楷體" panose="03000509000000000000" pitchFamily="65" charset="-120"/>
                <a:ea typeface="標楷體" panose="03000509000000000000" pitchFamily="65" charset="-120"/>
              </a:rPr>
              <a:t>酚酞</a:t>
            </a:r>
            <a:r>
              <a:rPr lang="en-US" altLang="zh-TW" sz="280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0.02 ml</a:t>
            </a:r>
            <a:endParaRPr lang="zh-TW" altLang="en-US" sz="2800" b="0" cap="none" spc="0" dirty="0">
              <a:ln w="0"/>
              <a:solidFill>
                <a:srgbClr val="00B0F0"/>
              </a:solidFill>
              <a:latin typeface="標楷體" panose="03000509000000000000" pitchFamily="65" charset="-120"/>
              <a:ea typeface="標楷體" panose="03000509000000000000" pitchFamily="65" charset="-120"/>
            </a:endParaRPr>
          </a:p>
        </p:txBody>
      </p:sp>
      <p:sp>
        <p:nvSpPr>
          <p:cNvPr id="8" name="矩形 7">
            <a:extLst>
              <a:ext uri="{FF2B5EF4-FFF2-40B4-BE49-F238E27FC236}">
                <a16:creationId xmlns:a16="http://schemas.microsoft.com/office/drawing/2014/main" id="{298E53AA-21DA-41B5-B1D1-5CAE9BBBE5A1}"/>
              </a:ext>
            </a:extLst>
          </p:cNvPr>
          <p:cNvSpPr/>
          <p:nvPr/>
        </p:nvSpPr>
        <p:spPr>
          <a:xfrm>
            <a:off x="5390202" y="56487"/>
            <a:ext cx="7033153" cy="523220"/>
          </a:xfrm>
          <a:prstGeom prst="rect">
            <a:avLst/>
          </a:prstGeom>
          <a:noFill/>
        </p:spPr>
        <p:txBody>
          <a:bodyPr wrap="square" lIns="91440" tIns="45720" rIns="91440" bIns="45720">
            <a:spAutoFit/>
          </a:bodyPr>
          <a:lstStyle/>
          <a:p>
            <a:pPr>
              <a:defRPr sz="1800" b="1" i="0" u="none" strike="noStrike" kern="1200" spc="0" baseline="0">
                <a:solidFill>
                  <a:sysClr val="windowText" lastClr="000000">
                    <a:lumMod val="65000"/>
                    <a:lumOff val="35000"/>
                  </a:sysClr>
                </a:solidFill>
                <a:latin typeface="+mn-lt"/>
                <a:ea typeface="+mn-ea"/>
                <a:cs typeface="+mn-cs"/>
              </a:defRPr>
            </a:pPr>
            <a:r>
              <a:rPr lang="en-US" altLang="zh-TW" sz="2800" b="1" dirty="0">
                <a:solidFill>
                  <a:srgbClr val="00B0F0"/>
                </a:solidFill>
              </a:rPr>
              <a:t>0.1 M KHP with 1.60 M</a:t>
            </a:r>
            <a:r>
              <a:rPr lang="zh-TW" altLang="en-US" sz="2800" b="1" dirty="0">
                <a:solidFill>
                  <a:srgbClr val="00B0F0"/>
                </a:solidFill>
              </a:rPr>
              <a:t> </a:t>
            </a:r>
            <a:r>
              <a:rPr lang="en-US" altLang="zh-TW" sz="2800" b="1" dirty="0">
                <a:solidFill>
                  <a:srgbClr val="00B0F0"/>
                </a:solidFill>
              </a:rPr>
              <a:t>NaOH</a:t>
            </a:r>
            <a:endParaRPr lang="zh-TW" altLang="en-US" sz="2800" b="1" dirty="0">
              <a:solidFill>
                <a:srgbClr val="00B0F0"/>
              </a:solidFill>
            </a:endParaRPr>
          </a:p>
        </p:txBody>
      </p:sp>
      <p:grpSp>
        <p:nvGrpSpPr>
          <p:cNvPr id="10" name="群組 9">
            <a:extLst>
              <a:ext uri="{FF2B5EF4-FFF2-40B4-BE49-F238E27FC236}">
                <a16:creationId xmlns:a16="http://schemas.microsoft.com/office/drawing/2014/main" id="{DCB67C52-3691-4DDE-8CAD-C9CDE504F78E}"/>
              </a:ext>
            </a:extLst>
          </p:cNvPr>
          <p:cNvGrpSpPr/>
          <p:nvPr/>
        </p:nvGrpSpPr>
        <p:grpSpPr>
          <a:xfrm>
            <a:off x="-37523" y="978797"/>
            <a:ext cx="12229524" cy="5628738"/>
            <a:chOff x="-174929" y="611105"/>
            <a:chExt cx="12267047" cy="5923265"/>
          </a:xfrm>
        </p:grpSpPr>
        <p:pic>
          <p:nvPicPr>
            <p:cNvPr id="5" name="圖片 4">
              <a:extLst>
                <a:ext uri="{FF2B5EF4-FFF2-40B4-BE49-F238E27FC236}">
                  <a16:creationId xmlns:a16="http://schemas.microsoft.com/office/drawing/2014/main" id="{981D711C-4D4C-48A3-9027-01FD4F444CA5}"/>
                </a:ext>
              </a:extLst>
            </p:cNvPr>
            <p:cNvPicPr>
              <a:picLocks noChangeAspect="1"/>
            </p:cNvPicPr>
            <p:nvPr/>
          </p:nvPicPr>
          <p:blipFill>
            <a:blip r:embed="rId2"/>
            <a:stretch>
              <a:fillRect/>
            </a:stretch>
          </p:blipFill>
          <p:spPr>
            <a:xfrm>
              <a:off x="-174929" y="611105"/>
              <a:ext cx="12267047" cy="5923265"/>
            </a:xfrm>
            <a:prstGeom prst="rect">
              <a:avLst/>
            </a:prstGeom>
          </p:spPr>
        </p:pic>
        <p:sp>
          <p:nvSpPr>
            <p:cNvPr id="9" name="矩形 8">
              <a:extLst>
                <a:ext uri="{FF2B5EF4-FFF2-40B4-BE49-F238E27FC236}">
                  <a16:creationId xmlns:a16="http://schemas.microsoft.com/office/drawing/2014/main" id="{20DAB7AD-86C8-492F-896D-5E300D3F6CFD}"/>
                </a:ext>
              </a:extLst>
            </p:cNvPr>
            <p:cNvSpPr/>
            <p:nvPr/>
          </p:nvSpPr>
          <p:spPr>
            <a:xfrm>
              <a:off x="6096000" y="1170750"/>
              <a:ext cx="3992382" cy="523220"/>
            </a:xfrm>
            <a:prstGeom prst="rect">
              <a:avLst/>
            </a:prstGeom>
            <a:noFill/>
          </p:spPr>
          <p:txBody>
            <a:bodyPr wrap="square" lIns="91440" tIns="45720" rIns="91440" bIns="45720">
              <a:spAutoFit/>
            </a:bodyPr>
            <a:lstStyle/>
            <a:p>
              <a:r>
                <a:rPr lang="en-US" altLang="zh-TW" sz="2800" dirty="0">
                  <a:ln w="0"/>
                  <a:solidFill>
                    <a:srgbClr val="FF0000"/>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ln w="0"/>
                  <a:solidFill>
                    <a:srgbClr val="FF0000"/>
                  </a:solidFill>
                  <a:latin typeface="標楷體" panose="03000509000000000000" pitchFamily="65" charset="-120"/>
                  <a:ea typeface="標楷體" panose="03000509000000000000" pitchFamily="65" charset="-120"/>
                  <a:cs typeface="Times New Roman" panose="02020603050405020304" pitchFamily="18" charset="0"/>
                </a:rPr>
                <a:t>估計值</a:t>
              </a:r>
              <a:r>
                <a:rPr lang="en-US" altLang="zh-TW" sz="2800" dirty="0">
                  <a:ln w="0"/>
                  <a:solidFill>
                    <a:srgbClr val="FF0000"/>
                  </a:solidFill>
                  <a:latin typeface="標楷體" panose="03000509000000000000" pitchFamily="65" charset="-120"/>
                  <a:ea typeface="標楷體" panose="03000509000000000000" pitchFamily="65" charset="-120"/>
                  <a:cs typeface="Times New Roman" panose="02020603050405020304" pitchFamily="18" charset="0"/>
                </a:rPr>
                <a:t>)</a:t>
              </a:r>
              <a:endParaRPr lang="zh-TW" altLang="en-US" sz="2800" b="0" cap="none" spc="0" dirty="0">
                <a:ln w="0"/>
                <a:solidFill>
                  <a:srgbClr val="FF0000"/>
                </a:solidFill>
                <a:latin typeface="標楷體" panose="03000509000000000000" pitchFamily="65" charset="-120"/>
                <a:ea typeface="標楷體" panose="03000509000000000000" pitchFamily="65" charset="-120"/>
              </a:endParaRPr>
            </a:p>
          </p:txBody>
        </p:sp>
      </p:grpSp>
    </p:spTree>
    <p:extLst>
      <p:ext uri="{BB962C8B-B14F-4D97-AF65-F5344CB8AC3E}">
        <p14:creationId xmlns:p14="http://schemas.microsoft.com/office/powerpoint/2010/main" val="42850258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0A1EB93C-AE77-4426-AD99-B07203EA5AC9}"/>
              </a:ext>
            </a:extLst>
          </p:cNvPr>
          <p:cNvSpPr>
            <a:spLocks noGrp="1"/>
          </p:cNvSpPr>
          <p:nvPr>
            <p:ph type="sldNum" sz="quarter" idx="12"/>
          </p:nvPr>
        </p:nvSpPr>
        <p:spPr/>
        <p:txBody>
          <a:bodyPr/>
          <a:lstStyle/>
          <a:p>
            <a:fld id="{D9C173CB-4F7B-45B0-B17F-93035FA386D0}" type="slidenum">
              <a:rPr lang="zh-TW" altLang="en-US" smtClean="0">
                <a:solidFill>
                  <a:srgbClr val="FF00FF"/>
                </a:solidFill>
              </a:rPr>
              <a:t>20</a:t>
            </a:fld>
            <a:endParaRPr lang="zh-TW" altLang="en-US">
              <a:solidFill>
                <a:srgbClr val="FF00FF"/>
              </a:solidFill>
            </a:endParaRPr>
          </a:p>
        </p:txBody>
      </p:sp>
      <p:sp>
        <p:nvSpPr>
          <p:cNvPr id="5" name="矩形 4">
            <a:extLst>
              <a:ext uri="{FF2B5EF4-FFF2-40B4-BE49-F238E27FC236}">
                <a16:creationId xmlns:a16="http://schemas.microsoft.com/office/drawing/2014/main" id="{F4F10185-6296-4415-B338-FD06A29526AC}"/>
              </a:ext>
            </a:extLst>
          </p:cNvPr>
          <p:cNvSpPr/>
          <p:nvPr/>
        </p:nvSpPr>
        <p:spPr>
          <a:xfrm>
            <a:off x="202147" y="0"/>
            <a:ext cx="7886473" cy="646331"/>
          </a:xfrm>
          <a:prstGeom prst="rect">
            <a:avLst/>
          </a:prstGeom>
          <a:noFill/>
        </p:spPr>
        <p:txBody>
          <a:bodyPr wrap="square" lIns="91440" tIns="45720" rIns="91440" bIns="45720">
            <a:spAutoFit/>
          </a:bodyPr>
          <a:lstStyle/>
          <a:p>
            <a:r>
              <a:rPr lang="zh-TW" altLang="en-US" sz="3600" b="0" cap="none" spc="0" dirty="0">
                <a:ln w="0"/>
                <a:solidFill>
                  <a:srgbClr val="0000FF"/>
                </a:solidFill>
                <a:latin typeface="標楷體" panose="03000509000000000000" pitchFamily="65" charset="-120"/>
                <a:ea typeface="標楷體" panose="03000509000000000000" pitchFamily="65" charset="-120"/>
              </a:rPr>
              <a:t>酚酞的褪色速率</a:t>
            </a:r>
            <a:r>
              <a:rPr lang="en-US" altLang="zh-TW" sz="3600" b="0" cap="none" spc="0" dirty="0">
                <a:ln w="0"/>
                <a:solidFill>
                  <a:srgbClr val="0000FF"/>
                </a:solidFill>
                <a:latin typeface="標楷體" panose="03000509000000000000" pitchFamily="65" charset="-120"/>
                <a:ea typeface="標楷體" panose="03000509000000000000" pitchFamily="65" charset="-120"/>
              </a:rPr>
              <a:t>(</a:t>
            </a:r>
            <a:r>
              <a:rPr lang="zh-TW" altLang="en-US" sz="3600" b="0" cap="none" spc="0" dirty="0">
                <a:ln w="0"/>
                <a:solidFill>
                  <a:srgbClr val="0000FF"/>
                </a:solidFill>
                <a:latin typeface="標楷體" panose="03000509000000000000" pitchFamily="65" charset="-120"/>
                <a:ea typeface="標楷體" panose="03000509000000000000" pitchFamily="65" charset="-120"/>
              </a:rPr>
              <a:t>擬一級反應之動力學</a:t>
            </a:r>
            <a:r>
              <a:rPr lang="en-US" altLang="zh-TW" sz="3600" b="0" cap="none" spc="0" dirty="0">
                <a:ln w="0"/>
                <a:solidFill>
                  <a:srgbClr val="0000FF"/>
                </a:solidFill>
                <a:latin typeface="標楷體" panose="03000509000000000000" pitchFamily="65" charset="-120"/>
                <a:ea typeface="標楷體" panose="03000509000000000000" pitchFamily="65" charset="-120"/>
              </a:rPr>
              <a:t>)</a:t>
            </a:r>
            <a:endParaRPr lang="zh-TW" altLang="en-US" sz="3600" b="0" cap="none" spc="0" dirty="0">
              <a:ln w="0"/>
              <a:solidFill>
                <a:srgbClr val="0000FF"/>
              </a:solidFill>
              <a:latin typeface="標楷體" panose="03000509000000000000" pitchFamily="65" charset="-120"/>
              <a:ea typeface="標楷體" panose="03000509000000000000" pitchFamily="65" charset="-120"/>
            </a:endParaRPr>
          </a:p>
        </p:txBody>
      </p:sp>
      <p:pic>
        <p:nvPicPr>
          <p:cNvPr id="6" name="圖片 5">
            <a:extLst>
              <a:ext uri="{FF2B5EF4-FFF2-40B4-BE49-F238E27FC236}">
                <a16:creationId xmlns:a16="http://schemas.microsoft.com/office/drawing/2014/main" id="{AF085950-A14B-4CCF-8F1B-85DE6F0294DD}"/>
              </a:ext>
            </a:extLst>
          </p:cNvPr>
          <p:cNvPicPr>
            <a:picLocks noChangeAspect="1"/>
          </p:cNvPicPr>
          <p:nvPr/>
        </p:nvPicPr>
        <p:blipFill>
          <a:blip r:embed="rId2"/>
          <a:stretch>
            <a:fillRect/>
          </a:stretch>
        </p:blipFill>
        <p:spPr>
          <a:xfrm>
            <a:off x="397665" y="802069"/>
            <a:ext cx="10843146" cy="5426793"/>
          </a:xfrm>
          <a:prstGeom prst="rect">
            <a:avLst/>
          </a:prstGeom>
        </p:spPr>
      </p:pic>
      <p:sp>
        <p:nvSpPr>
          <p:cNvPr id="7" name="矩形 6">
            <a:extLst>
              <a:ext uri="{FF2B5EF4-FFF2-40B4-BE49-F238E27FC236}">
                <a16:creationId xmlns:a16="http://schemas.microsoft.com/office/drawing/2014/main" id="{8221EDFB-96CE-4B6B-925A-0532779A232A}"/>
              </a:ext>
            </a:extLst>
          </p:cNvPr>
          <p:cNvSpPr/>
          <p:nvPr/>
        </p:nvSpPr>
        <p:spPr>
          <a:xfrm>
            <a:off x="4073771" y="6077247"/>
            <a:ext cx="3521893" cy="461665"/>
          </a:xfrm>
          <a:prstGeom prst="rect">
            <a:avLst/>
          </a:prstGeom>
          <a:noFill/>
        </p:spPr>
        <p:txBody>
          <a:bodyPr wrap="square" lIns="91440" tIns="45720" rIns="91440" bIns="45720">
            <a:spAutoFit/>
          </a:bodyPr>
          <a:lstStyle/>
          <a:p>
            <a:r>
              <a:rPr lang="zh-TW" altLang="en-US" sz="2400" dirty="0">
                <a:ln w="0"/>
                <a:latin typeface="標楷體" panose="03000509000000000000" pitchFamily="65" charset="-120"/>
                <a:ea typeface="標楷體" panose="03000509000000000000" pitchFamily="65" charset="-120"/>
              </a:rPr>
              <a:t>半衰期 </a:t>
            </a:r>
            <a:r>
              <a:rPr lang="en-US" altLang="zh-TW" sz="2400" dirty="0">
                <a:ln w="0"/>
                <a:latin typeface="Times New Roman" panose="02020603050405020304" pitchFamily="18" charset="0"/>
                <a:ea typeface="標楷體" panose="03000509000000000000" pitchFamily="65" charset="-120"/>
                <a:cs typeface="Times New Roman" panose="02020603050405020304" pitchFamily="18" charset="0"/>
              </a:rPr>
              <a:t>(</a:t>
            </a:r>
            <a:r>
              <a:rPr lang="en-US" altLang="zh-TW" sz="2400" i="1" dirty="0">
                <a:ln w="0"/>
                <a:latin typeface="Times New Roman" panose="02020603050405020304" pitchFamily="18" charset="0"/>
                <a:ea typeface="標楷體" panose="03000509000000000000" pitchFamily="65" charset="-120"/>
                <a:cs typeface="Times New Roman" panose="02020603050405020304" pitchFamily="18" charset="0"/>
              </a:rPr>
              <a:t>t</a:t>
            </a:r>
            <a:r>
              <a:rPr lang="en-US" altLang="zh-TW" sz="2400" b="0" cap="none" spc="0" baseline="-25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1/2</a:t>
            </a:r>
            <a:r>
              <a:rPr lang="en-US" altLang="zh-TW" sz="24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400" b="0" cap="none" spc="0" dirty="0">
                <a:ln w="0"/>
                <a:solidFill>
                  <a:schemeClr val="tx1"/>
                </a:solidFill>
                <a:latin typeface="標楷體" panose="03000509000000000000" pitchFamily="65" charset="-120"/>
                <a:ea typeface="標楷體" panose="03000509000000000000" pitchFamily="65" charset="-120"/>
              </a:rPr>
              <a:t>約為</a:t>
            </a:r>
            <a:r>
              <a:rPr lang="en-US" altLang="zh-TW" sz="24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126 s</a:t>
            </a:r>
            <a:endParaRPr lang="zh-TW" altLang="en-US" sz="2400" b="0" cap="none" spc="0" baseline="30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文字方塊 7">
                <a:extLst>
                  <a:ext uri="{FF2B5EF4-FFF2-40B4-BE49-F238E27FC236}">
                    <a16:creationId xmlns:a16="http://schemas.microsoft.com/office/drawing/2014/main" id="{9DA979C1-E049-4BDE-8EDC-2CB3532C7B57}"/>
                  </a:ext>
                </a:extLst>
              </p:cNvPr>
              <p:cNvSpPr txBox="1"/>
              <p:nvPr/>
            </p:nvSpPr>
            <p:spPr>
              <a:xfrm>
                <a:off x="3704493" y="918589"/>
                <a:ext cx="7536318" cy="682816"/>
              </a:xfrm>
              <a:prstGeom prst="rect">
                <a:avLst/>
              </a:prstGeom>
              <a:solidFill>
                <a:srgbClr val="FFFF00"/>
              </a:solidFill>
            </p:spPr>
            <p:txBody>
              <a:bodyPr wrap="square" lIns="0" tIns="0" rIns="0" bIns="0" rtlCol="0">
                <a:spAutoFit/>
              </a:bodyPr>
              <a:lstStyle/>
              <a:p>
                <a14:m>
                  <m:oMath xmlns:m="http://schemas.openxmlformats.org/officeDocument/2006/math">
                    <m:d>
                      <m:dPr>
                        <m:begChr m:val="["/>
                        <m:endChr m:val="]"/>
                        <m:ctrlPr>
                          <a:rPr lang="en-US" sz="4000" i="1" smtClean="0">
                            <a:latin typeface="Cambria Math" panose="02040503050406030204" pitchFamily="18" charset="0"/>
                          </a:rPr>
                        </m:ctrlPr>
                      </m:dPr>
                      <m:e>
                        <m:sSubSup>
                          <m:sSubSupPr>
                            <m:ctrlPr>
                              <a:rPr lang="en-US" sz="4000" i="1">
                                <a:latin typeface="Cambria Math" panose="02040503050406030204" pitchFamily="18" charset="0"/>
                              </a:rPr>
                            </m:ctrlPr>
                          </m:sSubSupPr>
                          <m:e>
                            <m:r>
                              <a:rPr lang="en-US" sz="4000" i="1">
                                <a:latin typeface="Cambria Math" panose="02040503050406030204" pitchFamily="18" charset="0"/>
                              </a:rPr>
                              <m:t>𝐼</m:t>
                            </m:r>
                            <m:r>
                              <a:rPr lang="en-US" sz="4000" b="0" i="1" smtClean="0">
                                <a:latin typeface="Cambria Math" panose="02040503050406030204" pitchFamily="18" charset="0"/>
                              </a:rPr>
                              <m:t>𝑛</m:t>
                            </m:r>
                          </m:e>
                          <m:sub>
                            <m:r>
                              <a:rPr lang="en-US" sz="4000" b="0" i="1" smtClean="0">
                                <a:latin typeface="Cambria Math" panose="02040503050406030204" pitchFamily="18" charset="0"/>
                              </a:rPr>
                              <m:t> </m:t>
                            </m:r>
                          </m:sub>
                          <m:sup>
                            <m:r>
                              <a:rPr lang="en-US" sz="4000" i="0">
                                <a:latin typeface="Cambria Math" panose="02040503050406030204" pitchFamily="18" charset="0"/>
                              </a:rPr>
                              <m:t>2−</m:t>
                            </m:r>
                          </m:sup>
                        </m:sSubSup>
                      </m:e>
                    </m:d>
                    <m:r>
                      <a:rPr lang="en-US" sz="4000" i="0">
                        <a:latin typeface="Cambria Math" panose="02040503050406030204" pitchFamily="18" charset="0"/>
                      </a:rPr>
                      <m:t>=</m:t>
                    </m:r>
                    <m:sSub>
                      <m:sSubPr>
                        <m:ctrlPr>
                          <a:rPr lang="en-US" sz="4000" i="1">
                            <a:latin typeface="Cambria Math" panose="02040503050406030204" pitchFamily="18" charset="0"/>
                          </a:rPr>
                        </m:ctrlPr>
                      </m:sSubPr>
                      <m:e>
                        <m:d>
                          <m:dPr>
                            <m:begChr m:val="["/>
                            <m:endChr m:val="]"/>
                            <m:ctrlPr>
                              <a:rPr lang="en-US" altLang="zh-TW" sz="4000" i="1">
                                <a:latin typeface="Cambria Math" panose="02040503050406030204" pitchFamily="18" charset="0"/>
                              </a:rPr>
                            </m:ctrlPr>
                          </m:dPr>
                          <m:e>
                            <m:sSubSup>
                              <m:sSubSupPr>
                                <m:ctrlPr>
                                  <a:rPr lang="en-US" altLang="zh-TW" sz="4000" i="1">
                                    <a:latin typeface="Cambria Math" panose="02040503050406030204" pitchFamily="18" charset="0"/>
                                  </a:rPr>
                                </m:ctrlPr>
                              </m:sSubSupPr>
                              <m:e>
                                <m:r>
                                  <a:rPr lang="en-US" altLang="zh-TW" sz="4000" i="1">
                                    <a:latin typeface="Cambria Math" panose="02040503050406030204" pitchFamily="18" charset="0"/>
                                  </a:rPr>
                                  <m:t>𝐼</m:t>
                                </m:r>
                                <m:r>
                                  <a:rPr lang="en-US" altLang="zh-TW" sz="4000" b="0" i="1" smtClean="0">
                                    <a:latin typeface="Cambria Math" panose="02040503050406030204" pitchFamily="18" charset="0"/>
                                  </a:rPr>
                                  <m:t>𝑛</m:t>
                                </m:r>
                              </m:e>
                              <m:sub>
                                <m:r>
                                  <a:rPr lang="en-US" altLang="zh-TW" sz="4000" b="0" i="1" smtClean="0">
                                    <a:latin typeface="Cambria Math" panose="02040503050406030204" pitchFamily="18" charset="0"/>
                                  </a:rPr>
                                  <m:t> </m:t>
                                </m:r>
                              </m:sub>
                              <m:sup>
                                <m:r>
                                  <a:rPr lang="en-US" altLang="zh-TW" sz="4000">
                                    <a:latin typeface="Cambria Math" panose="02040503050406030204" pitchFamily="18" charset="0"/>
                                  </a:rPr>
                                  <m:t>2−</m:t>
                                </m:r>
                              </m:sup>
                            </m:sSubSup>
                          </m:e>
                        </m:d>
                      </m:e>
                      <m:sub>
                        <m:r>
                          <a:rPr lang="en-US" sz="4000" i="0">
                            <a:latin typeface="Cambria Math" panose="02040503050406030204" pitchFamily="18" charset="0"/>
                          </a:rPr>
                          <m:t>0</m:t>
                        </m:r>
                      </m:sub>
                    </m:sSub>
                    <m:sSup>
                      <m:sSupPr>
                        <m:ctrlPr>
                          <a:rPr lang="en-US" sz="4000" i="1">
                            <a:latin typeface="Cambria Math" panose="02040503050406030204" pitchFamily="18" charset="0"/>
                          </a:rPr>
                        </m:ctrlPr>
                      </m:sSupPr>
                      <m:e>
                        <m:r>
                          <a:rPr lang="en-US" sz="4000" i="0">
                            <a:latin typeface="Cambria Math" panose="02040503050406030204" pitchFamily="18" charset="0"/>
                          </a:rPr>
                          <m:t>ⅇ</m:t>
                        </m:r>
                      </m:e>
                      <m:sup>
                        <m:r>
                          <a:rPr lang="en-US" sz="4000" i="0">
                            <a:latin typeface="Cambria Math" panose="02040503050406030204" pitchFamily="18" charset="0"/>
                          </a:rPr>
                          <m:t>−</m:t>
                        </m:r>
                        <m:sSub>
                          <m:sSubPr>
                            <m:ctrlPr>
                              <a:rPr lang="en-US" sz="4000" i="1">
                                <a:latin typeface="Cambria Math" panose="02040503050406030204" pitchFamily="18" charset="0"/>
                              </a:rPr>
                            </m:ctrlPr>
                          </m:sSubPr>
                          <m:e>
                            <m:r>
                              <a:rPr lang="en-US" sz="4000" i="1">
                                <a:latin typeface="Cambria Math" panose="02040503050406030204" pitchFamily="18" charset="0"/>
                              </a:rPr>
                              <m:t>𝑘</m:t>
                            </m:r>
                          </m:e>
                          <m:sub>
                            <m:r>
                              <m:rPr>
                                <m:sty m:val="p"/>
                              </m:rPr>
                              <a:rPr lang="en-US" sz="4000" b="0" i="0" smtClean="0">
                                <a:latin typeface="Cambria Math" panose="02040503050406030204" pitchFamily="18" charset="0"/>
                              </a:rPr>
                              <m:t>obs</m:t>
                            </m:r>
                          </m:sub>
                        </m:sSub>
                        <m:r>
                          <a:rPr lang="en-US" sz="4000" i="1">
                            <a:latin typeface="Cambria Math" panose="02040503050406030204" pitchFamily="18" charset="0"/>
                          </a:rPr>
                          <m:t>𝑡</m:t>
                        </m:r>
                      </m:sup>
                    </m:sSup>
                  </m:oMath>
                </a14:m>
                <a:r>
                  <a:rPr lang="en-US" sz="4000" dirty="0"/>
                  <a:t>+</a:t>
                </a:r>
                <a:r>
                  <a:rPr lang="en-US" altLang="zh-TW" sz="4000" dirty="0"/>
                  <a:t> </a:t>
                </a:r>
                <a14:m>
                  <m:oMath xmlns:m="http://schemas.openxmlformats.org/officeDocument/2006/math">
                    <m:sSub>
                      <m:sSubPr>
                        <m:ctrlPr>
                          <a:rPr lang="en-US" altLang="zh-TW" sz="4000" i="1">
                            <a:latin typeface="Cambria Math" panose="02040503050406030204" pitchFamily="18" charset="0"/>
                          </a:rPr>
                        </m:ctrlPr>
                      </m:sSubPr>
                      <m:e>
                        <m:d>
                          <m:dPr>
                            <m:begChr m:val="["/>
                            <m:endChr m:val="]"/>
                            <m:ctrlPr>
                              <a:rPr lang="en-US" altLang="zh-TW" sz="4000" i="1">
                                <a:latin typeface="Cambria Math" panose="02040503050406030204" pitchFamily="18" charset="0"/>
                              </a:rPr>
                            </m:ctrlPr>
                          </m:dPr>
                          <m:e>
                            <m:sSubSup>
                              <m:sSubSupPr>
                                <m:ctrlPr>
                                  <a:rPr lang="en-US" altLang="zh-TW" sz="4000" i="1">
                                    <a:latin typeface="Cambria Math" panose="02040503050406030204" pitchFamily="18" charset="0"/>
                                  </a:rPr>
                                </m:ctrlPr>
                              </m:sSubSupPr>
                              <m:e>
                                <m:r>
                                  <a:rPr lang="en-US" altLang="zh-TW" sz="4000" i="1">
                                    <a:latin typeface="Cambria Math" panose="02040503050406030204" pitchFamily="18" charset="0"/>
                                  </a:rPr>
                                  <m:t>𝐼𝑛</m:t>
                                </m:r>
                              </m:e>
                              <m:sub>
                                <m:r>
                                  <a:rPr lang="en-US" altLang="zh-TW" sz="4000" i="1">
                                    <a:latin typeface="Cambria Math" panose="02040503050406030204" pitchFamily="18" charset="0"/>
                                  </a:rPr>
                                  <m:t> </m:t>
                                </m:r>
                              </m:sub>
                              <m:sup>
                                <m:r>
                                  <a:rPr lang="en-US" altLang="zh-TW" sz="4000">
                                    <a:latin typeface="Cambria Math" panose="02040503050406030204" pitchFamily="18" charset="0"/>
                                  </a:rPr>
                                  <m:t>2−</m:t>
                                </m:r>
                              </m:sup>
                            </m:sSubSup>
                          </m:e>
                        </m:d>
                      </m:e>
                      <m:sub>
                        <m:r>
                          <m:rPr>
                            <m:sty m:val="p"/>
                          </m:rPr>
                          <a:rPr lang="en-US" altLang="zh-TW" sz="4000" b="0" i="0" smtClean="0">
                            <a:latin typeface="Cambria Math" panose="02040503050406030204" pitchFamily="18" charset="0"/>
                          </a:rPr>
                          <m:t>eq</m:t>
                        </m:r>
                      </m:sub>
                    </m:sSub>
                  </m:oMath>
                </a14:m>
                <a:endParaRPr lang="en-US" sz="4000" dirty="0"/>
              </a:p>
            </p:txBody>
          </p:sp>
        </mc:Choice>
        <mc:Fallback xmlns="">
          <p:sp>
            <p:nvSpPr>
              <p:cNvPr id="8" name="文字方塊 7">
                <a:extLst>
                  <a:ext uri="{FF2B5EF4-FFF2-40B4-BE49-F238E27FC236}">
                    <a16:creationId xmlns:a16="http://schemas.microsoft.com/office/drawing/2014/main" id="{9DA979C1-E049-4BDE-8EDC-2CB3532C7B57}"/>
                  </a:ext>
                </a:extLst>
              </p:cNvPr>
              <p:cNvSpPr txBox="1">
                <a:spLocks noRot="1" noChangeAspect="1" noMove="1" noResize="1" noEditPoints="1" noAdjustHandles="1" noChangeArrowheads="1" noChangeShapeType="1" noTextEdit="1"/>
              </p:cNvSpPr>
              <p:nvPr/>
            </p:nvSpPr>
            <p:spPr>
              <a:xfrm>
                <a:off x="3704493" y="918589"/>
                <a:ext cx="7536318" cy="682816"/>
              </a:xfrm>
              <a:prstGeom prst="rect">
                <a:avLst/>
              </a:prstGeom>
              <a:blipFill>
                <a:blip r:embed="rId3"/>
                <a:stretch>
                  <a:fillRect t="-19643" b="-37500"/>
                </a:stretch>
              </a:blipFill>
            </p:spPr>
            <p:txBody>
              <a:bodyPr/>
              <a:lstStyle/>
              <a:p>
                <a:r>
                  <a:rPr lang="zh-TW" altLang="en-US">
                    <a:noFill/>
                  </a:rPr>
                  <a:t> </a:t>
                </a:r>
              </a:p>
            </p:txBody>
          </p:sp>
        </mc:Fallback>
      </mc:AlternateContent>
      <p:sp>
        <p:nvSpPr>
          <p:cNvPr id="9" name="矩形 8">
            <a:extLst>
              <a:ext uri="{FF2B5EF4-FFF2-40B4-BE49-F238E27FC236}">
                <a16:creationId xmlns:a16="http://schemas.microsoft.com/office/drawing/2014/main" id="{2E1D5199-B853-441B-A536-A4FFEEB3EAA2}"/>
              </a:ext>
            </a:extLst>
          </p:cNvPr>
          <p:cNvSpPr/>
          <p:nvPr/>
        </p:nvSpPr>
        <p:spPr>
          <a:xfrm>
            <a:off x="6363430" y="2013391"/>
            <a:ext cx="2598615" cy="461665"/>
          </a:xfrm>
          <a:prstGeom prst="rect">
            <a:avLst/>
          </a:prstGeom>
          <a:solidFill>
            <a:schemeClr val="bg1"/>
          </a:solidFill>
        </p:spPr>
        <p:txBody>
          <a:bodyPr wrap="square" lIns="91440" tIns="45720" rIns="91440" bIns="45720">
            <a:spAutoFit/>
          </a:bodyPr>
          <a:lstStyle/>
          <a:p>
            <a:r>
              <a:rPr lang="zh-TW" altLang="en-US" sz="2400" b="0" cap="none" spc="0" dirty="0">
                <a:ln w="0"/>
                <a:solidFill>
                  <a:schemeClr val="tx1"/>
                </a:solidFill>
                <a:latin typeface="標楷體" panose="03000509000000000000" pitchFamily="65" charset="-120"/>
                <a:ea typeface="標楷體" panose="03000509000000000000" pitchFamily="65" charset="-120"/>
              </a:rPr>
              <a:t>設</a:t>
            </a:r>
            <a:r>
              <a:rPr lang="en-US" altLang="zh-TW" sz="2400" b="0" i="1" cap="none" spc="0" dirty="0" err="1">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k</a:t>
            </a:r>
            <a:r>
              <a:rPr lang="en-US" altLang="zh-TW" sz="2400" b="0" cap="none" spc="0" baseline="-25000" dirty="0" err="1">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obs</a:t>
            </a:r>
            <a:r>
              <a:rPr lang="zh-TW" altLang="en-US" sz="2400" b="0" cap="none" spc="0" dirty="0">
                <a:ln w="0"/>
                <a:solidFill>
                  <a:schemeClr val="tx1"/>
                </a:solidFill>
                <a:latin typeface="標楷體" panose="03000509000000000000" pitchFamily="65" charset="-120"/>
                <a:ea typeface="標楷體" panose="03000509000000000000" pitchFamily="65" charset="-120"/>
              </a:rPr>
              <a:t>為</a:t>
            </a:r>
            <a:r>
              <a:rPr lang="en-US" altLang="zh-TW" sz="24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0.0055</a:t>
            </a:r>
            <a:r>
              <a:rPr lang="zh-TW" altLang="en-US" sz="24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4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s</a:t>
            </a:r>
            <a:r>
              <a:rPr lang="en-US" altLang="zh-TW" sz="2400" b="0" cap="none" spc="0" baseline="30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2400" b="0" cap="none" spc="0" baseline="30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0" name="文字方塊 9">
            <a:extLst>
              <a:ext uri="{FF2B5EF4-FFF2-40B4-BE49-F238E27FC236}">
                <a16:creationId xmlns:a16="http://schemas.microsoft.com/office/drawing/2014/main" id="{F5134D29-09BA-4198-A7A1-5E6A9ED528EF}"/>
              </a:ext>
            </a:extLst>
          </p:cNvPr>
          <p:cNvSpPr txBox="1"/>
          <p:nvPr/>
        </p:nvSpPr>
        <p:spPr>
          <a:xfrm>
            <a:off x="7595664" y="2785106"/>
            <a:ext cx="3066865" cy="905056"/>
          </a:xfrm>
          <a:prstGeom prst="rect">
            <a:avLst/>
          </a:prstGeom>
          <a:solidFill>
            <a:schemeClr val="accent5">
              <a:lumMod val="20000"/>
              <a:lumOff val="80000"/>
            </a:schemeClr>
          </a:solidFill>
        </p:spPr>
        <p:txBody>
          <a:bodyPr wrap="none" rtlCol="0">
            <a:spAutoFit/>
          </a:bodyPr>
          <a:lstStyle>
            <a:defPPr>
              <a:defRPr lang="zh-TW"/>
            </a:defPPr>
            <a:lvl1pPr>
              <a:lnSpc>
                <a:spcPct val="150000"/>
              </a:lnSpc>
              <a:defRPr sz="5400">
                <a:latin typeface="Times New Roman" panose="02020603050405020304" pitchFamily="18" charset="0"/>
                <a:cs typeface="Times New Roman" panose="02020603050405020304" pitchFamily="18" charset="0"/>
              </a:defRPr>
            </a:lvl1pPr>
          </a:lstStyle>
          <a:p>
            <a:r>
              <a:rPr lang="en-US" sz="4000" i="1" dirty="0" err="1"/>
              <a:t>k</a:t>
            </a:r>
            <a:r>
              <a:rPr lang="en-US" sz="4000" baseline="-25000" dirty="0" err="1"/>
              <a:t>obs</a:t>
            </a:r>
            <a:r>
              <a:rPr lang="en-US" sz="4000" i="1" baseline="-25000" dirty="0"/>
              <a:t> </a:t>
            </a:r>
            <a:r>
              <a:rPr lang="en-US" sz="4000" dirty="0"/>
              <a:t>= ln2</a:t>
            </a:r>
            <a:r>
              <a:rPr lang="en-US" sz="4000" baseline="-25000" dirty="0"/>
              <a:t> </a:t>
            </a:r>
            <a:r>
              <a:rPr lang="en-US" sz="4000" dirty="0"/>
              <a:t>/</a:t>
            </a:r>
            <a:r>
              <a:rPr lang="en-US" sz="4000" baseline="-25000" dirty="0"/>
              <a:t> </a:t>
            </a:r>
            <a:r>
              <a:rPr lang="en-US" sz="4000" i="1" dirty="0"/>
              <a:t>t</a:t>
            </a:r>
            <a:r>
              <a:rPr lang="en-US" sz="4000" baseline="-25000" dirty="0"/>
              <a:t>1/2</a:t>
            </a:r>
            <a:r>
              <a:rPr lang="en-US" altLang="zh-TW" sz="4000" dirty="0"/>
              <a:t> </a:t>
            </a:r>
          </a:p>
        </p:txBody>
      </p:sp>
    </p:spTree>
    <p:extLst>
      <p:ext uri="{BB962C8B-B14F-4D97-AF65-F5344CB8AC3E}">
        <p14:creationId xmlns:p14="http://schemas.microsoft.com/office/powerpoint/2010/main" val="10753480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CE99E47A-EA04-4A07-A82D-DFA27B11E65A}"/>
              </a:ext>
            </a:extLst>
          </p:cNvPr>
          <p:cNvSpPr>
            <a:spLocks noGrp="1"/>
          </p:cNvSpPr>
          <p:nvPr>
            <p:ph type="sldNum" sz="quarter" idx="12"/>
          </p:nvPr>
        </p:nvSpPr>
        <p:spPr/>
        <p:txBody>
          <a:bodyPr/>
          <a:lstStyle/>
          <a:p>
            <a:fld id="{D9C173CB-4F7B-45B0-B17F-93035FA386D0}" type="slidenum">
              <a:rPr lang="zh-TW" altLang="en-US" smtClean="0">
                <a:solidFill>
                  <a:srgbClr val="FF00FF"/>
                </a:solidFill>
              </a:rPr>
              <a:t>21</a:t>
            </a:fld>
            <a:endParaRPr lang="zh-TW" altLang="en-US">
              <a:solidFill>
                <a:srgbClr val="FF00FF"/>
              </a:solidFill>
            </a:endParaRPr>
          </a:p>
        </p:txBody>
      </p:sp>
      <p:sp>
        <p:nvSpPr>
          <p:cNvPr id="5" name="矩形 4">
            <a:extLst>
              <a:ext uri="{FF2B5EF4-FFF2-40B4-BE49-F238E27FC236}">
                <a16:creationId xmlns:a16="http://schemas.microsoft.com/office/drawing/2014/main" id="{16737C9A-78BA-488A-8F09-6AB7F6C30AFF}"/>
              </a:ext>
            </a:extLst>
          </p:cNvPr>
          <p:cNvSpPr/>
          <p:nvPr/>
        </p:nvSpPr>
        <p:spPr>
          <a:xfrm>
            <a:off x="209962" y="155738"/>
            <a:ext cx="7886473" cy="646331"/>
          </a:xfrm>
          <a:prstGeom prst="rect">
            <a:avLst/>
          </a:prstGeom>
          <a:noFill/>
        </p:spPr>
        <p:txBody>
          <a:bodyPr wrap="square" lIns="91440" tIns="45720" rIns="91440" bIns="45720">
            <a:spAutoFit/>
          </a:bodyPr>
          <a:lstStyle/>
          <a:p>
            <a:r>
              <a:rPr lang="zh-TW" altLang="en-US" sz="3600" b="0"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指數衰減：</a:t>
            </a:r>
            <a:r>
              <a:rPr lang="en-US" altLang="zh-TW" sz="3600" b="0"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Why </a:t>
            </a:r>
            <a:r>
              <a:rPr lang="en-US" altLang="zh-TW" sz="3600" b="0" i="1"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e</a:t>
            </a:r>
            <a:r>
              <a:rPr lang="en-US" altLang="zh-TW" sz="3600" b="0"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 = 2.71828…</a:t>
            </a:r>
            <a:r>
              <a:rPr lang="zh-TW" altLang="en-US" sz="3600" b="0"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t>
            </a:r>
          </a:p>
        </p:txBody>
      </p:sp>
      <p:graphicFrame>
        <p:nvGraphicFramePr>
          <p:cNvPr id="6" name="物件 5">
            <a:extLst>
              <a:ext uri="{FF2B5EF4-FFF2-40B4-BE49-F238E27FC236}">
                <a16:creationId xmlns:a16="http://schemas.microsoft.com/office/drawing/2014/main" id="{6C0F56F0-F417-4D4E-BCA5-B4EF18A5671C}"/>
              </a:ext>
            </a:extLst>
          </p:cNvPr>
          <p:cNvGraphicFramePr>
            <a:graphicFrameLocks noChangeAspect="1"/>
          </p:cNvGraphicFramePr>
          <p:nvPr>
            <p:extLst>
              <p:ext uri="{D42A27DB-BD31-4B8C-83A1-F6EECF244321}">
                <p14:modId xmlns:p14="http://schemas.microsoft.com/office/powerpoint/2010/main" val="537739513"/>
              </p:ext>
            </p:extLst>
          </p:nvPr>
        </p:nvGraphicFramePr>
        <p:xfrm>
          <a:off x="5456255" y="621719"/>
          <a:ext cx="7337548" cy="5614561"/>
        </p:xfrm>
        <a:graphic>
          <a:graphicData uri="http://schemas.openxmlformats.org/presentationml/2006/ole">
            <mc:AlternateContent xmlns:mc="http://schemas.openxmlformats.org/markup-compatibility/2006">
              <mc:Choice xmlns:v="urn:schemas-microsoft-com:vml" Requires="v">
                <p:oleObj spid="_x0000_s2170" name="Graph" r:id="rId3" imgW="3920760" imgH="3000960" progId="Origin50.Graph">
                  <p:embed/>
                </p:oleObj>
              </mc:Choice>
              <mc:Fallback>
                <p:oleObj name="Graph" r:id="rId3" imgW="3920760" imgH="3000960" progId="Origin50.Graph">
                  <p:embed/>
                  <p:pic>
                    <p:nvPicPr>
                      <p:cNvPr id="8" name="物件 7">
                        <a:extLst>
                          <a:ext uri="{FF2B5EF4-FFF2-40B4-BE49-F238E27FC236}">
                            <a16:creationId xmlns:a16="http://schemas.microsoft.com/office/drawing/2014/main" id="{C4FE9698-4020-4EA8-BCD0-7AE3EC43EC23}"/>
                          </a:ext>
                        </a:extLst>
                      </p:cNvPr>
                      <p:cNvPicPr/>
                      <p:nvPr/>
                    </p:nvPicPr>
                    <p:blipFill>
                      <a:blip r:embed="rId4"/>
                      <a:stretch>
                        <a:fillRect/>
                      </a:stretch>
                    </p:blipFill>
                    <p:spPr>
                      <a:xfrm>
                        <a:off x="5456255" y="621719"/>
                        <a:ext cx="7337548" cy="5614561"/>
                      </a:xfrm>
                      <a:prstGeom prst="rect">
                        <a:avLst/>
                      </a:prstGeom>
                    </p:spPr>
                  </p:pic>
                </p:oleObj>
              </mc:Fallback>
            </mc:AlternateContent>
          </a:graphicData>
        </a:graphic>
      </p:graphicFrame>
      <p:grpSp>
        <p:nvGrpSpPr>
          <p:cNvPr id="7" name="群組 6">
            <a:extLst>
              <a:ext uri="{FF2B5EF4-FFF2-40B4-BE49-F238E27FC236}">
                <a16:creationId xmlns:a16="http://schemas.microsoft.com/office/drawing/2014/main" id="{66B1B8E3-A01F-414D-8EB0-28BAE1502A61}"/>
              </a:ext>
            </a:extLst>
          </p:cNvPr>
          <p:cNvGrpSpPr/>
          <p:nvPr/>
        </p:nvGrpSpPr>
        <p:grpSpPr>
          <a:xfrm>
            <a:off x="-552659" y="621719"/>
            <a:ext cx="7337548" cy="5614561"/>
            <a:chOff x="-422030" y="621719"/>
            <a:chExt cx="7337548" cy="5614561"/>
          </a:xfrm>
        </p:grpSpPr>
        <p:graphicFrame>
          <p:nvGraphicFramePr>
            <p:cNvPr id="8" name="物件 7">
              <a:extLst>
                <a:ext uri="{FF2B5EF4-FFF2-40B4-BE49-F238E27FC236}">
                  <a16:creationId xmlns:a16="http://schemas.microsoft.com/office/drawing/2014/main" id="{17FCCC5B-72BD-44B7-B46E-D4350013D110}"/>
                </a:ext>
              </a:extLst>
            </p:cNvPr>
            <p:cNvGraphicFramePr>
              <a:graphicFrameLocks noChangeAspect="1"/>
            </p:cNvGraphicFramePr>
            <p:nvPr>
              <p:extLst>
                <p:ext uri="{D42A27DB-BD31-4B8C-83A1-F6EECF244321}">
                  <p14:modId xmlns:p14="http://schemas.microsoft.com/office/powerpoint/2010/main" val="741131872"/>
                </p:ext>
              </p:extLst>
            </p:nvPr>
          </p:nvGraphicFramePr>
          <p:xfrm>
            <a:off x="-422030" y="621719"/>
            <a:ext cx="7337548" cy="5614561"/>
          </p:xfrm>
          <a:graphic>
            <a:graphicData uri="http://schemas.openxmlformats.org/presentationml/2006/ole">
              <mc:AlternateContent xmlns:mc="http://schemas.openxmlformats.org/markup-compatibility/2006">
                <mc:Choice xmlns:v="urn:schemas-microsoft-com:vml" Requires="v">
                  <p:oleObj spid="_x0000_s2171" name="Graph" r:id="rId5" imgW="3920760" imgH="3000960" progId="Origin50.Graph">
                    <p:embed/>
                  </p:oleObj>
                </mc:Choice>
                <mc:Fallback>
                  <p:oleObj name="Graph" r:id="rId5" imgW="3920760" imgH="3000960" progId="Origin50.Graph">
                    <p:embed/>
                    <p:pic>
                      <p:nvPicPr>
                        <p:cNvPr id="6" name="物件 5">
                          <a:extLst>
                            <a:ext uri="{FF2B5EF4-FFF2-40B4-BE49-F238E27FC236}">
                              <a16:creationId xmlns:a16="http://schemas.microsoft.com/office/drawing/2014/main" id="{3BA14B8A-DC91-4858-8295-4E793409A08E}"/>
                            </a:ext>
                          </a:extLst>
                        </p:cNvPr>
                        <p:cNvPicPr/>
                        <p:nvPr/>
                      </p:nvPicPr>
                      <p:blipFill>
                        <a:blip r:embed="rId6"/>
                        <a:stretch>
                          <a:fillRect/>
                        </a:stretch>
                      </p:blipFill>
                      <p:spPr>
                        <a:xfrm>
                          <a:off x="-422030" y="621719"/>
                          <a:ext cx="7337548" cy="5614561"/>
                        </a:xfrm>
                        <a:prstGeom prst="rect">
                          <a:avLst/>
                        </a:prstGeom>
                      </p:spPr>
                    </p:pic>
                  </p:oleObj>
                </mc:Fallback>
              </mc:AlternateContent>
            </a:graphicData>
          </a:graphic>
        </p:graphicFrame>
        <p:sp>
          <p:nvSpPr>
            <p:cNvPr id="9" name="文字方塊 8">
              <a:extLst>
                <a:ext uri="{FF2B5EF4-FFF2-40B4-BE49-F238E27FC236}">
                  <a16:creationId xmlns:a16="http://schemas.microsoft.com/office/drawing/2014/main" id="{DEBB8CB1-ED50-4243-AAB5-E6B7878007B6}"/>
                </a:ext>
              </a:extLst>
            </p:cNvPr>
            <p:cNvSpPr txBox="1"/>
            <p:nvPr/>
          </p:nvSpPr>
          <p:spPr>
            <a:xfrm>
              <a:off x="2322750" y="3391317"/>
              <a:ext cx="3401893" cy="646331"/>
            </a:xfrm>
            <a:prstGeom prst="rect">
              <a:avLst/>
            </a:prstGeom>
            <a:solidFill>
              <a:schemeClr val="bg1"/>
            </a:solidFill>
          </p:spPr>
          <p:txBody>
            <a:bodyPr wrap="none" rtlCol="0">
              <a:spAutoFit/>
            </a:bodyPr>
            <a:lstStyle/>
            <a:p>
              <a:r>
                <a:rPr lang="en-US" sz="3600" dirty="0">
                  <a:solidFill>
                    <a:srgbClr val="0000FF"/>
                  </a:solidFill>
                  <a:latin typeface="Times New Roman" panose="02020603050405020304" pitchFamily="18" charset="0"/>
                  <a:cs typeface="Times New Roman" panose="02020603050405020304" pitchFamily="18" charset="0"/>
                </a:rPr>
                <a:t>8</a:t>
              </a:r>
              <a:r>
                <a:rPr lang="en-US" sz="3600" baseline="30000" dirty="0">
                  <a:solidFill>
                    <a:srgbClr val="0000FF"/>
                  </a:solidFill>
                  <a:latin typeface="Times New Roman" panose="02020603050405020304" pitchFamily="18" charset="0"/>
                  <a:cs typeface="Times New Roman" panose="02020603050405020304" pitchFamily="18" charset="0"/>
                </a:rPr>
                <a:t>−</a:t>
              </a:r>
              <a:r>
                <a:rPr lang="en-US" sz="3600" i="1" baseline="30000" dirty="0">
                  <a:solidFill>
                    <a:srgbClr val="0000FF"/>
                  </a:solidFill>
                  <a:latin typeface="Times New Roman" panose="02020603050405020304" pitchFamily="18" charset="0"/>
                  <a:cs typeface="Times New Roman" panose="02020603050405020304" pitchFamily="18" charset="0"/>
                </a:rPr>
                <a:t>x</a:t>
              </a:r>
              <a:r>
                <a:rPr lang="en-US" sz="3600" dirty="0">
                  <a:solidFill>
                    <a:srgbClr val="0000FF"/>
                  </a:solidFill>
                  <a:latin typeface="Times New Roman" panose="02020603050405020304" pitchFamily="18" charset="0"/>
                  <a:cs typeface="Times New Roman" panose="02020603050405020304" pitchFamily="18" charset="0"/>
                </a:rPr>
                <a:t> = (2</a:t>
              </a:r>
              <a:r>
                <a:rPr lang="en-US" sz="3600" baseline="30000" dirty="0">
                  <a:solidFill>
                    <a:srgbClr val="0000FF"/>
                  </a:solidFill>
                  <a:latin typeface="Times New Roman" panose="02020603050405020304" pitchFamily="18" charset="0"/>
                  <a:cs typeface="Times New Roman" panose="02020603050405020304" pitchFamily="18" charset="0"/>
                </a:rPr>
                <a:t>3</a:t>
              </a:r>
              <a:r>
                <a:rPr lang="en-US" sz="3600" dirty="0">
                  <a:solidFill>
                    <a:srgbClr val="0000FF"/>
                  </a:solidFill>
                  <a:latin typeface="Times New Roman" panose="02020603050405020304" pitchFamily="18" charset="0"/>
                  <a:cs typeface="Times New Roman" panose="02020603050405020304" pitchFamily="18" charset="0"/>
                </a:rPr>
                <a:t>)</a:t>
              </a:r>
              <a:r>
                <a:rPr lang="en-US" altLang="zh-TW" sz="3600" baseline="30000" dirty="0">
                  <a:solidFill>
                    <a:srgbClr val="0000FF"/>
                  </a:solidFill>
                  <a:latin typeface="Times New Roman" panose="02020603050405020304" pitchFamily="18" charset="0"/>
                  <a:cs typeface="Times New Roman" panose="02020603050405020304" pitchFamily="18" charset="0"/>
                </a:rPr>
                <a:t>−</a:t>
              </a:r>
              <a:r>
                <a:rPr lang="en-US" altLang="zh-TW" sz="3600" i="1" baseline="30000" dirty="0">
                  <a:solidFill>
                    <a:srgbClr val="0000FF"/>
                  </a:solidFill>
                  <a:latin typeface="Times New Roman" panose="02020603050405020304" pitchFamily="18" charset="0"/>
                  <a:cs typeface="Times New Roman" panose="02020603050405020304" pitchFamily="18" charset="0"/>
                </a:rPr>
                <a:t>x</a:t>
              </a:r>
              <a:r>
                <a:rPr lang="en-US" altLang="zh-TW" sz="3600" dirty="0">
                  <a:solidFill>
                    <a:srgbClr val="0000FF"/>
                  </a:solidFill>
                  <a:latin typeface="Times New Roman" panose="02020603050405020304" pitchFamily="18" charset="0"/>
                  <a:cs typeface="Times New Roman" panose="02020603050405020304" pitchFamily="18" charset="0"/>
                </a:rPr>
                <a:t> = 2</a:t>
              </a:r>
              <a:r>
                <a:rPr lang="en-US" altLang="zh-TW" sz="3600" baseline="30000" dirty="0">
                  <a:solidFill>
                    <a:srgbClr val="0000FF"/>
                  </a:solidFill>
                  <a:latin typeface="Times New Roman" panose="02020603050405020304" pitchFamily="18" charset="0"/>
                  <a:cs typeface="Times New Roman" panose="02020603050405020304" pitchFamily="18" charset="0"/>
                </a:rPr>
                <a:t>−3</a:t>
              </a:r>
              <a:r>
                <a:rPr lang="en-US" altLang="zh-TW" sz="3600" i="1" baseline="30000" dirty="0">
                  <a:solidFill>
                    <a:srgbClr val="0000FF"/>
                  </a:solidFill>
                  <a:latin typeface="Times New Roman" panose="02020603050405020304" pitchFamily="18" charset="0"/>
                  <a:cs typeface="Times New Roman" panose="02020603050405020304" pitchFamily="18" charset="0"/>
                </a:rPr>
                <a:t>x</a:t>
              </a:r>
              <a:endParaRPr lang="en-US" sz="3600" dirty="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64863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9F7E767C-36FB-4B5B-8A25-04FA6FB90F93}"/>
              </a:ext>
            </a:extLst>
          </p:cNvPr>
          <p:cNvSpPr>
            <a:spLocks noGrp="1"/>
          </p:cNvSpPr>
          <p:nvPr>
            <p:ph type="sldNum" sz="quarter" idx="12"/>
          </p:nvPr>
        </p:nvSpPr>
        <p:spPr/>
        <p:txBody>
          <a:bodyPr/>
          <a:lstStyle/>
          <a:p>
            <a:fld id="{D9C173CB-4F7B-45B0-B17F-93035FA386D0}" type="slidenum">
              <a:rPr lang="zh-TW" altLang="en-US" smtClean="0">
                <a:solidFill>
                  <a:srgbClr val="FF00FF"/>
                </a:solidFill>
              </a:rPr>
              <a:t>22</a:t>
            </a:fld>
            <a:endParaRPr lang="zh-TW" altLang="en-US" dirty="0">
              <a:solidFill>
                <a:srgbClr val="FF00FF"/>
              </a:solidFill>
            </a:endParaRPr>
          </a:p>
        </p:txBody>
      </p:sp>
      <mc:AlternateContent xmlns:mc="http://schemas.openxmlformats.org/markup-compatibility/2006" xmlns:a14="http://schemas.microsoft.com/office/drawing/2010/main">
        <mc:Choice Requires="a14">
          <p:sp>
            <p:nvSpPr>
              <p:cNvPr id="5" name="文字方塊 4">
                <a:extLst>
                  <a:ext uri="{FF2B5EF4-FFF2-40B4-BE49-F238E27FC236}">
                    <a16:creationId xmlns:a16="http://schemas.microsoft.com/office/drawing/2014/main" id="{01B06087-A01F-4EE0-A8AF-8F05A822D9FD}"/>
                  </a:ext>
                </a:extLst>
              </p:cNvPr>
              <p:cNvSpPr txBox="1"/>
              <p:nvPr/>
            </p:nvSpPr>
            <p:spPr>
              <a:xfrm>
                <a:off x="699971" y="-857255"/>
                <a:ext cx="10792057" cy="6380016"/>
              </a:xfrm>
              <a:prstGeom prst="rect">
                <a:avLst/>
              </a:prstGeom>
              <a:noFill/>
            </p:spPr>
            <p:txBody>
              <a:bodyPr wrap="none" lIns="0" tIns="0" rIns="0" bIns="0" rtlCol="0">
                <a:spAutoFit/>
              </a:bodyPr>
              <a:lstStyle/>
              <a:p>
                <a:endParaRPr lang="en-US" sz="5400" i="1" dirty="0">
                  <a:latin typeface="Cambria Math" panose="020405030504060302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5400" b="0" i="1" smtClean="0">
                          <a:latin typeface="Cambria Math" panose="02040503050406030204" pitchFamily="18" charset="0"/>
                          <a:cs typeface="Times New Roman" panose="02020603050405020304" pitchFamily="18" charset="0"/>
                        </a:rPr>
                        <m:t>𝑦</m:t>
                      </m:r>
                      <m:r>
                        <a:rPr lang="en-US" sz="5400" b="0" i="1" smtClean="0">
                          <a:latin typeface="Cambria Math" panose="02040503050406030204" pitchFamily="18" charset="0"/>
                          <a:cs typeface="Times New Roman" panose="02020603050405020304" pitchFamily="18" charset="0"/>
                        </a:rPr>
                        <m:t>=</m:t>
                      </m:r>
                      <m:sSup>
                        <m:sSupPr>
                          <m:ctrlPr>
                            <a:rPr lang="en-US" sz="5400" b="0" i="1" smtClean="0">
                              <a:latin typeface="Cambria Math" panose="02040503050406030204" pitchFamily="18" charset="0"/>
                              <a:cs typeface="Times New Roman" panose="02020603050405020304" pitchFamily="18" charset="0"/>
                            </a:rPr>
                          </m:ctrlPr>
                        </m:sSupPr>
                        <m:e>
                          <m:r>
                            <a:rPr lang="en-US" sz="5400" b="0" i="1" smtClean="0">
                              <a:latin typeface="Cambria Math" panose="02040503050406030204" pitchFamily="18" charset="0"/>
                              <a:cs typeface="Times New Roman" panose="02020603050405020304" pitchFamily="18" charset="0"/>
                            </a:rPr>
                            <m:t>𝑎</m:t>
                          </m:r>
                        </m:e>
                        <m:sup>
                          <m:r>
                            <a:rPr lang="en-US" sz="5400" b="0" i="1" smtClean="0">
                              <a:latin typeface="Cambria Math" panose="02040503050406030204" pitchFamily="18" charset="0"/>
                              <a:cs typeface="Times New Roman" panose="02020603050405020304" pitchFamily="18" charset="0"/>
                            </a:rPr>
                            <m:t>𝑥</m:t>
                          </m:r>
                        </m:sup>
                      </m:sSup>
                    </m:oMath>
                  </m:oMathPara>
                </a14:m>
                <a:endParaRPr lang="en-US" sz="5400" b="0" i="1" dirty="0">
                  <a:latin typeface="Cambria Math" panose="02040503050406030204" pitchFamily="18" charset="0"/>
                  <a:cs typeface="Times New Roman" panose="02020603050405020304" pitchFamily="18" charset="0"/>
                </a:endParaRPr>
              </a:p>
              <a:p>
                <a:endParaRPr lang="en-US" sz="5400" i="1" dirty="0">
                  <a:latin typeface="Cambria Math" panose="020405030504060302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f>
                        <m:fPr>
                          <m:ctrlPr>
                            <a:rPr lang="en-US" sz="5400" i="1" smtClean="0">
                              <a:latin typeface="Cambria Math" panose="02040503050406030204" pitchFamily="18" charset="0"/>
                              <a:cs typeface="Times New Roman" panose="02020603050405020304" pitchFamily="18" charset="0"/>
                            </a:rPr>
                          </m:ctrlPr>
                        </m:fPr>
                        <m:num>
                          <m:r>
                            <a:rPr lang="en-US" sz="5400" b="0" i="1" smtClean="0">
                              <a:latin typeface="Cambria Math" panose="02040503050406030204" pitchFamily="18" charset="0"/>
                              <a:cs typeface="Times New Roman" panose="02020603050405020304" pitchFamily="18" charset="0"/>
                            </a:rPr>
                            <m:t>𝑑𝑦</m:t>
                          </m:r>
                        </m:num>
                        <m:den>
                          <m:r>
                            <a:rPr lang="en-US" sz="5400" b="0" i="1" smtClean="0">
                              <a:latin typeface="Cambria Math" panose="02040503050406030204" pitchFamily="18" charset="0"/>
                              <a:cs typeface="Times New Roman" panose="02020603050405020304" pitchFamily="18" charset="0"/>
                            </a:rPr>
                            <m:t>𝑑𝑥</m:t>
                          </m:r>
                        </m:den>
                      </m:f>
                      <m:r>
                        <a:rPr lang="en-US" sz="5400" i="1" smtClean="0">
                          <a:latin typeface="Cambria Math" panose="02040503050406030204" pitchFamily="18" charset="0"/>
                          <a:cs typeface="Times New Roman" panose="02020603050405020304" pitchFamily="18" charset="0"/>
                        </a:rPr>
                        <m:t>=</m:t>
                      </m:r>
                      <m:f>
                        <m:fPr>
                          <m:ctrlPr>
                            <a:rPr lang="en-US" altLang="zh-TW" sz="5400" i="1">
                              <a:latin typeface="Cambria Math" panose="02040503050406030204" pitchFamily="18" charset="0"/>
                              <a:cs typeface="Times New Roman" panose="02020603050405020304" pitchFamily="18" charset="0"/>
                            </a:rPr>
                          </m:ctrlPr>
                        </m:fPr>
                        <m:num>
                          <m:sSup>
                            <m:sSupPr>
                              <m:ctrlPr>
                                <a:rPr lang="en-US" altLang="zh-TW" sz="5400" i="1" smtClean="0">
                                  <a:latin typeface="Cambria Math" panose="02040503050406030204" pitchFamily="18" charset="0"/>
                                  <a:cs typeface="Times New Roman" panose="02020603050405020304" pitchFamily="18" charset="0"/>
                                </a:rPr>
                              </m:ctrlPr>
                            </m:sSupPr>
                            <m:e>
                              <m:r>
                                <a:rPr lang="en-US" altLang="zh-TW" sz="5400" b="0" i="1" smtClean="0">
                                  <a:latin typeface="Cambria Math" panose="02040503050406030204" pitchFamily="18" charset="0"/>
                                  <a:cs typeface="Times New Roman" panose="02020603050405020304" pitchFamily="18" charset="0"/>
                                </a:rPr>
                                <m:t>𝑎</m:t>
                              </m:r>
                            </m:e>
                            <m:sup>
                              <m:r>
                                <a:rPr lang="en-US" altLang="zh-TW" sz="5400" i="1">
                                  <a:latin typeface="Cambria Math" panose="02040503050406030204" pitchFamily="18" charset="0"/>
                                  <a:cs typeface="Times New Roman" panose="02020603050405020304" pitchFamily="18" charset="0"/>
                                </a:rPr>
                                <m:t>𝑥</m:t>
                              </m:r>
                              <m:r>
                                <a:rPr lang="en-US" altLang="zh-TW" sz="5400" i="1">
                                  <a:latin typeface="Cambria Math" panose="02040503050406030204" pitchFamily="18" charset="0"/>
                                  <a:cs typeface="Times New Roman" panose="02020603050405020304" pitchFamily="18" charset="0"/>
                                </a:rPr>
                                <m:t>+</m:t>
                              </m:r>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𝛿</m:t>
                              </m:r>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𝑥</m:t>
                              </m:r>
                            </m:sup>
                          </m:sSup>
                          <m:r>
                            <a:rPr lang="en-US" altLang="zh-TW" sz="5400" i="1">
                              <a:latin typeface="Cambria Math" panose="02040503050406030204" pitchFamily="18" charset="0"/>
                              <a:ea typeface="Cambria Math" panose="02040503050406030204" pitchFamily="18" charset="0"/>
                              <a:cs typeface="Times New Roman" panose="02020603050405020304" pitchFamily="18" charset="0"/>
                            </a:rPr>
                            <m:t>−</m:t>
                          </m:r>
                          <m:sSup>
                            <m:sSupPr>
                              <m:ctrlPr>
                                <a:rPr lang="en-US" altLang="zh-TW" sz="5400" i="1">
                                  <a:latin typeface="Cambria Math" panose="02040503050406030204" pitchFamily="18" charset="0"/>
                                  <a:cs typeface="Times New Roman" panose="02020603050405020304" pitchFamily="18" charset="0"/>
                                </a:rPr>
                              </m:ctrlPr>
                            </m:sSupPr>
                            <m:e>
                              <m:r>
                                <a:rPr lang="en-US" altLang="zh-TW" sz="5400" b="0" i="1" smtClean="0">
                                  <a:latin typeface="Cambria Math" panose="02040503050406030204" pitchFamily="18" charset="0"/>
                                  <a:cs typeface="Times New Roman" panose="02020603050405020304" pitchFamily="18" charset="0"/>
                                </a:rPr>
                                <m:t>𝑎</m:t>
                              </m:r>
                            </m:e>
                            <m:sup>
                              <m:r>
                                <a:rPr lang="en-US" altLang="zh-TW" sz="5400" i="1">
                                  <a:latin typeface="Cambria Math" panose="02040503050406030204" pitchFamily="18" charset="0"/>
                                  <a:cs typeface="Times New Roman" panose="02020603050405020304" pitchFamily="18" charset="0"/>
                                </a:rPr>
                                <m:t>𝑥</m:t>
                              </m:r>
                            </m:sup>
                          </m:sSup>
                        </m:num>
                        <m:den>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𝛿</m:t>
                          </m:r>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𝑥</m:t>
                          </m:r>
                        </m:den>
                      </m:f>
                      <m:r>
                        <a:rPr lang="en-US" altLang="zh-TW" sz="5400" i="1">
                          <a:latin typeface="Cambria Math" panose="02040503050406030204" pitchFamily="18" charset="0"/>
                          <a:cs typeface="Times New Roman" panose="02020603050405020304" pitchFamily="18" charset="0"/>
                        </a:rPr>
                        <m:t>=</m:t>
                      </m:r>
                      <m:f>
                        <m:fPr>
                          <m:ctrlPr>
                            <a:rPr lang="en-US" altLang="zh-TW" sz="5400" i="1">
                              <a:latin typeface="Cambria Math" panose="02040503050406030204" pitchFamily="18" charset="0"/>
                              <a:cs typeface="Times New Roman" panose="02020603050405020304" pitchFamily="18" charset="0"/>
                            </a:rPr>
                          </m:ctrlPr>
                        </m:fPr>
                        <m:num>
                          <m:sSup>
                            <m:sSupPr>
                              <m:ctrlPr>
                                <a:rPr lang="en-US" altLang="zh-TW" sz="5400" i="1">
                                  <a:latin typeface="Cambria Math" panose="02040503050406030204" pitchFamily="18" charset="0"/>
                                  <a:cs typeface="Times New Roman" panose="02020603050405020304" pitchFamily="18" charset="0"/>
                                </a:rPr>
                              </m:ctrlPr>
                            </m:sSupPr>
                            <m:e>
                              <m:sSup>
                                <m:sSupPr>
                                  <m:ctrlPr>
                                    <a:rPr lang="en-US" altLang="zh-TW" sz="5400" i="1">
                                      <a:latin typeface="Cambria Math" panose="02040503050406030204" pitchFamily="18" charset="0"/>
                                      <a:cs typeface="Times New Roman" panose="02020603050405020304" pitchFamily="18" charset="0"/>
                                    </a:rPr>
                                  </m:ctrlPr>
                                </m:sSupPr>
                                <m:e>
                                  <m:r>
                                    <a:rPr lang="en-US" altLang="zh-TW" sz="5400" b="0" i="1" smtClean="0">
                                      <a:latin typeface="Cambria Math" panose="02040503050406030204" pitchFamily="18" charset="0"/>
                                      <a:cs typeface="Times New Roman" panose="02020603050405020304" pitchFamily="18" charset="0"/>
                                    </a:rPr>
                                    <m:t>𝑎</m:t>
                                  </m:r>
                                </m:e>
                                <m:sup>
                                  <m:r>
                                    <a:rPr lang="en-US" altLang="zh-TW" sz="5400" i="1">
                                      <a:latin typeface="Cambria Math" panose="02040503050406030204" pitchFamily="18" charset="0"/>
                                      <a:cs typeface="Times New Roman" panose="02020603050405020304" pitchFamily="18" charset="0"/>
                                    </a:rPr>
                                    <m:t>𝑥</m:t>
                                  </m:r>
                                </m:sup>
                              </m:sSup>
                              <m:r>
                                <a:rPr lang="en-US" altLang="zh-TW" sz="5400" b="0" i="1" smtClean="0">
                                  <a:latin typeface="Cambria Math" panose="02040503050406030204" pitchFamily="18" charset="0"/>
                                  <a:cs typeface="Times New Roman" panose="02020603050405020304" pitchFamily="18" charset="0"/>
                                </a:rPr>
                                <m:t>(</m:t>
                              </m:r>
                              <m:r>
                                <a:rPr lang="en-US" altLang="zh-TW" sz="5400" b="0" i="1" smtClean="0">
                                  <a:latin typeface="Cambria Math" panose="02040503050406030204" pitchFamily="18" charset="0"/>
                                  <a:cs typeface="Times New Roman" panose="02020603050405020304" pitchFamily="18" charset="0"/>
                                </a:rPr>
                                <m:t>𝑎</m:t>
                              </m:r>
                            </m:e>
                            <m:sup>
                              <m:r>
                                <a:rPr lang="en-US" altLang="zh-TW" sz="5400" b="0" i="1" smtClean="0">
                                  <a:latin typeface="Cambria Math" panose="02040503050406030204" pitchFamily="18" charset="0"/>
                                  <a:cs typeface="Times New Roman" panose="02020603050405020304" pitchFamily="18" charset="0"/>
                                </a:rPr>
                                <m:t>0</m:t>
                              </m:r>
                              <m:r>
                                <a:rPr lang="en-US" altLang="zh-TW" sz="5400" i="1">
                                  <a:latin typeface="Cambria Math" panose="02040503050406030204" pitchFamily="18" charset="0"/>
                                  <a:cs typeface="Times New Roman" panose="02020603050405020304" pitchFamily="18" charset="0"/>
                                </a:rPr>
                                <m:t>+</m:t>
                              </m:r>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𝛿</m:t>
                              </m:r>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𝑥</m:t>
                              </m:r>
                            </m:sup>
                          </m:sSup>
                          <m:r>
                            <a:rPr lang="en-US" altLang="zh-TW" sz="5400" i="1">
                              <a:latin typeface="Cambria Math" panose="02040503050406030204" pitchFamily="18" charset="0"/>
                              <a:ea typeface="Cambria Math" panose="02040503050406030204" pitchFamily="18" charset="0"/>
                              <a:cs typeface="Times New Roman" panose="02020603050405020304" pitchFamily="18" charset="0"/>
                            </a:rPr>
                            <m:t>−</m:t>
                          </m:r>
                          <m:sSup>
                            <m:sSupPr>
                              <m:ctrlPr>
                                <a:rPr lang="en-US" altLang="zh-TW" sz="5400" i="1">
                                  <a:latin typeface="Cambria Math" panose="02040503050406030204" pitchFamily="18" charset="0"/>
                                  <a:cs typeface="Times New Roman" panose="02020603050405020304" pitchFamily="18" charset="0"/>
                                </a:rPr>
                              </m:ctrlPr>
                            </m:sSupPr>
                            <m:e>
                              <m:r>
                                <a:rPr lang="en-US" altLang="zh-TW" sz="5400" b="0" i="1" smtClean="0">
                                  <a:latin typeface="Cambria Math" panose="02040503050406030204" pitchFamily="18" charset="0"/>
                                  <a:cs typeface="Times New Roman" panose="02020603050405020304" pitchFamily="18" charset="0"/>
                                </a:rPr>
                                <m:t>𝑎</m:t>
                              </m:r>
                            </m:e>
                            <m:sup>
                              <m:r>
                                <a:rPr lang="en-US" altLang="zh-TW" sz="5400" b="0" i="1" smtClean="0">
                                  <a:latin typeface="Cambria Math" panose="02040503050406030204" pitchFamily="18" charset="0"/>
                                  <a:cs typeface="Times New Roman" panose="02020603050405020304" pitchFamily="18" charset="0"/>
                                </a:rPr>
                                <m:t>0</m:t>
                              </m:r>
                            </m:sup>
                          </m:sSup>
                          <m:r>
                            <a:rPr lang="en-US" altLang="zh-TW" sz="5400" b="0" i="1" smtClean="0">
                              <a:latin typeface="Cambria Math" panose="02040503050406030204" pitchFamily="18" charset="0"/>
                              <a:cs typeface="Times New Roman" panose="02020603050405020304" pitchFamily="18" charset="0"/>
                            </a:rPr>
                            <m:t>)</m:t>
                          </m:r>
                        </m:num>
                        <m:den>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𝛿</m:t>
                          </m:r>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𝑥</m:t>
                          </m:r>
                        </m:den>
                      </m:f>
                    </m:oMath>
                  </m:oMathPara>
                </a14:m>
                <a:endParaRPr lang="en-US" altLang="zh-TW" sz="5400" i="1" dirty="0">
                  <a:latin typeface="Cambria Math" panose="02040503050406030204" pitchFamily="18" charset="0"/>
                  <a:ea typeface="Cambria Math" panose="02040503050406030204" pitchFamily="18" charset="0"/>
                  <a:cs typeface="Times New Roman" panose="02020603050405020304" pitchFamily="18" charset="0"/>
                </a:endParaRPr>
              </a:p>
              <a:p>
                <a:endParaRPr lang="en-US" altLang="zh-TW" sz="5400" b="0" i="0" dirty="0">
                  <a:latin typeface="Cambria Math" panose="02040503050406030204" pitchFamily="18" charset="0"/>
                  <a:ea typeface="Cambria Math" panose="02040503050406030204" pitchFamily="18" charset="0"/>
                  <a:cs typeface="Times New Roman" panose="02020603050405020304" pitchFamily="18" charset="0"/>
                </a:endParaRPr>
              </a:p>
              <a:p>
                <a:r>
                  <a:rPr lang="en-US" altLang="zh-TW" sz="5400" b="0" dirty="0">
                    <a:ea typeface="Cambria Math" panose="02040503050406030204" pitchFamily="18" charset="0"/>
                    <a:cs typeface="Times New Roman" panose="02020603050405020304" pitchFamily="18" charset="0"/>
                  </a:rPr>
                  <a:t>        </a:t>
                </a:r>
                <a14:m>
                  <m:oMath xmlns:m="http://schemas.openxmlformats.org/officeDocument/2006/math">
                    <m:r>
                      <a:rPr lang="en-US" altLang="zh-TW" sz="5400" b="0" i="0"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altLang="zh-TW" sz="5400" i="1">
                            <a:latin typeface="Cambria Math" panose="02040503050406030204" pitchFamily="18" charset="0"/>
                            <a:cs typeface="Times New Roman" panose="02020603050405020304" pitchFamily="18" charset="0"/>
                          </a:rPr>
                        </m:ctrlPr>
                      </m:fPr>
                      <m:num>
                        <m:sSup>
                          <m:sSupPr>
                            <m:ctrlPr>
                              <a:rPr lang="en-US" altLang="zh-TW" sz="5400" i="1">
                                <a:latin typeface="Cambria Math" panose="02040503050406030204" pitchFamily="18" charset="0"/>
                                <a:cs typeface="Times New Roman" panose="02020603050405020304" pitchFamily="18" charset="0"/>
                              </a:rPr>
                            </m:ctrlPr>
                          </m:sSupPr>
                          <m:e>
                            <m:r>
                              <a:rPr lang="en-US" altLang="zh-TW" sz="5400" i="1" smtClean="0">
                                <a:latin typeface="Cambria Math" panose="02040503050406030204" pitchFamily="18" charset="0"/>
                                <a:cs typeface="Times New Roman" panose="02020603050405020304" pitchFamily="18" charset="0"/>
                              </a:rPr>
                              <m:t> </m:t>
                            </m:r>
                            <m:r>
                              <a:rPr lang="en-US" altLang="zh-TW" sz="5400" i="1">
                                <a:latin typeface="Cambria Math" panose="02040503050406030204" pitchFamily="18" charset="0"/>
                                <a:cs typeface="Times New Roman" panose="02020603050405020304" pitchFamily="18" charset="0"/>
                              </a:rPr>
                              <m:t>(</m:t>
                            </m:r>
                            <m:r>
                              <a:rPr lang="en-US" altLang="zh-TW" sz="5400" b="0" i="1" smtClean="0">
                                <a:latin typeface="Cambria Math" panose="02040503050406030204" pitchFamily="18" charset="0"/>
                                <a:cs typeface="Times New Roman" panose="02020603050405020304" pitchFamily="18" charset="0"/>
                              </a:rPr>
                              <m:t>𝑎</m:t>
                            </m:r>
                          </m:e>
                          <m:sup>
                            <m:r>
                              <a:rPr lang="en-US" altLang="zh-TW" sz="5400" i="1">
                                <a:latin typeface="Cambria Math" panose="02040503050406030204" pitchFamily="18" charset="0"/>
                                <a:cs typeface="Times New Roman" panose="02020603050405020304" pitchFamily="18" charset="0"/>
                              </a:rPr>
                              <m:t>0+</m:t>
                            </m:r>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𝛿</m:t>
                            </m:r>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𝑥</m:t>
                            </m:r>
                          </m:sup>
                        </m:sSup>
                        <m:r>
                          <a:rPr lang="en-US" altLang="zh-TW" sz="5400" i="1">
                            <a:latin typeface="Cambria Math" panose="02040503050406030204" pitchFamily="18" charset="0"/>
                            <a:ea typeface="Cambria Math" panose="02040503050406030204" pitchFamily="18" charset="0"/>
                            <a:cs typeface="Times New Roman" panose="02020603050405020304" pitchFamily="18" charset="0"/>
                          </a:rPr>
                          <m:t>−</m:t>
                        </m:r>
                        <m:sSup>
                          <m:sSupPr>
                            <m:ctrlPr>
                              <a:rPr lang="en-US" altLang="zh-TW" sz="5400" i="1">
                                <a:latin typeface="Cambria Math" panose="02040503050406030204" pitchFamily="18" charset="0"/>
                                <a:cs typeface="Times New Roman" panose="02020603050405020304" pitchFamily="18" charset="0"/>
                              </a:rPr>
                            </m:ctrlPr>
                          </m:sSupPr>
                          <m:e>
                            <m:r>
                              <a:rPr lang="en-US" altLang="zh-TW" sz="5400" b="0" i="1" smtClean="0">
                                <a:latin typeface="Cambria Math" panose="02040503050406030204" pitchFamily="18" charset="0"/>
                                <a:cs typeface="Times New Roman" panose="02020603050405020304" pitchFamily="18" charset="0"/>
                              </a:rPr>
                              <m:t>𝑎</m:t>
                            </m:r>
                          </m:e>
                          <m:sup>
                            <m:r>
                              <a:rPr lang="en-US" altLang="zh-TW" sz="5400" i="1">
                                <a:latin typeface="Cambria Math" panose="02040503050406030204" pitchFamily="18" charset="0"/>
                                <a:cs typeface="Times New Roman" panose="02020603050405020304" pitchFamily="18" charset="0"/>
                              </a:rPr>
                              <m:t>0</m:t>
                            </m:r>
                          </m:sup>
                        </m:sSup>
                        <m:r>
                          <a:rPr lang="en-US" altLang="zh-TW" sz="5400" i="1">
                            <a:latin typeface="Cambria Math" panose="02040503050406030204" pitchFamily="18" charset="0"/>
                            <a:cs typeface="Times New Roman" panose="02020603050405020304" pitchFamily="18" charset="0"/>
                          </a:rPr>
                          <m:t>)</m:t>
                        </m:r>
                      </m:num>
                      <m:den>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𝛿</m:t>
                        </m:r>
                        <m:r>
                          <a:rPr lang="en-US" altLang="zh-TW" sz="5400" i="1">
                            <a:latin typeface="Cambria Math" panose="02040503050406030204" pitchFamily="18" charset="0"/>
                            <a:ea typeface="Cambria Math" panose="02040503050406030204" pitchFamily="18" charset="0"/>
                            <a:cs typeface="Times New Roman" panose="02020603050405020304" pitchFamily="18" charset="0"/>
                          </a:rPr>
                          <m:t>𝑥</m:t>
                        </m:r>
                      </m:den>
                    </m:f>
                    <m:sSup>
                      <m:sSupPr>
                        <m:ctrlPr>
                          <a:rPr lang="en-US" altLang="zh-TW" sz="5400" i="1">
                            <a:latin typeface="Cambria Math" panose="02040503050406030204" pitchFamily="18" charset="0"/>
                            <a:cs typeface="Times New Roman" panose="02020603050405020304" pitchFamily="18" charset="0"/>
                          </a:rPr>
                        </m:ctrlPr>
                      </m:sSupPr>
                      <m:e>
                        <m:r>
                          <a:rPr lang="en-US" altLang="zh-TW" sz="5400" b="0" i="1" smtClean="0">
                            <a:latin typeface="Cambria Math" panose="02040503050406030204" pitchFamily="18" charset="0"/>
                            <a:cs typeface="Times New Roman" panose="02020603050405020304" pitchFamily="18" charset="0"/>
                          </a:rPr>
                          <m:t>𝑎</m:t>
                        </m:r>
                      </m:e>
                      <m:sup>
                        <m:r>
                          <a:rPr lang="en-US" altLang="zh-TW" sz="5400" i="1">
                            <a:latin typeface="Cambria Math" panose="02040503050406030204" pitchFamily="18" charset="0"/>
                            <a:cs typeface="Times New Roman" panose="02020603050405020304" pitchFamily="18" charset="0"/>
                          </a:rPr>
                          <m:t>𝑥</m:t>
                        </m:r>
                      </m:sup>
                    </m:sSup>
                    <m:r>
                      <a:rPr lang="en-US" altLang="zh-TW" sz="5400">
                        <a:latin typeface="Cambria Math" panose="02040503050406030204" pitchFamily="18" charset="0"/>
                        <a:ea typeface="Cambria Math" panose="02040503050406030204" pitchFamily="18" charset="0"/>
                        <a:cs typeface="Times New Roman" panose="02020603050405020304" pitchFamily="18" charset="0"/>
                      </a:rPr>
                      <m:t>=</m:t>
                    </m:r>
                    <m:r>
                      <a:rPr lang="en-US" altLang="zh-TW" sz="5400" b="0" i="0"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altLang="zh-TW" sz="5400" b="0" i="1" smtClean="0">
                            <a:latin typeface="Cambria Math" panose="02040503050406030204" pitchFamily="18" charset="0"/>
                            <a:cs typeface="Times New Roman" panose="02020603050405020304" pitchFamily="18" charset="0"/>
                          </a:rPr>
                        </m:ctrlPr>
                      </m:sSubPr>
                      <m:e>
                        <m:f>
                          <m:fPr>
                            <m:ctrlPr>
                              <a:rPr lang="en-US" altLang="zh-TW" sz="5400" i="1">
                                <a:latin typeface="Cambria Math" panose="02040503050406030204" pitchFamily="18" charset="0"/>
                                <a:cs typeface="Times New Roman" panose="02020603050405020304" pitchFamily="18" charset="0"/>
                              </a:rPr>
                            </m:ctrlPr>
                          </m:fPr>
                          <m:num>
                            <m:r>
                              <a:rPr lang="en-US" altLang="zh-TW" sz="5400" i="1">
                                <a:latin typeface="Cambria Math" panose="02040503050406030204" pitchFamily="18" charset="0"/>
                                <a:cs typeface="Times New Roman" panose="02020603050405020304" pitchFamily="18" charset="0"/>
                              </a:rPr>
                              <m:t>𝑑𝑦</m:t>
                            </m:r>
                          </m:num>
                          <m:den>
                            <m:r>
                              <a:rPr lang="en-US" altLang="zh-TW" sz="5400" i="1">
                                <a:latin typeface="Cambria Math" panose="02040503050406030204" pitchFamily="18" charset="0"/>
                                <a:cs typeface="Times New Roman" panose="02020603050405020304" pitchFamily="18" charset="0"/>
                              </a:rPr>
                              <m:t>𝑑𝑥</m:t>
                            </m:r>
                          </m:den>
                        </m:f>
                        <m:r>
                          <a:rPr lang="en-US" altLang="zh-TW" sz="5400" b="0" i="1" smtClean="0">
                            <a:latin typeface="Cambria Math" panose="02040503050406030204" pitchFamily="18" charset="0"/>
                            <a:cs typeface="Times New Roman" panose="02020603050405020304" pitchFamily="18" charset="0"/>
                          </a:rPr>
                          <m:t>)</m:t>
                        </m:r>
                      </m:e>
                      <m:sub>
                        <m:r>
                          <a:rPr lang="en-US" altLang="zh-TW" sz="5400" b="0" i="1" smtClean="0">
                            <a:latin typeface="Cambria Math" panose="02040503050406030204" pitchFamily="18" charset="0"/>
                            <a:cs typeface="Times New Roman" panose="02020603050405020304" pitchFamily="18" charset="0"/>
                          </a:rPr>
                          <m:t>𝑥</m:t>
                        </m:r>
                        <m:r>
                          <a:rPr lang="en-US" altLang="zh-TW" sz="5400" b="0" i="1" smtClean="0">
                            <a:latin typeface="Cambria Math" panose="02040503050406030204" pitchFamily="18" charset="0"/>
                            <a:cs typeface="Times New Roman" panose="02020603050405020304" pitchFamily="18" charset="0"/>
                          </a:rPr>
                          <m:t>=0</m:t>
                        </m:r>
                      </m:sub>
                    </m:sSub>
                    <m:r>
                      <a:rPr lang="en-US" altLang="zh-TW" sz="5400" b="0" i="1" smtClean="0">
                        <a:latin typeface="Cambria Math" panose="02040503050406030204" pitchFamily="18" charset="0"/>
                        <a:cs typeface="Times New Roman" panose="02020603050405020304" pitchFamily="18" charset="0"/>
                      </a:rPr>
                      <m:t> </m:t>
                    </m:r>
                    <m:sSup>
                      <m:sSupPr>
                        <m:ctrlPr>
                          <a:rPr lang="en-US" altLang="zh-TW" sz="5400" i="1">
                            <a:latin typeface="Cambria Math" panose="02040503050406030204" pitchFamily="18" charset="0"/>
                            <a:cs typeface="Times New Roman" panose="02020603050405020304" pitchFamily="18" charset="0"/>
                          </a:rPr>
                        </m:ctrlPr>
                      </m:sSupPr>
                      <m:e>
                        <m:r>
                          <a:rPr lang="en-US" altLang="zh-TW" sz="5400" b="0" i="1" smtClean="0">
                            <a:latin typeface="Cambria Math" panose="02040503050406030204" pitchFamily="18" charset="0"/>
                            <a:cs typeface="Times New Roman" panose="02020603050405020304" pitchFamily="18" charset="0"/>
                          </a:rPr>
                          <m:t>𝑎</m:t>
                        </m:r>
                      </m:e>
                      <m:sup>
                        <m:r>
                          <a:rPr lang="en-US" altLang="zh-TW" sz="5400" i="1">
                            <a:latin typeface="Cambria Math" panose="02040503050406030204" pitchFamily="18" charset="0"/>
                            <a:cs typeface="Times New Roman" panose="02020603050405020304" pitchFamily="18" charset="0"/>
                          </a:rPr>
                          <m:t>𝑥</m:t>
                        </m:r>
                      </m:sup>
                    </m:sSup>
                  </m:oMath>
                </a14:m>
                <a:endParaRPr lang="en-US" sz="5400" dirty="0">
                  <a:latin typeface="Times New Roman" panose="02020603050405020304" pitchFamily="18" charset="0"/>
                  <a:cs typeface="Times New Roman" panose="02020603050405020304" pitchFamily="18" charset="0"/>
                </a:endParaRPr>
              </a:p>
            </p:txBody>
          </p:sp>
        </mc:Choice>
        <mc:Fallback xmlns="">
          <p:sp>
            <p:nvSpPr>
              <p:cNvPr id="5" name="文字方塊 4">
                <a:extLst>
                  <a:ext uri="{FF2B5EF4-FFF2-40B4-BE49-F238E27FC236}">
                    <a16:creationId xmlns:a16="http://schemas.microsoft.com/office/drawing/2014/main" id="{01B06087-A01F-4EE0-A8AF-8F05A822D9FD}"/>
                  </a:ext>
                </a:extLst>
              </p:cNvPr>
              <p:cNvSpPr txBox="1">
                <a:spLocks noRot="1" noChangeAspect="1" noMove="1" noResize="1" noEditPoints="1" noAdjustHandles="1" noChangeArrowheads="1" noChangeShapeType="1" noTextEdit="1"/>
              </p:cNvSpPr>
              <p:nvPr/>
            </p:nvSpPr>
            <p:spPr>
              <a:xfrm>
                <a:off x="699971" y="-857255"/>
                <a:ext cx="10792057" cy="6380016"/>
              </a:xfrm>
              <a:prstGeom prst="rect">
                <a:avLst/>
              </a:prstGeom>
              <a:blipFill>
                <a:blip r:embed="rId2"/>
                <a:stretch>
                  <a:fillRect/>
                </a:stretch>
              </a:blipFill>
            </p:spPr>
            <p:txBody>
              <a:bodyPr/>
              <a:lstStyle/>
              <a:p>
                <a:r>
                  <a:rPr lang="en-US">
                    <a:noFill/>
                  </a:rPr>
                  <a:t> </a:t>
                </a:r>
              </a:p>
            </p:txBody>
          </p:sp>
        </mc:Fallback>
      </mc:AlternateContent>
      <p:sp>
        <p:nvSpPr>
          <p:cNvPr id="6" name="文字方塊 5">
            <a:extLst>
              <a:ext uri="{FF2B5EF4-FFF2-40B4-BE49-F238E27FC236}">
                <a16:creationId xmlns:a16="http://schemas.microsoft.com/office/drawing/2014/main" id="{309B07E9-664F-4998-88A9-9CEDB2B51A45}"/>
              </a:ext>
            </a:extLst>
          </p:cNvPr>
          <p:cNvSpPr txBox="1"/>
          <p:nvPr/>
        </p:nvSpPr>
        <p:spPr>
          <a:xfrm>
            <a:off x="597783" y="1076408"/>
            <a:ext cx="1604927" cy="646331"/>
          </a:xfrm>
          <a:prstGeom prst="rect">
            <a:avLst/>
          </a:prstGeom>
          <a:noFill/>
        </p:spPr>
        <p:txBody>
          <a:bodyPr wrap="none" rtlCol="0">
            <a:spAutoFit/>
          </a:bodyPr>
          <a:lstStyle/>
          <a:p>
            <a:r>
              <a:rPr lang="zh-TW" altLang="en-US" sz="3600" dirty="0">
                <a:solidFill>
                  <a:srgbClr val="0000FF"/>
                </a:solidFill>
                <a:latin typeface="Times New Roman" panose="02020603050405020304" pitchFamily="18" charset="0"/>
                <a:cs typeface="Times New Roman" panose="02020603050405020304" pitchFamily="18" charset="0"/>
              </a:rPr>
              <a:t>斜率</a:t>
            </a:r>
            <a:r>
              <a:rPr lang="en-US" altLang="zh-TW" sz="3600" baseline="-25000" dirty="0">
                <a:solidFill>
                  <a:srgbClr val="0000FF"/>
                </a:solidFill>
                <a:latin typeface="Times New Roman" panose="02020603050405020304" pitchFamily="18" charset="0"/>
                <a:cs typeface="Times New Roman" panose="02020603050405020304" pitchFamily="18" charset="0"/>
              </a:rPr>
              <a:t>@ </a:t>
            </a:r>
            <a:r>
              <a:rPr lang="en-US" altLang="zh-TW" sz="3600" i="1" baseline="-25000" dirty="0">
                <a:solidFill>
                  <a:srgbClr val="0000FF"/>
                </a:solidFill>
                <a:latin typeface="Times New Roman" panose="02020603050405020304" pitchFamily="18" charset="0"/>
                <a:cs typeface="Times New Roman" panose="02020603050405020304" pitchFamily="18" charset="0"/>
              </a:rPr>
              <a:t>x</a:t>
            </a:r>
            <a:endParaRPr lang="en-US" sz="3600" dirty="0">
              <a:solidFill>
                <a:srgbClr val="0000FF"/>
              </a:solidFill>
              <a:latin typeface="Times New Roman" panose="02020603050405020304" pitchFamily="18" charset="0"/>
              <a:cs typeface="Times New Roman" panose="02020603050405020304" pitchFamily="18" charset="0"/>
            </a:endParaRPr>
          </a:p>
        </p:txBody>
      </p:sp>
      <p:sp>
        <p:nvSpPr>
          <p:cNvPr id="7" name="文字方塊 6">
            <a:extLst>
              <a:ext uri="{FF2B5EF4-FFF2-40B4-BE49-F238E27FC236}">
                <a16:creationId xmlns:a16="http://schemas.microsoft.com/office/drawing/2014/main" id="{5F677310-8B31-478C-9C31-5DDA9AA4A68F}"/>
              </a:ext>
            </a:extLst>
          </p:cNvPr>
          <p:cNvSpPr txBox="1"/>
          <p:nvPr/>
        </p:nvSpPr>
        <p:spPr>
          <a:xfrm>
            <a:off x="7785100" y="5709534"/>
            <a:ext cx="1931939" cy="646331"/>
          </a:xfrm>
          <a:prstGeom prst="rect">
            <a:avLst/>
          </a:prstGeom>
          <a:noFill/>
        </p:spPr>
        <p:txBody>
          <a:bodyPr wrap="none" rtlCol="0">
            <a:spAutoFit/>
          </a:bodyPr>
          <a:lstStyle/>
          <a:p>
            <a:pPr algn="l"/>
            <a:r>
              <a:rPr lang="zh-TW" altLang="en-US" sz="3600" dirty="0">
                <a:solidFill>
                  <a:srgbClr val="0000FF"/>
                </a:solidFill>
                <a:latin typeface="Times New Roman" panose="02020603050405020304" pitchFamily="18" charset="0"/>
                <a:cs typeface="Times New Roman" panose="02020603050405020304" pitchFamily="18" charset="0"/>
              </a:rPr>
              <a:t>斜率</a:t>
            </a:r>
            <a:r>
              <a:rPr lang="en-US" altLang="zh-TW" sz="3600" baseline="-25000" dirty="0">
                <a:solidFill>
                  <a:srgbClr val="0000FF"/>
                </a:solidFill>
                <a:latin typeface="Times New Roman" panose="02020603050405020304" pitchFamily="18" charset="0"/>
                <a:cs typeface="Times New Roman" panose="02020603050405020304" pitchFamily="18" charset="0"/>
              </a:rPr>
              <a:t>@ </a:t>
            </a:r>
            <a:r>
              <a:rPr lang="en-US" altLang="zh-TW" sz="3600" i="1" baseline="-25000" dirty="0">
                <a:solidFill>
                  <a:srgbClr val="0000FF"/>
                </a:solidFill>
                <a:latin typeface="Times New Roman" panose="02020603050405020304" pitchFamily="18" charset="0"/>
                <a:cs typeface="Times New Roman" panose="02020603050405020304" pitchFamily="18" charset="0"/>
              </a:rPr>
              <a:t>x</a:t>
            </a:r>
            <a:r>
              <a:rPr lang="en-US" altLang="zh-TW" sz="3600" baseline="-25000" dirty="0">
                <a:solidFill>
                  <a:srgbClr val="0000FF"/>
                </a:solidFill>
                <a:latin typeface="Times New Roman" panose="02020603050405020304" pitchFamily="18" charset="0"/>
                <a:cs typeface="Times New Roman" panose="02020603050405020304" pitchFamily="18" charset="0"/>
              </a:rPr>
              <a:t>=0</a:t>
            </a:r>
            <a:endParaRPr lang="en-US" sz="3600" baseline="-25000" dirty="0">
              <a:solidFill>
                <a:srgbClr val="0000FF"/>
              </a:solidFill>
              <a:latin typeface="Times New Roman" panose="02020603050405020304" pitchFamily="18" charset="0"/>
              <a:cs typeface="Times New Roman" panose="02020603050405020304" pitchFamily="18" charset="0"/>
            </a:endParaRPr>
          </a:p>
        </p:txBody>
      </p:sp>
      <p:sp>
        <p:nvSpPr>
          <p:cNvPr id="8" name="文字方塊 7">
            <a:extLst>
              <a:ext uri="{FF2B5EF4-FFF2-40B4-BE49-F238E27FC236}">
                <a16:creationId xmlns:a16="http://schemas.microsoft.com/office/drawing/2014/main" id="{4E2ABF22-DD0E-488B-B51E-8638DB0DD94A}"/>
              </a:ext>
            </a:extLst>
          </p:cNvPr>
          <p:cNvSpPr txBox="1"/>
          <p:nvPr/>
        </p:nvSpPr>
        <p:spPr>
          <a:xfrm>
            <a:off x="10058400" y="5334368"/>
            <a:ext cx="457176" cy="830997"/>
          </a:xfrm>
          <a:prstGeom prst="rect">
            <a:avLst/>
          </a:prstGeom>
          <a:noFill/>
        </p:spPr>
        <p:txBody>
          <a:bodyPr wrap="none" rtlCol="0">
            <a:spAutoFit/>
          </a:bodyPr>
          <a:lstStyle/>
          <a:p>
            <a:pPr algn="l"/>
            <a:r>
              <a:rPr lang="en-US" sz="4800" i="1" dirty="0">
                <a:solidFill>
                  <a:srgbClr val="0000FF"/>
                </a:solidFill>
                <a:latin typeface="Times New Roman" panose="02020603050405020304" pitchFamily="18" charset="0"/>
                <a:cs typeface="Times New Roman" panose="02020603050405020304" pitchFamily="18" charset="0"/>
              </a:rPr>
              <a:t>y</a:t>
            </a:r>
          </a:p>
        </p:txBody>
      </p:sp>
      <p:sp>
        <p:nvSpPr>
          <p:cNvPr id="9" name="文字方塊 8">
            <a:extLst>
              <a:ext uri="{FF2B5EF4-FFF2-40B4-BE49-F238E27FC236}">
                <a16:creationId xmlns:a16="http://schemas.microsoft.com/office/drawing/2014/main" id="{F8781128-CA30-4868-884A-A07EB9D71AA7}"/>
              </a:ext>
            </a:extLst>
          </p:cNvPr>
          <p:cNvSpPr txBox="1"/>
          <p:nvPr/>
        </p:nvSpPr>
        <p:spPr>
          <a:xfrm rot="16200000">
            <a:off x="8515728" y="5282804"/>
            <a:ext cx="415498" cy="584775"/>
          </a:xfrm>
          <a:prstGeom prst="rect">
            <a:avLst/>
          </a:prstGeom>
          <a:noFill/>
        </p:spPr>
        <p:txBody>
          <a:bodyPr wrap="none" rtlCol="0">
            <a:spAutoFit/>
          </a:bodyPr>
          <a:lstStyle/>
          <a:p>
            <a:pPr algn="l"/>
            <a:r>
              <a:rPr lang="en-US" sz="3200" dirty="0">
                <a:solidFill>
                  <a:srgbClr val="0000FF"/>
                </a:solidFill>
                <a:latin typeface="Times New Roman" panose="02020603050405020304" pitchFamily="18" charset="0"/>
                <a:cs typeface="Times New Roman" panose="02020603050405020304" pitchFamily="18" charset="0"/>
              </a:rPr>
              <a:t>=</a:t>
            </a:r>
          </a:p>
        </p:txBody>
      </p:sp>
      <p:sp>
        <p:nvSpPr>
          <p:cNvPr id="10" name="文字方塊 9">
            <a:extLst>
              <a:ext uri="{FF2B5EF4-FFF2-40B4-BE49-F238E27FC236}">
                <a16:creationId xmlns:a16="http://schemas.microsoft.com/office/drawing/2014/main" id="{29E87801-D0CF-4E27-91C2-3D45683EA3C5}"/>
              </a:ext>
            </a:extLst>
          </p:cNvPr>
          <p:cNvSpPr txBox="1"/>
          <p:nvPr/>
        </p:nvSpPr>
        <p:spPr>
          <a:xfrm rot="16200000">
            <a:off x="10079239" y="5118952"/>
            <a:ext cx="415498" cy="584775"/>
          </a:xfrm>
          <a:prstGeom prst="rect">
            <a:avLst/>
          </a:prstGeom>
          <a:noFill/>
        </p:spPr>
        <p:txBody>
          <a:bodyPr wrap="none" rtlCol="0">
            <a:spAutoFit/>
          </a:bodyPr>
          <a:lstStyle/>
          <a:p>
            <a:pPr algn="l"/>
            <a:r>
              <a:rPr lang="en-US" sz="3200" dirty="0">
                <a:solidFill>
                  <a:srgbClr val="0000FF"/>
                </a:solidFill>
                <a:latin typeface="Times New Roman" panose="02020603050405020304" pitchFamily="18" charset="0"/>
                <a:cs typeface="Times New Roman" panose="02020603050405020304" pitchFamily="18" charset="0"/>
              </a:rPr>
              <a:t>=</a:t>
            </a:r>
          </a:p>
        </p:txBody>
      </p:sp>
      <p:sp>
        <p:nvSpPr>
          <p:cNvPr id="11" name="文字方塊 10">
            <a:extLst>
              <a:ext uri="{FF2B5EF4-FFF2-40B4-BE49-F238E27FC236}">
                <a16:creationId xmlns:a16="http://schemas.microsoft.com/office/drawing/2014/main" id="{B8BDAF44-C07F-4DB3-811A-6863DBA7075C}"/>
              </a:ext>
            </a:extLst>
          </p:cNvPr>
          <p:cNvSpPr txBox="1"/>
          <p:nvPr/>
        </p:nvSpPr>
        <p:spPr>
          <a:xfrm>
            <a:off x="3875046" y="6030539"/>
            <a:ext cx="2945037" cy="646331"/>
          </a:xfrm>
          <a:prstGeom prst="rect">
            <a:avLst/>
          </a:prstGeom>
          <a:noFill/>
        </p:spPr>
        <p:txBody>
          <a:bodyPr wrap="none" rtlCol="0">
            <a:spAutoFit/>
          </a:bodyPr>
          <a:lstStyle/>
          <a:p>
            <a:r>
              <a:rPr lang="en-US" altLang="zh-TW" sz="3600" dirty="0">
                <a:solidFill>
                  <a:srgbClr val="FF00FF"/>
                </a:solidFill>
                <a:latin typeface="Times New Roman" panose="02020603050405020304" pitchFamily="18" charset="0"/>
                <a:cs typeface="Times New Roman" panose="02020603050405020304" pitchFamily="18" charset="0"/>
              </a:rPr>
              <a:t>What if </a:t>
            </a:r>
            <a:r>
              <a:rPr lang="en-US" altLang="zh-TW" sz="3600" i="1" dirty="0">
                <a:solidFill>
                  <a:srgbClr val="FF00FF"/>
                </a:solidFill>
                <a:latin typeface="Times New Roman" panose="02020603050405020304" pitchFamily="18" charset="0"/>
                <a:cs typeface="Times New Roman" panose="02020603050405020304" pitchFamily="18" charset="0"/>
              </a:rPr>
              <a:t>a</a:t>
            </a:r>
            <a:r>
              <a:rPr lang="en-US" altLang="zh-TW" sz="3600" dirty="0">
                <a:solidFill>
                  <a:srgbClr val="FF00FF"/>
                </a:solidFill>
                <a:latin typeface="Times New Roman" panose="02020603050405020304" pitchFamily="18" charset="0"/>
                <a:cs typeface="Times New Roman" panose="02020603050405020304" pitchFamily="18" charset="0"/>
              </a:rPr>
              <a:t> = </a:t>
            </a:r>
            <a:r>
              <a:rPr lang="en-US" altLang="zh-TW" sz="3600" i="1" dirty="0">
                <a:solidFill>
                  <a:srgbClr val="FF00FF"/>
                </a:solidFill>
                <a:latin typeface="Times New Roman" panose="02020603050405020304" pitchFamily="18" charset="0"/>
                <a:cs typeface="Times New Roman" panose="02020603050405020304" pitchFamily="18" charset="0"/>
              </a:rPr>
              <a:t>e</a:t>
            </a:r>
            <a:r>
              <a:rPr lang="en-US" altLang="zh-TW" sz="3600" dirty="0">
                <a:solidFill>
                  <a:srgbClr val="FF00FF"/>
                </a:solidFill>
                <a:latin typeface="Times New Roman" panose="02020603050405020304" pitchFamily="18" charset="0"/>
                <a:cs typeface="Times New Roman" panose="02020603050405020304" pitchFamily="18" charset="0"/>
              </a:rPr>
              <a:t>? </a:t>
            </a:r>
            <a:endParaRPr lang="en-US" sz="3600" dirty="0">
              <a:solidFill>
                <a:srgbClr val="FF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84224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7ED93B61-CAA6-4EC4-BD49-04AFB9E1CFA5}"/>
              </a:ext>
            </a:extLst>
          </p:cNvPr>
          <p:cNvSpPr>
            <a:spLocks noGrp="1"/>
          </p:cNvSpPr>
          <p:nvPr>
            <p:ph type="sldNum" sz="quarter" idx="12"/>
          </p:nvPr>
        </p:nvSpPr>
        <p:spPr/>
        <p:txBody>
          <a:bodyPr/>
          <a:lstStyle/>
          <a:p>
            <a:fld id="{D9C173CB-4F7B-45B0-B17F-93035FA386D0}" type="slidenum">
              <a:rPr lang="zh-TW" altLang="en-US" smtClean="0">
                <a:solidFill>
                  <a:srgbClr val="FF00FF"/>
                </a:solidFill>
              </a:rPr>
              <a:t>23</a:t>
            </a:fld>
            <a:endParaRPr lang="zh-TW" altLang="en-US">
              <a:solidFill>
                <a:srgbClr val="FF00FF"/>
              </a:solidFill>
            </a:endParaRPr>
          </a:p>
        </p:txBody>
      </p:sp>
      <p:sp>
        <p:nvSpPr>
          <p:cNvPr id="5" name="矩形 4">
            <a:extLst>
              <a:ext uri="{FF2B5EF4-FFF2-40B4-BE49-F238E27FC236}">
                <a16:creationId xmlns:a16="http://schemas.microsoft.com/office/drawing/2014/main" id="{253D8081-6C34-427C-8FE3-E8AA3C1B4F44}"/>
              </a:ext>
            </a:extLst>
          </p:cNvPr>
          <p:cNvSpPr/>
          <p:nvPr/>
        </p:nvSpPr>
        <p:spPr>
          <a:xfrm>
            <a:off x="522673" y="117506"/>
            <a:ext cx="2031325" cy="646331"/>
          </a:xfrm>
          <a:prstGeom prst="rect">
            <a:avLst/>
          </a:prstGeom>
          <a:noFill/>
        </p:spPr>
        <p:txBody>
          <a:bodyPr wrap="none" lIns="91440" tIns="45720" rIns="91440" bIns="45720">
            <a:spAutoFit/>
          </a:bodyPr>
          <a:lstStyle/>
          <a:p>
            <a:r>
              <a:rPr lang="zh-TW" altLang="en-US" sz="3600" cap="none" spc="0" dirty="0">
                <a:ln w="0"/>
                <a:solidFill>
                  <a:srgbClr val="FF0000"/>
                </a:solidFill>
                <a:latin typeface="標楷體" panose="03000509000000000000" pitchFamily="65" charset="-120"/>
                <a:ea typeface="標楷體" panose="03000509000000000000" pitchFamily="65" charset="-120"/>
                <a:cs typeface="Times New Roman" panose="02020603050405020304" pitchFamily="18" charset="0"/>
              </a:rPr>
              <a:t>實驗安全</a:t>
            </a:r>
            <a:endParaRPr lang="en-US" altLang="zh-TW" sz="4800" cap="none" spc="0" dirty="0">
              <a:ln w="0"/>
              <a:solidFill>
                <a:srgbClr val="FF0000"/>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 name="矩形 5">
            <a:extLst>
              <a:ext uri="{FF2B5EF4-FFF2-40B4-BE49-F238E27FC236}">
                <a16:creationId xmlns:a16="http://schemas.microsoft.com/office/drawing/2014/main" id="{715FA731-B035-4BF4-A5A5-2D34AA452119}"/>
              </a:ext>
            </a:extLst>
          </p:cNvPr>
          <p:cNvSpPr/>
          <p:nvPr/>
        </p:nvSpPr>
        <p:spPr>
          <a:xfrm>
            <a:off x="1728315" y="1029712"/>
            <a:ext cx="9365943" cy="5509200"/>
          </a:xfrm>
          <a:prstGeom prst="rect">
            <a:avLst/>
          </a:prstGeom>
        </p:spPr>
        <p:txBody>
          <a:bodyPr wrap="square">
            <a:spAutoFit/>
          </a:bodyPr>
          <a:lstStyle/>
          <a:p>
            <a:pPr lvl="0"/>
            <a:r>
              <a:rPr lang="en-US" altLang="zh-TW" sz="3200" dirty="0">
                <a:ln w="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1</a:t>
            </a:r>
            <a:r>
              <a:rPr lang="en-US" altLang="zh-TW" sz="3200" dirty="0">
                <a:ln w="0"/>
                <a:solidFill>
                  <a:prstClr val="black"/>
                </a:solidFill>
                <a:latin typeface="標楷體" panose="03000509000000000000" pitchFamily="65" charset="-120"/>
                <a:ea typeface="標楷體" panose="03000509000000000000" pitchFamily="65" charset="-120"/>
              </a:rPr>
              <a:t>.</a:t>
            </a:r>
            <a:r>
              <a:rPr lang="zh-TW" altLang="en-US" sz="3200" dirty="0">
                <a:ln w="0"/>
                <a:solidFill>
                  <a:prstClr val="black"/>
                </a:solidFill>
                <a:latin typeface="標楷體" panose="03000509000000000000" pitchFamily="65" charset="-120"/>
                <a:ea typeface="標楷體" panose="03000509000000000000" pitchFamily="65" charset="-120"/>
              </a:rPr>
              <a:t>本實驗有用到強鹼氫氧化鈉</a:t>
            </a:r>
            <a:r>
              <a:rPr lang="en-US" altLang="zh-TW" sz="3200" dirty="0">
                <a:ln w="0"/>
                <a:solidFill>
                  <a:prstClr val="black"/>
                </a:solidFill>
                <a:latin typeface="標楷體" panose="03000509000000000000" pitchFamily="65" charset="-120"/>
                <a:ea typeface="標楷體" panose="03000509000000000000" pitchFamily="65" charset="-120"/>
              </a:rPr>
              <a:t>(</a:t>
            </a:r>
            <a:r>
              <a:rPr lang="zh-TW" altLang="en-US" sz="3200" dirty="0">
                <a:ln w="0"/>
                <a:solidFill>
                  <a:srgbClr val="FF00FF"/>
                </a:solidFill>
                <a:latin typeface="標楷體" panose="03000509000000000000" pitchFamily="65" charset="-120"/>
                <a:ea typeface="標楷體" panose="03000509000000000000" pitchFamily="65" charset="-120"/>
              </a:rPr>
              <a:t>緩慢</a:t>
            </a:r>
            <a:r>
              <a:rPr lang="zh-TW" altLang="en-US" sz="3200" dirty="0">
                <a:ln w="0"/>
                <a:solidFill>
                  <a:prstClr val="black"/>
                </a:solidFill>
                <a:latin typeface="標楷體" panose="03000509000000000000" pitchFamily="65" charset="-120"/>
                <a:ea typeface="標楷體" panose="03000509000000000000" pitchFamily="65" charset="-120"/>
              </a:rPr>
              <a:t>之</a:t>
            </a:r>
            <a:r>
              <a:rPr lang="zh-TW" altLang="en-US" sz="3200" dirty="0">
                <a:ln w="0"/>
                <a:solidFill>
                  <a:srgbClr val="FF00FF"/>
                </a:solidFill>
                <a:latin typeface="標楷體" panose="03000509000000000000" pitchFamily="65" charset="-120"/>
                <a:ea typeface="標楷體" panose="03000509000000000000" pitchFamily="65" charset="-120"/>
              </a:rPr>
              <a:t>強</a:t>
            </a:r>
            <a:r>
              <a:rPr lang="zh-TW" altLang="en-US" sz="3200" dirty="0">
                <a:ln w="0"/>
                <a:solidFill>
                  <a:prstClr val="black"/>
                </a:solidFill>
                <a:latin typeface="標楷體" panose="03000509000000000000" pitchFamily="65" charset="-120"/>
                <a:ea typeface="標楷體" panose="03000509000000000000" pitchFamily="65" charset="-120"/>
              </a:rPr>
              <a:t>腐蝕性</a:t>
            </a:r>
            <a:r>
              <a:rPr lang="en-US" altLang="zh-TW" sz="3200" dirty="0">
                <a:ln w="0"/>
                <a:solidFill>
                  <a:prstClr val="black"/>
                </a:solidFill>
                <a:latin typeface="標楷體" panose="03000509000000000000" pitchFamily="65" charset="-120"/>
                <a:ea typeface="標楷體" panose="03000509000000000000" pitchFamily="65" charset="-120"/>
              </a:rPr>
              <a:t>)</a:t>
            </a:r>
            <a:r>
              <a:rPr lang="zh-TW" altLang="en-US" sz="3200" dirty="0">
                <a:ln w="0"/>
                <a:solidFill>
                  <a:prstClr val="black"/>
                </a:solidFill>
                <a:latin typeface="標楷體" panose="03000509000000000000" pitchFamily="65" charset="-120"/>
                <a:ea typeface="標楷體" panose="03000509000000000000" pitchFamily="65" charset="-120"/>
              </a:rPr>
              <a:t>，</a:t>
            </a:r>
            <a:endParaRPr lang="en-US" altLang="zh-TW" sz="3200" dirty="0">
              <a:ln w="0"/>
              <a:solidFill>
                <a:prstClr val="black"/>
              </a:solidFill>
              <a:latin typeface="標楷體" panose="03000509000000000000" pitchFamily="65" charset="-120"/>
              <a:ea typeface="標楷體" panose="03000509000000000000" pitchFamily="65" charset="-120"/>
            </a:endParaRPr>
          </a:p>
          <a:p>
            <a:pPr lvl="0"/>
            <a:r>
              <a:rPr lang="zh-TW" altLang="en-US" sz="3200" dirty="0">
                <a:ln w="0"/>
                <a:solidFill>
                  <a:prstClr val="black"/>
                </a:solidFill>
                <a:latin typeface="標楷體" panose="03000509000000000000" pitchFamily="65" charset="-120"/>
                <a:ea typeface="標楷體" panose="03000509000000000000" pitchFamily="65" charset="-120"/>
              </a:rPr>
              <a:t>  若不慎沾到，請</a:t>
            </a:r>
            <a:r>
              <a:rPr lang="zh-TW" altLang="en-US" sz="3200" dirty="0">
                <a:ln w="0"/>
                <a:solidFill>
                  <a:prstClr val="black"/>
                </a:solidFill>
                <a:highlight>
                  <a:srgbClr val="00FFFF"/>
                </a:highlight>
                <a:latin typeface="標楷體" panose="03000509000000000000" pitchFamily="65" charset="-120"/>
                <a:ea typeface="標楷體" panose="03000509000000000000" pitchFamily="65" charset="-120"/>
              </a:rPr>
              <a:t>立即</a:t>
            </a:r>
            <a:r>
              <a:rPr lang="zh-TW" altLang="en-US" sz="3200" dirty="0">
                <a:ln w="0"/>
                <a:solidFill>
                  <a:prstClr val="black"/>
                </a:solidFill>
                <a:latin typeface="標楷體" panose="03000509000000000000" pitchFamily="65" charset="-120"/>
                <a:ea typeface="標楷體" panose="03000509000000000000" pitchFamily="65" charset="-120"/>
              </a:rPr>
              <a:t>以</a:t>
            </a:r>
            <a:r>
              <a:rPr lang="zh-TW" altLang="en-US" sz="3200" dirty="0">
                <a:ln w="0"/>
                <a:solidFill>
                  <a:srgbClr val="00B0F0"/>
                </a:solidFill>
                <a:latin typeface="標楷體" panose="03000509000000000000" pitchFamily="65" charset="-120"/>
                <a:ea typeface="標楷體" panose="03000509000000000000" pitchFamily="65" charset="-120"/>
              </a:rPr>
              <a:t>大量清水沖洗</a:t>
            </a:r>
            <a:r>
              <a:rPr lang="zh-TW" altLang="en-US" sz="3200" dirty="0">
                <a:ln w="0"/>
                <a:solidFill>
                  <a:prstClr val="black"/>
                </a:solidFill>
                <a:latin typeface="標楷體" panose="03000509000000000000" pitchFamily="65" charset="-120"/>
                <a:ea typeface="標楷體" panose="03000509000000000000" pitchFamily="65" charset="-120"/>
              </a:rPr>
              <a:t>。</a:t>
            </a:r>
            <a:endParaRPr lang="en-US" altLang="zh-TW" sz="3200" dirty="0">
              <a:ln w="0"/>
              <a:solidFill>
                <a:prstClr val="black"/>
              </a:solidFill>
              <a:latin typeface="標楷體" panose="03000509000000000000" pitchFamily="65" charset="-120"/>
              <a:ea typeface="標楷體" panose="03000509000000000000" pitchFamily="65" charset="-120"/>
            </a:endParaRPr>
          </a:p>
          <a:p>
            <a:pPr lvl="0"/>
            <a:endParaRPr lang="en-US" altLang="zh-TW" sz="3200" dirty="0">
              <a:ln w="0"/>
              <a:solidFill>
                <a:prstClr val="black"/>
              </a:solidFill>
              <a:latin typeface="標楷體" panose="03000509000000000000" pitchFamily="65" charset="-120"/>
              <a:ea typeface="標楷體" panose="03000509000000000000" pitchFamily="65" charset="-120"/>
            </a:endParaRPr>
          </a:p>
          <a:p>
            <a:r>
              <a:rPr lang="en-US" altLang="zh-TW"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rPr>
              <a:t>2.</a:t>
            </a:r>
            <a:r>
              <a:rPr lang="zh-TW" altLang="en-US"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rPr>
              <a:t>酚酞溶液具一定毒性，請勿吞食或接觸</a:t>
            </a:r>
            <a:r>
              <a:rPr lang="zh-TW" altLang="en-US" sz="3200" dirty="0">
                <a:ln w="0"/>
                <a:solidFill>
                  <a:prstClr val="black"/>
                </a:solidFill>
                <a:latin typeface="標楷體" panose="03000509000000000000" pitchFamily="65" charset="-120"/>
                <a:ea typeface="標楷體" panose="03000509000000000000" pitchFamily="65" charset="-120"/>
              </a:rPr>
              <a:t>。</a:t>
            </a:r>
            <a:endParaRPr lang="en-US" altLang="zh-TW" sz="3200" dirty="0">
              <a:ln w="0"/>
              <a:solidFill>
                <a:prstClr val="black"/>
              </a:solidFill>
              <a:latin typeface="標楷體" panose="03000509000000000000" pitchFamily="65" charset="-120"/>
              <a:ea typeface="標楷體" panose="03000509000000000000" pitchFamily="65" charset="-120"/>
            </a:endParaRPr>
          </a:p>
          <a:p>
            <a:endParaRPr lang="en-US" altLang="zh-TW"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endParaRPr>
          </a:p>
          <a:p>
            <a:r>
              <a:rPr lang="en-US" altLang="zh-TW"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rPr>
              <a:t>3.</a:t>
            </a:r>
            <a:r>
              <a:rPr lang="zh-TW" altLang="en-US"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rPr>
              <a:t>做實驗時必戴</a:t>
            </a:r>
            <a:r>
              <a:rPr lang="zh-TW" altLang="en-US" sz="3200" dirty="0">
                <a:ln w="0"/>
                <a:solidFill>
                  <a:srgbClr val="0000FF"/>
                </a:solidFill>
                <a:latin typeface="標楷體" panose="03000509000000000000" pitchFamily="65" charset="-120"/>
                <a:ea typeface="標楷體" panose="03000509000000000000" pitchFamily="65" charset="-120"/>
                <a:cs typeface="Times New Roman" panose="02020603050405020304" pitchFamily="18" charset="0"/>
              </a:rPr>
              <a:t>護目鏡</a:t>
            </a:r>
            <a:r>
              <a:rPr lang="zh-TW" altLang="en-US"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rPr>
              <a:t>並</a:t>
            </a:r>
            <a:r>
              <a:rPr lang="zh-TW" altLang="en-US" sz="3200" dirty="0">
                <a:ln w="0"/>
                <a:solidFill>
                  <a:srgbClr val="FF00FF"/>
                </a:solidFill>
                <a:latin typeface="標楷體" panose="03000509000000000000" pitchFamily="65" charset="-120"/>
                <a:ea typeface="標楷體" panose="03000509000000000000" pitchFamily="65" charset="-120"/>
                <a:cs typeface="Times New Roman" panose="02020603050405020304" pitchFamily="18" charset="0"/>
              </a:rPr>
              <a:t>禁止開玩笑</a:t>
            </a:r>
            <a:r>
              <a:rPr lang="zh-TW" altLang="en-US"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rPr>
              <a:t>，以保障</a:t>
            </a:r>
            <a:endParaRPr lang="en-US" altLang="zh-TW"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endParaRPr>
          </a:p>
          <a:p>
            <a:r>
              <a:rPr lang="zh-TW" altLang="en-US"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rPr>
              <a:t>  自己與他人安全。</a:t>
            </a:r>
            <a:endParaRPr lang="en-US" altLang="zh-TW"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endParaRPr>
          </a:p>
          <a:p>
            <a:endParaRPr lang="en-US" altLang="zh-TW"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endParaRPr>
          </a:p>
          <a:p>
            <a:r>
              <a:rPr lang="en-US" altLang="zh-TW"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rPr>
              <a:t>4.</a:t>
            </a:r>
            <a:r>
              <a:rPr lang="zh-TW" altLang="en-US"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rPr>
              <a:t>實驗上發生意外情況，請立即通知助教處理。</a:t>
            </a:r>
            <a:endParaRPr lang="en-US" altLang="zh-TW" sz="3200" dirty="0">
              <a:ln w="0"/>
              <a:solidFill>
                <a:prstClr val="black"/>
              </a:solidFill>
              <a:latin typeface="標楷體" panose="03000509000000000000" pitchFamily="65" charset="-120"/>
              <a:ea typeface="標楷體" panose="03000509000000000000" pitchFamily="65" charset="-120"/>
              <a:cs typeface="Times New Roman" panose="02020603050405020304" pitchFamily="18" charset="0"/>
            </a:endParaRPr>
          </a:p>
          <a:p>
            <a:br>
              <a:rPr lang="en-US" altLang="zh-TW" sz="3200" dirty="0">
                <a:ln w="0"/>
                <a:solidFill>
                  <a:prstClr val="black"/>
                </a:solidFill>
                <a:latin typeface="Times New Roman" panose="02020603050405020304" pitchFamily="18" charset="0"/>
                <a:cs typeface="Times New Roman" panose="02020603050405020304" pitchFamily="18" charset="0"/>
              </a:rPr>
            </a:br>
            <a:endParaRPr lang="en-US" altLang="zh-TW" sz="3200" dirty="0">
              <a:ln w="0"/>
              <a:solidFill>
                <a:prstClr val="black"/>
              </a:solidFill>
            </a:endParaRPr>
          </a:p>
        </p:txBody>
      </p:sp>
      <p:pic>
        <p:nvPicPr>
          <p:cNvPr id="7" name="圖形 6" descr="眼鏡">
            <a:extLst>
              <a:ext uri="{FF2B5EF4-FFF2-40B4-BE49-F238E27FC236}">
                <a16:creationId xmlns:a16="http://schemas.microsoft.com/office/drawing/2014/main" id="{1D10EAD5-0A61-4EDF-8F81-90D41CBA6E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9189" y="3260643"/>
            <a:ext cx="1047337" cy="1047337"/>
          </a:xfrm>
          <a:prstGeom prst="rect">
            <a:avLst/>
          </a:prstGeom>
        </p:spPr>
      </p:pic>
      <p:pic>
        <p:nvPicPr>
          <p:cNvPr id="8" name="圖形 7" descr="淋浴">
            <a:extLst>
              <a:ext uri="{FF2B5EF4-FFF2-40B4-BE49-F238E27FC236}">
                <a16:creationId xmlns:a16="http://schemas.microsoft.com/office/drawing/2014/main" id="{B31A6527-630C-4E80-9CDE-82C6EE296EC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323974" y="793187"/>
            <a:ext cx="1180275" cy="1180275"/>
          </a:xfrm>
          <a:prstGeom prst="rect">
            <a:avLst/>
          </a:prstGeom>
        </p:spPr>
      </p:pic>
      <p:pic>
        <p:nvPicPr>
          <p:cNvPr id="9" name="圖形 8" descr="危險">
            <a:extLst>
              <a:ext uri="{FF2B5EF4-FFF2-40B4-BE49-F238E27FC236}">
                <a16:creationId xmlns:a16="http://schemas.microsoft.com/office/drawing/2014/main" id="{03B743CE-B579-4CE3-9B98-FC258F13CFE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508847" y="2087923"/>
            <a:ext cx="954838" cy="954838"/>
          </a:xfrm>
          <a:prstGeom prst="rect">
            <a:avLst/>
          </a:prstGeom>
        </p:spPr>
      </p:pic>
      <p:pic>
        <p:nvPicPr>
          <p:cNvPr id="10" name="圖形 9" descr="科學家">
            <a:extLst>
              <a:ext uri="{FF2B5EF4-FFF2-40B4-BE49-F238E27FC236}">
                <a16:creationId xmlns:a16="http://schemas.microsoft.com/office/drawing/2014/main" id="{CEB060E9-23DB-42B6-886E-91317030D62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253871" y="5372225"/>
            <a:ext cx="1180275" cy="1180275"/>
          </a:xfrm>
          <a:prstGeom prst="rect">
            <a:avLst/>
          </a:prstGeom>
        </p:spPr>
      </p:pic>
      <p:pic>
        <p:nvPicPr>
          <p:cNvPr id="11" name="圖形 10" descr="拿氣球的小孩">
            <a:extLst>
              <a:ext uri="{FF2B5EF4-FFF2-40B4-BE49-F238E27FC236}">
                <a16:creationId xmlns:a16="http://schemas.microsoft.com/office/drawing/2014/main" id="{BA838802-613A-46A9-A362-A700CF7FB5B9}"/>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86797" y="4925600"/>
            <a:ext cx="1464739" cy="1464739"/>
          </a:xfrm>
          <a:prstGeom prst="rect">
            <a:avLst/>
          </a:prstGeom>
        </p:spPr>
      </p:pic>
      <p:grpSp>
        <p:nvGrpSpPr>
          <p:cNvPr id="12" name="群組 11">
            <a:extLst>
              <a:ext uri="{FF2B5EF4-FFF2-40B4-BE49-F238E27FC236}">
                <a16:creationId xmlns:a16="http://schemas.microsoft.com/office/drawing/2014/main" id="{A0C0B85F-E89D-42BB-B24D-30B973A0DDAC}"/>
              </a:ext>
            </a:extLst>
          </p:cNvPr>
          <p:cNvGrpSpPr/>
          <p:nvPr/>
        </p:nvGrpSpPr>
        <p:grpSpPr>
          <a:xfrm>
            <a:off x="9794224" y="2981085"/>
            <a:ext cx="2239773" cy="2239773"/>
            <a:chOff x="9985196" y="2869239"/>
            <a:chExt cx="2239773" cy="2239773"/>
          </a:xfrm>
        </p:grpSpPr>
        <p:pic>
          <p:nvPicPr>
            <p:cNvPr id="13" name="圖形 12" descr="禁止標誌">
              <a:extLst>
                <a:ext uri="{FF2B5EF4-FFF2-40B4-BE49-F238E27FC236}">
                  <a16:creationId xmlns:a16="http://schemas.microsoft.com/office/drawing/2014/main" id="{E86B4951-DBE8-475F-B665-69A7EDE32136}"/>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985196" y="2869239"/>
              <a:ext cx="2239773" cy="2239773"/>
            </a:xfrm>
            <a:prstGeom prst="rect">
              <a:avLst/>
            </a:prstGeom>
          </p:spPr>
        </p:pic>
        <p:pic>
          <p:nvPicPr>
            <p:cNvPr id="14" name="圖形 13" descr="針">
              <a:extLst>
                <a:ext uri="{FF2B5EF4-FFF2-40B4-BE49-F238E27FC236}">
                  <a16:creationId xmlns:a16="http://schemas.microsoft.com/office/drawing/2014/main" id="{216B01A6-BC25-4502-83F7-4D4FB11EE28E}"/>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977739" y="3053574"/>
              <a:ext cx="1117126" cy="1117126"/>
            </a:xfrm>
            <a:prstGeom prst="rect">
              <a:avLst/>
            </a:prstGeom>
          </p:spPr>
        </p:pic>
        <p:pic>
          <p:nvPicPr>
            <p:cNvPr id="15" name="圖形 14" descr="張開手">
              <a:extLst>
                <a:ext uri="{FF2B5EF4-FFF2-40B4-BE49-F238E27FC236}">
                  <a16:creationId xmlns:a16="http://schemas.microsoft.com/office/drawing/2014/main" id="{79496579-9E58-47CF-8808-4E6BC3D60EA4}"/>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10335210" y="3899354"/>
              <a:ext cx="914400" cy="914400"/>
            </a:xfrm>
            <a:prstGeom prst="rect">
              <a:avLst/>
            </a:prstGeom>
          </p:spPr>
        </p:pic>
      </p:grpSp>
    </p:spTree>
    <p:extLst>
      <p:ext uri="{BB962C8B-B14F-4D97-AF65-F5344CB8AC3E}">
        <p14:creationId xmlns:p14="http://schemas.microsoft.com/office/powerpoint/2010/main" val="25799714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CEC39760-EA5C-4800-8A54-20D232A76CF9}"/>
              </a:ext>
            </a:extLst>
          </p:cNvPr>
          <p:cNvSpPr>
            <a:spLocks noGrp="1"/>
          </p:cNvSpPr>
          <p:nvPr>
            <p:ph type="sldNum" sz="quarter" idx="12"/>
          </p:nvPr>
        </p:nvSpPr>
        <p:spPr/>
        <p:txBody>
          <a:bodyPr/>
          <a:lstStyle/>
          <a:p>
            <a:fld id="{D9C173CB-4F7B-45B0-B17F-93035FA386D0}" type="slidenum">
              <a:rPr lang="zh-TW" altLang="en-US" smtClean="0"/>
              <a:t>24</a:t>
            </a:fld>
            <a:endParaRPr lang="zh-TW" altLang="en-US"/>
          </a:p>
        </p:txBody>
      </p:sp>
      <p:sp>
        <p:nvSpPr>
          <p:cNvPr id="5" name="文字方塊 4">
            <a:extLst>
              <a:ext uri="{FF2B5EF4-FFF2-40B4-BE49-F238E27FC236}">
                <a16:creationId xmlns:a16="http://schemas.microsoft.com/office/drawing/2014/main" id="{138E8618-F5C9-484F-A87E-B374505EE330}"/>
              </a:ext>
            </a:extLst>
          </p:cNvPr>
          <p:cNvSpPr txBox="1"/>
          <p:nvPr/>
        </p:nvSpPr>
        <p:spPr>
          <a:xfrm flipH="1">
            <a:off x="4914674" y="2076995"/>
            <a:ext cx="3927567" cy="584775"/>
          </a:xfrm>
          <a:prstGeom prst="rect">
            <a:avLst/>
          </a:prstGeom>
          <a:noFill/>
        </p:spPr>
        <p:txBody>
          <a:bodyPr wrap="square" rtlCol="0">
            <a:spAutoFit/>
          </a:bodyPr>
          <a:lstStyle/>
          <a:p>
            <a:pPr algn="l"/>
            <a:r>
              <a:rPr lang="en-US" altLang="zh-TW" sz="3200" dirty="0">
                <a:solidFill>
                  <a:srgbClr val="FF00FF"/>
                </a:solidFill>
                <a:latin typeface="Times New Roman" panose="02020603050405020304" pitchFamily="18" charset="0"/>
                <a:cs typeface="Times New Roman" panose="02020603050405020304" pitchFamily="18" charset="0"/>
              </a:rPr>
              <a:t>Any Question? </a:t>
            </a:r>
            <a:endParaRPr lang="en-US" sz="3200" dirty="0">
              <a:solidFill>
                <a:srgbClr val="FF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9453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9AEF2D77-FA64-44F6-BEF3-720F3227FD5A}"/>
              </a:ext>
            </a:extLst>
          </p:cNvPr>
          <p:cNvSpPr>
            <a:spLocks noGrp="1"/>
          </p:cNvSpPr>
          <p:nvPr>
            <p:ph type="sldNum" sz="quarter" idx="12"/>
          </p:nvPr>
        </p:nvSpPr>
        <p:spPr/>
        <p:txBody>
          <a:bodyPr/>
          <a:lstStyle/>
          <a:p>
            <a:fld id="{D9C173CB-4F7B-45B0-B17F-93035FA386D0}" type="slidenum">
              <a:rPr lang="zh-TW" altLang="en-US" smtClean="0">
                <a:solidFill>
                  <a:srgbClr val="FF00FF"/>
                </a:solidFill>
              </a:rPr>
              <a:t>25</a:t>
            </a:fld>
            <a:endParaRPr lang="zh-TW" altLang="en-US">
              <a:solidFill>
                <a:srgbClr val="FF00FF"/>
              </a:solidFill>
            </a:endParaRPr>
          </a:p>
        </p:txBody>
      </p:sp>
      <p:sp>
        <p:nvSpPr>
          <p:cNvPr id="9" name="矩形 8">
            <a:extLst>
              <a:ext uri="{FF2B5EF4-FFF2-40B4-BE49-F238E27FC236}">
                <a16:creationId xmlns:a16="http://schemas.microsoft.com/office/drawing/2014/main" id="{6AFB4869-9438-4539-A49F-E52B40D83441}"/>
              </a:ext>
            </a:extLst>
          </p:cNvPr>
          <p:cNvSpPr/>
          <p:nvPr/>
        </p:nvSpPr>
        <p:spPr>
          <a:xfrm>
            <a:off x="115736" y="26769"/>
            <a:ext cx="9550777" cy="646331"/>
          </a:xfrm>
          <a:prstGeom prst="rect">
            <a:avLst/>
          </a:prstGeom>
          <a:noFill/>
        </p:spPr>
        <p:txBody>
          <a:bodyPr wrap="square" lIns="91440" tIns="45720" rIns="91440" bIns="45720">
            <a:spAutoFit/>
          </a:bodyPr>
          <a:lstStyle/>
          <a:p>
            <a:r>
              <a:rPr lang="zh-TW" altLang="en-US"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實驗結果舉例：觀察之電壓訊號</a:t>
            </a:r>
            <a:r>
              <a:rPr lang="en-US" altLang="zh-TW" sz="3600" i="1"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V</a:t>
            </a:r>
            <a:endParaRPr lang="zh-TW" altLang="en-US" sz="3600" b="0" i="1"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6" name="圖片 5">
            <a:extLst>
              <a:ext uri="{FF2B5EF4-FFF2-40B4-BE49-F238E27FC236}">
                <a16:creationId xmlns:a16="http://schemas.microsoft.com/office/drawing/2014/main" id="{470E0B23-5251-4585-A383-D566C2ADFFF5}"/>
              </a:ext>
            </a:extLst>
          </p:cNvPr>
          <p:cNvPicPr>
            <a:picLocks noChangeAspect="1"/>
          </p:cNvPicPr>
          <p:nvPr/>
        </p:nvPicPr>
        <p:blipFill>
          <a:blip r:embed="rId2"/>
          <a:stretch>
            <a:fillRect/>
          </a:stretch>
        </p:blipFill>
        <p:spPr>
          <a:xfrm>
            <a:off x="1191343" y="1152153"/>
            <a:ext cx="9809314" cy="4907705"/>
          </a:xfrm>
          <a:prstGeom prst="rect">
            <a:avLst/>
          </a:prstGeom>
        </p:spPr>
      </p:pic>
    </p:spTree>
    <p:extLst>
      <p:ext uri="{BB962C8B-B14F-4D97-AF65-F5344CB8AC3E}">
        <p14:creationId xmlns:p14="http://schemas.microsoft.com/office/powerpoint/2010/main" val="22018969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A4411AEB-78E7-4310-BDCC-5069E4FF5A1C}"/>
              </a:ext>
            </a:extLst>
          </p:cNvPr>
          <p:cNvSpPr>
            <a:spLocks noGrp="1"/>
          </p:cNvSpPr>
          <p:nvPr>
            <p:ph type="sldNum" sz="quarter" idx="12"/>
          </p:nvPr>
        </p:nvSpPr>
        <p:spPr/>
        <p:txBody>
          <a:bodyPr/>
          <a:lstStyle/>
          <a:p>
            <a:fld id="{D9C173CB-4F7B-45B0-B17F-93035FA386D0}" type="slidenum">
              <a:rPr lang="zh-TW" altLang="en-US" smtClean="0">
                <a:solidFill>
                  <a:srgbClr val="FF00FF"/>
                </a:solidFill>
              </a:rPr>
              <a:t>26</a:t>
            </a:fld>
            <a:endParaRPr lang="zh-TW" altLang="en-US">
              <a:solidFill>
                <a:srgbClr val="FF00FF"/>
              </a:solidFill>
            </a:endParaRPr>
          </a:p>
        </p:txBody>
      </p:sp>
      <p:pic>
        <p:nvPicPr>
          <p:cNvPr id="5" name="圖片 4">
            <a:extLst>
              <a:ext uri="{FF2B5EF4-FFF2-40B4-BE49-F238E27FC236}">
                <a16:creationId xmlns:a16="http://schemas.microsoft.com/office/drawing/2014/main" id="{7E565B86-04AB-400B-B128-9C92660A6E8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1961" r="32617"/>
          <a:stretch/>
        </p:blipFill>
        <p:spPr bwMode="auto">
          <a:xfrm>
            <a:off x="9072281" y="402377"/>
            <a:ext cx="2694542" cy="941960"/>
          </a:xfrm>
          <a:prstGeom prst="rect">
            <a:avLst/>
          </a:prstGeom>
          <a:noFill/>
          <a:ln>
            <a:noFill/>
          </a:ln>
          <a:extLst>
            <a:ext uri="{53640926-AAD7-44D8-BBD7-CCE9431645EC}">
              <a14:shadowObscured xmlns:a14="http://schemas.microsoft.com/office/drawing/2010/main"/>
            </a:ext>
          </a:extLst>
        </p:spPr>
      </p:pic>
      <p:sp>
        <p:nvSpPr>
          <p:cNvPr id="7" name="矩形 6">
            <a:extLst>
              <a:ext uri="{FF2B5EF4-FFF2-40B4-BE49-F238E27FC236}">
                <a16:creationId xmlns:a16="http://schemas.microsoft.com/office/drawing/2014/main" id="{6AFD347C-AFCF-49FE-A12B-C75BE26444A5}"/>
              </a:ext>
            </a:extLst>
          </p:cNvPr>
          <p:cNvSpPr/>
          <p:nvPr/>
        </p:nvSpPr>
        <p:spPr>
          <a:xfrm>
            <a:off x="105689" y="79212"/>
            <a:ext cx="9550777" cy="646331"/>
          </a:xfrm>
          <a:prstGeom prst="rect">
            <a:avLst/>
          </a:prstGeom>
          <a:noFill/>
        </p:spPr>
        <p:txBody>
          <a:bodyPr wrap="square" lIns="91440" tIns="45720" rIns="91440" bIns="45720">
            <a:spAutoFit/>
          </a:bodyPr>
          <a:lstStyle/>
          <a:p>
            <a:r>
              <a:rPr lang="zh-TW" altLang="en-US" sz="3600" dirty="0">
                <a:ln w="0"/>
                <a:solidFill>
                  <a:srgbClr val="0000FF"/>
                </a:solidFill>
                <a:latin typeface="標楷體" panose="03000509000000000000" pitchFamily="65" charset="-120"/>
                <a:ea typeface="標楷體" panose="03000509000000000000" pitchFamily="65" charset="-120"/>
              </a:rPr>
              <a:t>實驗結果舉例：</a:t>
            </a:r>
            <a:r>
              <a:rPr lang="zh-TW" altLang="en-US"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訊號</a:t>
            </a:r>
            <a:r>
              <a:rPr lang="zh-TW" altLang="en-US" sz="3600" dirty="0">
                <a:ln w="0"/>
                <a:solidFill>
                  <a:srgbClr val="0000FF"/>
                </a:solidFill>
                <a:latin typeface="標楷體" panose="03000509000000000000" pitchFamily="65" charset="-120"/>
                <a:ea typeface="標楷體" panose="03000509000000000000" pitchFamily="65" charset="-120"/>
              </a:rPr>
              <a:t>轉換成光穿透率</a:t>
            </a:r>
            <a:r>
              <a:rPr lang="en-US" altLang="zh-TW" sz="3600" i="1"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T</a:t>
            </a:r>
            <a:endParaRPr lang="zh-TW" altLang="en-US" sz="3600" b="0" i="1"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6" name="圖片 5">
            <a:extLst>
              <a:ext uri="{FF2B5EF4-FFF2-40B4-BE49-F238E27FC236}">
                <a16:creationId xmlns:a16="http://schemas.microsoft.com/office/drawing/2014/main" id="{51B2A886-E303-4213-876B-2B585E8EDC8C}"/>
              </a:ext>
            </a:extLst>
          </p:cNvPr>
          <p:cNvPicPr>
            <a:picLocks noChangeAspect="1"/>
          </p:cNvPicPr>
          <p:nvPr/>
        </p:nvPicPr>
        <p:blipFill>
          <a:blip r:embed="rId3"/>
          <a:stretch>
            <a:fillRect/>
          </a:stretch>
        </p:blipFill>
        <p:spPr>
          <a:xfrm>
            <a:off x="217251" y="976544"/>
            <a:ext cx="11184958" cy="5562368"/>
          </a:xfrm>
          <a:prstGeom prst="rect">
            <a:avLst/>
          </a:prstGeom>
        </p:spPr>
      </p:pic>
    </p:spTree>
    <p:extLst>
      <p:ext uri="{BB962C8B-B14F-4D97-AF65-F5344CB8AC3E}">
        <p14:creationId xmlns:p14="http://schemas.microsoft.com/office/powerpoint/2010/main" val="4456204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50F4EE6F-BBC9-49C1-BB49-F52D86E5223F}"/>
              </a:ext>
            </a:extLst>
          </p:cNvPr>
          <p:cNvSpPr>
            <a:spLocks noGrp="1"/>
          </p:cNvSpPr>
          <p:nvPr>
            <p:ph type="sldNum" sz="quarter" idx="12"/>
          </p:nvPr>
        </p:nvSpPr>
        <p:spPr/>
        <p:txBody>
          <a:bodyPr/>
          <a:lstStyle/>
          <a:p>
            <a:fld id="{D9C173CB-4F7B-45B0-B17F-93035FA386D0}" type="slidenum">
              <a:rPr lang="zh-TW" altLang="en-US" smtClean="0">
                <a:solidFill>
                  <a:srgbClr val="FF00FF"/>
                </a:solidFill>
              </a:rPr>
              <a:t>27</a:t>
            </a:fld>
            <a:endParaRPr lang="zh-TW" altLang="en-US">
              <a:solidFill>
                <a:srgbClr val="FF00FF"/>
              </a:solidFill>
            </a:endParaRPr>
          </a:p>
        </p:txBody>
      </p:sp>
      <p:sp>
        <p:nvSpPr>
          <p:cNvPr id="11" name="矩形 10">
            <a:extLst>
              <a:ext uri="{FF2B5EF4-FFF2-40B4-BE49-F238E27FC236}">
                <a16:creationId xmlns:a16="http://schemas.microsoft.com/office/drawing/2014/main" id="{F48632CD-2A27-4224-96F4-78F1D934405D}"/>
              </a:ext>
            </a:extLst>
          </p:cNvPr>
          <p:cNvSpPr/>
          <p:nvPr/>
        </p:nvSpPr>
        <p:spPr>
          <a:xfrm>
            <a:off x="14653" y="13956"/>
            <a:ext cx="9550777" cy="646331"/>
          </a:xfrm>
          <a:prstGeom prst="rect">
            <a:avLst/>
          </a:prstGeom>
          <a:noFill/>
        </p:spPr>
        <p:txBody>
          <a:bodyPr wrap="square" lIns="91440" tIns="45720" rIns="91440" bIns="45720">
            <a:spAutoFit/>
          </a:bodyPr>
          <a:lstStyle/>
          <a:p>
            <a:r>
              <a:rPr lang="zh-TW" altLang="en-US" sz="3600" dirty="0">
                <a:ln w="0"/>
                <a:solidFill>
                  <a:srgbClr val="0000FF"/>
                </a:solidFill>
                <a:latin typeface="標楷體" panose="03000509000000000000" pitchFamily="65" charset="-120"/>
                <a:ea typeface="標楷體" panose="03000509000000000000" pitchFamily="65" charset="-120"/>
              </a:rPr>
              <a:t>實驗結果舉例：</a:t>
            </a:r>
            <a:r>
              <a:rPr lang="zh-TW" altLang="en-US" sz="36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訊號</a:t>
            </a:r>
            <a:r>
              <a:rPr lang="zh-TW" altLang="en-US" sz="3600" dirty="0">
                <a:ln w="0"/>
                <a:solidFill>
                  <a:srgbClr val="0000FF"/>
                </a:solidFill>
                <a:latin typeface="標楷體" panose="03000509000000000000" pitchFamily="65" charset="-120"/>
                <a:ea typeface="標楷體" panose="03000509000000000000" pitchFamily="65" charset="-120"/>
              </a:rPr>
              <a:t>轉換成光吸收度</a:t>
            </a:r>
            <a:endParaRPr lang="zh-TW" altLang="en-US" sz="3600" b="0" cap="none" spc="0" dirty="0">
              <a:ln w="0"/>
              <a:solidFill>
                <a:srgbClr val="0000FF"/>
              </a:solidFill>
              <a:latin typeface="標楷體" panose="03000509000000000000" pitchFamily="65" charset="-120"/>
              <a:ea typeface="標楷體" panose="03000509000000000000" pitchFamily="65" charset="-120"/>
            </a:endParaRPr>
          </a:p>
        </p:txBody>
      </p:sp>
      <mc:AlternateContent xmlns:mc="http://schemas.openxmlformats.org/markup-compatibility/2006" xmlns:a14="http://schemas.microsoft.com/office/drawing/2010/main">
        <mc:Choice Requires="a14">
          <p:sp>
            <p:nvSpPr>
              <p:cNvPr id="18" name="矩形 17">
                <a:extLst>
                  <a:ext uri="{FF2B5EF4-FFF2-40B4-BE49-F238E27FC236}">
                    <a16:creationId xmlns:a16="http://schemas.microsoft.com/office/drawing/2014/main" id="{E05309DD-F0C9-473B-8E6B-A32253939745}"/>
                  </a:ext>
                </a:extLst>
              </p:cNvPr>
              <p:cNvSpPr/>
              <p:nvPr/>
            </p:nvSpPr>
            <p:spPr>
              <a:xfrm>
                <a:off x="8543209" y="75512"/>
                <a:ext cx="2984535"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zh-TW" altLang="en-US" sz="3600" i="1" smtClean="0">
                          <a:solidFill>
                            <a:srgbClr val="C00000"/>
                          </a:solidFill>
                          <a:latin typeface="Cambria Math" panose="02040503050406030204" pitchFamily="18" charset="0"/>
                        </a:rPr>
                        <m:t>𝐴</m:t>
                      </m:r>
                      <m:r>
                        <a:rPr lang="zh-TW" altLang="en-US" sz="3600" i="0">
                          <a:solidFill>
                            <a:srgbClr val="C00000"/>
                          </a:solidFill>
                          <a:latin typeface="Cambria Math" panose="02040503050406030204" pitchFamily="18" charset="0"/>
                        </a:rPr>
                        <m:t>=−</m:t>
                      </m:r>
                      <m:func>
                        <m:funcPr>
                          <m:ctrlPr>
                            <a:rPr lang="zh-TW" altLang="en-US" sz="3600" i="1">
                              <a:solidFill>
                                <a:srgbClr val="C00000"/>
                              </a:solidFill>
                              <a:latin typeface="Cambria Math" panose="02040503050406030204" pitchFamily="18" charset="0"/>
                            </a:rPr>
                          </m:ctrlPr>
                        </m:funcPr>
                        <m:fName>
                          <m:sSub>
                            <m:sSubPr>
                              <m:ctrlPr>
                                <a:rPr lang="zh-TW" altLang="en-US" sz="3600" i="1">
                                  <a:solidFill>
                                    <a:srgbClr val="C00000"/>
                                  </a:solidFill>
                                  <a:latin typeface="Cambria Math" panose="02040503050406030204" pitchFamily="18" charset="0"/>
                                </a:rPr>
                              </m:ctrlPr>
                            </m:sSubPr>
                            <m:e>
                              <m:r>
                                <m:rPr>
                                  <m:sty m:val="p"/>
                                </m:rPr>
                                <a:rPr lang="zh-TW" altLang="en-US" sz="3600" i="0">
                                  <a:solidFill>
                                    <a:srgbClr val="C00000"/>
                                  </a:solidFill>
                                  <a:latin typeface="Cambria Math" panose="02040503050406030204" pitchFamily="18" charset="0"/>
                                </a:rPr>
                                <m:t>log</m:t>
                              </m:r>
                            </m:e>
                            <m:sub>
                              <m:r>
                                <a:rPr lang="zh-TW" altLang="en-US" sz="3600" i="0">
                                  <a:solidFill>
                                    <a:srgbClr val="C00000"/>
                                  </a:solidFill>
                                  <a:latin typeface="Cambria Math" panose="02040503050406030204" pitchFamily="18" charset="0"/>
                                </a:rPr>
                                <m:t>10</m:t>
                              </m:r>
                            </m:sub>
                          </m:sSub>
                        </m:fName>
                        <m:e>
                          <m:r>
                            <a:rPr lang="zh-TW" altLang="en-US" sz="3600" i="1">
                              <a:solidFill>
                                <a:srgbClr val="C00000"/>
                              </a:solidFill>
                              <a:latin typeface="Cambria Math" panose="02040503050406030204" pitchFamily="18" charset="0"/>
                            </a:rPr>
                            <m:t>𝑇</m:t>
                          </m:r>
                        </m:e>
                      </m:func>
                    </m:oMath>
                  </m:oMathPara>
                </a14:m>
                <a:endParaRPr lang="zh-TW" altLang="en-US" sz="3600" dirty="0">
                  <a:solidFill>
                    <a:srgbClr val="C00000"/>
                  </a:solidFill>
                </a:endParaRPr>
              </a:p>
            </p:txBody>
          </p:sp>
        </mc:Choice>
        <mc:Fallback xmlns="">
          <p:sp>
            <p:nvSpPr>
              <p:cNvPr id="18" name="矩形 17">
                <a:extLst>
                  <a:ext uri="{FF2B5EF4-FFF2-40B4-BE49-F238E27FC236}">
                    <a16:creationId xmlns:a16="http://schemas.microsoft.com/office/drawing/2014/main" id="{E05309DD-F0C9-473B-8E6B-A32253939745}"/>
                  </a:ext>
                </a:extLst>
              </p:cNvPr>
              <p:cNvSpPr>
                <a:spLocks noRot="1" noChangeAspect="1" noMove="1" noResize="1" noEditPoints="1" noAdjustHandles="1" noChangeArrowheads="1" noChangeShapeType="1" noTextEdit="1"/>
              </p:cNvSpPr>
              <p:nvPr/>
            </p:nvSpPr>
            <p:spPr>
              <a:xfrm>
                <a:off x="8543209" y="75512"/>
                <a:ext cx="2984535" cy="646331"/>
              </a:xfrm>
              <a:prstGeom prst="rect">
                <a:avLst/>
              </a:prstGeom>
              <a:blipFill>
                <a:blip r:embed="rId3"/>
                <a:stretch>
                  <a:fillRect/>
                </a:stretch>
              </a:blipFill>
            </p:spPr>
            <p:txBody>
              <a:bodyPr/>
              <a:lstStyle/>
              <a:p>
                <a:r>
                  <a:rPr lang="zh-TW" altLang="en-US">
                    <a:noFill/>
                  </a:rPr>
                  <a:t> </a:t>
                </a:r>
              </a:p>
            </p:txBody>
          </p:sp>
        </mc:Fallback>
      </mc:AlternateContent>
      <p:pic>
        <p:nvPicPr>
          <p:cNvPr id="7" name="圖片 6">
            <a:extLst>
              <a:ext uri="{FF2B5EF4-FFF2-40B4-BE49-F238E27FC236}">
                <a16:creationId xmlns:a16="http://schemas.microsoft.com/office/drawing/2014/main" id="{8D7C4420-4C16-4101-9E35-AB97A4C92CC1}"/>
              </a:ext>
            </a:extLst>
          </p:cNvPr>
          <p:cNvPicPr>
            <a:picLocks noChangeAspect="1"/>
          </p:cNvPicPr>
          <p:nvPr/>
        </p:nvPicPr>
        <p:blipFill>
          <a:blip r:embed="rId4"/>
          <a:stretch>
            <a:fillRect/>
          </a:stretch>
        </p:blipFill>
        <p:spPr>
          <a:xfrm>
            <a:off x="255882" y="889229"/>
            <a:ext cx="11415952" cy="5588127"/>
          </a:xfrm>
          <a:prstGeom prst="rect">
            <a:avLst/>
          </a:prstGeom>
        </p:spPr>
      </p:pic>
      <p:sp>
        <p:nvSpPr>
          <p:cNvPr id="3" name="橢圓 2">
            <a:extLst>
              <a:ext uri="{FF2B5EF4-FFF2-40B4-BE49-F238E27FC236}">
                <a16:creationId xmlns:a16="http://schemas.microsoft.com/office/drawing/2014/main" id="{8AEC731B-77FA-4E62-B610-2F4102306DB5}"/>
              </a:ext>
            </a:extLst>
          </p:cNvPr>
          <p:cNvSpPr/>
          <p:nvPr/>
        </p:nvSpPr>
        <p:spPr>
          <a:xfrm>
            <a:off x="8658970" y="4778734"/>
            <a:ext cx="1526651" cy="771276"/>
          </a:xfrm>
          <a:prstGeom prst="ellipse">
            <a:avLst/>
          </a:prstGeom>
          <a:noFill/>
          <a:ln>
            <a:solidFill>
              <a:srgbClr val="FF00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315513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78A6C8AE-AC4E-4FF3-9FCF-81B42C4AC5E6}"/>
              </a:ext>
            </a:extLst>
          </p:cNvPr>
          <p:cNvSpPr>
            <a:spLocks noGrp="1"/>
          </p:cNvSpPr>
          <p:nvPr>
            <p:ph type="sldNum" sz="quarter" idx="12"/>
          </p:nvPr>
        </p:nvSpPr>
        <p:spPr/>
        <p:txBody>
          <a:bodyPr/>
          <a:lstStyle/>
          <a:p>
            <a:fld id="{D9C173CB-4F7B-45B0-B17F-93035FA386D0}" type="slidenum">
              <a:rPr lang="zh-TW" altLang="en-US" smtClean="0">
                <a:solidFill>
                  <a:srgbClr val="FF00FF"/>
                </a:solidFill>
              </a:rPr>
              <a:t>28</a:t>
            </a:fld>
            <a:endParaRPr lang="zh-TW" altLang="en-US">
              <a:solidFill>
                <a:srgbClr val="FF00FF"/>
              </a:solidFill>
            </a:endParaRPr>
          </a:p>
        </p:txBody>
      </p:sp>
      <p:sp>
        <p:nvSpPr>
          <p:cNvPr id="6" name="矩形 5">
            <a:extLst>
              <a:ext uri="{FF2B5EF4-FFF2-40B4-BE49-F238E27FC236}">
                <a16:creationId xmlns:a16="http://schemas.microsoft.com/office/drawing/2014/main" id="{5406818C-4943-488D-9D09-13D66096AE25}"/>
              </a:ext>
            </a:extLst>
          </p:cNvPr>
          <p:cNvSpPr/>
          <p:nvPr/>
        </p:nvSpPr>
        <p:spPr>
          <a:xfrm>
            <a:off x="334999" y="226796"/>
            <a:ext cx="3855261" cy="523220"/>
          </a:xfrm>
          <a:prstGeom prst="rect">
            <a:avLst/>
          </a:prstGeom>
          <a:noFill/>
        </p:spPr>
        <p:txBody>
          <a:bodyPr wrap="square" lIns="91440" tIns="45720" rIns="91440" bIns="45720">
            <a:spAutoFit/>
          </a:bodyPr>
          <a:lstStyle/>
          <a:p>
            <a:r>
              <a:rPr lang="zh-TW" altLang="en-US" sz="2800" dirty="0">
                <a:ln w="0"/>
                <a:latin typeface="標楷體" panose="03000509000000000000" pitchFamily="65" charset="-120"/>
                <a:ea typeface="標楷體" panose="03000509000000000000" pitchFamily="65" charset="-120"/>
              </a:rPr>
              <a:t>上圖可</a:t>
            </a:r>
            <a:r>
              <a:rPr lang="en-US" altLang="zh-TW" sz="2800" dirty="0">
                <a:ln w="0"/>
                <a:latin typeface="Times New Roman" panose="02020603050405020304" pitchFamily="18" charset="0"/>
                <a:ea typeface="標楷體" panose="03000509000000000000" pitchFamily="65" charset="-120"/>
                <a:cs typeface="Times New Roman" panose="02020603050405020304" pitchFamily="18" charset="0"/>
              </a:rPr>
              <a:t>fitting</a:t>
            </a:r>
            <a:r>
              <a:rPr lang="zh-TW" altLang="en-US" sz="2800" dirty="0">
                <a:ln w="0"/>
                <a:latin typeface="標楷體" panose="03000509000000000000" pitchFamily="65" charset="-120"/>
                <a:ea typeface="標楷體" panose="03000509000000000000" pitchFamily="65" charset="-120"/>
              </a:rPr>
              <a:t>以下函數</a:t>
            </a:r>
            <a:endPar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文字方塊 6">
                <a:extLst>
                  <a:ext uri="{FF2B5EF4-FFF2-40B4-BE49-F238E27FC236}">
                    <a16:creationId xmlns:a16="http://schemas.microsoft.com/office/drawing/2014/main" id="{ABE5A149-D216-4C72-B7A1-C9155ABBDF0B}"/>
                  </a:ext>
                </a:extLst>
              </p:cNvPr>
              <p:cNvSpPr txBox="1"/>
              <p:nvPr/>
            </p:nvSpPr>
            <p:spPr>
              <a:xfrm>
                <a:off x="487378" y="954341"/>
                <a:ext cx="2882840" cy="438582"/>
              </a:xfrm>
              <a:prstGeom prst="rect">
                <a:avLst/>
              </a:prstGeom>
              <a:noFill/>
            </p:spPr>
            <p:txBody>
              <a:bodyPr wrap="none" lIns="0" tIns="0" rIns="0" bIns="0" rtlCol="0">
                <a:spAutoFit/>
              </a:bodyPr>
              <a:lstStyle/>
              <a:p>
                <a14:m>
                  <m:oMath xmlns:m="http://schemas.openxmlformats.org/officeDocument/2006/math">
                    <m:r>
                      <a:rPr lang="en-US" altLang="zh-TW" sz="2800" i="1">
                        <a:latin typeface="Cambria Math" panose="02040503050406030204" pitchFamily="18" charset="0"/>
                      </a:rPr>
                      <m:t>𝐴</m:t>
                    </m:r>
                    <m:r>
                      <a:rPr lang="en-US" altLang="zh-TW" sz="2800" b="0" i="1" smtClean="0">
                        <a:latin typeface="Cambria Math" panose="02040503050406030204" pitchFamily="18" charset="0"/>
                      </a:rPr>
                      <m:t>=</m:t>
                    </m:r>
                    <m:r>
                      <a:rPr lang="en-US" altLang="zh-TW" sz="2800" i="1">
                        <a:latin typeface="Cambria Math" panose="02040503050406030204" pitchFamily="18" charset="0"/>
                      </a:rPr>
                      <m:t>𝐴</m:t>
                    </m:r>
                    <m:r>
                      <a:rPr lang="en-US" altLang="zh-TW" sz="2800" i="1" baseline="-25000">
                        <a:latin typeface="Cambria Math" panose="02040503050406030204" pitchFamily="18" charset="0"/>
                      </a:rPr>
                      <m:t>0</m:t>
                    </m:r>
                    <m:r>
                      <a:rPr lang="en-US" altLang="zh-TW" sz="2800" b="0" i="1" baseline="-25000" smtClean="0">
                        <a:latin typeface="Cambria Math" panose="02040503050406030204" pitchFamily="18" charset="0"/>
                      </a:rPr>
                      <m:t> </m:t>
                    </m:r>
                    <m:sSup>
                      <m:sSupPr>
                        <m:ctrlPr>
                          <a:rPr lang="en-US" altLang="zh-TW" sz="2800" i="1">
                            <a:latin typeface="Cambria Math" panose="02040503050406030204" pitchFamily="18" charset="0"/>
                          </a:rPr>
                        </m:ctrlPr>
                      </m:sSupPr>
                      <m:e>
                        <m:r>
                          <a:rPr lang="en-US" altLang="zh-TW" sz="2800" i="1">
                            <a:latin typeface="Cambria Math" panose="02040503050406030204" pitchFamily="18" charset="0"/>
                          </a:rPr>
                          <m:t>𝑒</m:t>
                        </m:r>
                      </m:e>
                      <m:sup>
                        <m:r>
                          <a:rPr lang="en-US" altLang="zh-TW" sz="2800" i="1" smtClean="0">
                            <a:latin typeface="Cambria Math" panose="02040503050406030204" pitchFamily="18" charset="0"/>
                          </a:rPr>
                          <m:t>−</m:t>
                        </m:r>
                        <m:r>
                          <a:rPr lang="en-US" altLang="zh-TW" sz="2800" b="0" i="1" smtClean="0">
                            <a:latin typeface="Cambria Math" panose="02040503050406030204" pitchFamily="18" charset="0"/>
                          </a:rPr>
                          <m:t>𝑘</m:t>
                        </m:r>
                        <m:r>
                          <a:rPr lang="en-US" altLang="zh-TW" sz="2800" b="0" i="1" baseline="-25000" smtClean="0">
                            <a:latin typeface="Cambria Math" panose="02040503050406030204" pitchFamily="18" charset="0"/>
                          </a:rPr>
                          <m:t>𝑜𝑏𝑠</m:t>
                        </m:r>
                        <m:r>
                          <a:rPr lang="en-US" altLang="zh-TW" sz="2800" b="0" i="1" smtClean="0">
                            <a:latin typeface="Cambria Math" panose="02040503050406030204" pitchFamily="18" charset="0"/>
                          </a:rPr>
                          <m:t>𝑡</m:t>
                        </m:r>
                      </m:sup>
                    </m:sSup>
                  </m:oMath>
                </a14:m>
                <a:r>
                  <a:rPr lang="en-US" altLang="zh-TW" sz="2800" dirty="0"/>
                  <a:t> + </a:t>
                </a:r>
                <a:r>
                  <a:rPr lang="en-US" altLang="zh-TW" sz="2800" i="1" dirty="0"/>
                  <a:t>A</a:t>
                </a:r>
                <a:r>
                  <a:rPr lang="en-US" altLang="zh-TW" sz="2800" baseline="-25000" dirty="0"/>
                  <a:t>eq</a:t>
                </a:r>
                <a:endParaRPr lang="zh-TW" altLang="en-US" sz="2800" baseline="-25000" dirty="0"/>
              </a:p>
            </p:txBody>
          </p:sp>
        </mc:Choice>
        <mc:Fallback xmlns="">
          <p:sp>
            <p:nvSpPr>
              <p:cNvPr id="7" name="文字方塊 6">
                <a:extLst>
                  <a:ext uri="{FF2B5EF4-FFF2-40B4-BE49-F238E27FC236}">
                    <a16:creationId xmlns:a16="http://schemas.microsoft.com/office/drawing/2014/main" id="{ABE5A149-D216-4C72-B7A1-C9155ABBDF0B}"/>
                  </a:ext>
                </a:extLst>
              </p:cNvPr>
              <p:cNvSpPr txBox="1">
                <a:spLocks noRot="1" noChangeAspect="1" noMove="1" noResize="1" noEditPoints="1" noAdjustHandles="1" noChangeArrowheads="1" noChangeShapeType="1" noTextEdit="1"/>
              </p:cNvSpPr>
              <p:nvPr/>
            </p:nvSpPr>
            <p:spPr>
              <a:xfrm>
                <a:off x="487378" y="954341"/>
                <a:ext cx="2882840" cy="438582"/>
              </a:xfrm>
              <a:prstGeom prst="rect">
                <a:avLst/>
              </a:prstGeom>
              <a:blipFill>
                <a:blip r:embed="rId3"/>
                <a:stretch>
                  <a:fillRect l="-211" t="-22535" r="-4017" b="-5070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文字方塊 7">
                <a:extLst>
                  <a:ext uri="{FF2B5EF4-FFF2-40B4-BE49-F238E27FC236}">
                    <a16:creationId xmlns:a16="http://schemas.microsoft.com/office/drawing/2014/main" id="{8A071D5C-578A-43F2-A108-8E3317046D20}"/>
                  </a:ext>
                </a:extLst>
              </p:cNvPr>
              <p:cNvSpPr txBox="1"/>
              <p:nvPr/>
            </p:nvSpPr>
            <p:spPr>
              <a:xfrm>
                <a:off x="1622262" y="1618938"/>
                <a:ext cx="4390368" cy="43088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unc>
                        <m:funcPr>
                          <m:ctrlPr>
                            <a:rPr lang="en-US" altLang="zh-TW" sz="2800" b="0" i="1" smtClean="0">
                              <a:latin typeface="Cambria Math" panose="02040503050406030204" pitchFamily="18" charset="0"/>
                            </a:rPr>
                          </m:ctrlPr>
                        </m:funcPr>
                        <m:fName>
                          <m:r>
                            <m:rPr>
                              <m:sty m:val="p"/>
                            </m:rPr>
                            <a:rPr lang="en-US" altLang="zh-TW" sz="2800" b="0" i="0" smtClean="0">
                              <a:latin typeface="Cambria Math" panose="02040503050406030204" pitchFamily="18" charset="0"/>
                            </a:rPr>
                            <m:t>ln</m:t>
                          </m:r>
                        </m:fName>
                        <m:e>
                          <m:d>
                            <m:dPr>
                              <m:ctrlPr>
                                <a:rPr lang="en-US" altLang="zh-TW" sz="2800" b="0" i="1" smtClean="0">
                                  <a:latin typeface="Cambria Math" panose="02040503050406030204" pitchFamily="18" charset="0"/>
                                </a:rPr>
                              </m:ctrlPr>
                            </m:dPr>
                            <m:e>
                              <m:r>
                                <a:rPr lang="en-US" altLang="zh-TW" sz="2800" i="1">
                                  <a:latin typeface="Cambria Math" panose="02040503050406030204" pitchFamily="18" charset="0"/>
                                </a:rPr>
                                <m:t>𝐴</m:t>
                              </m:r>
                              <m:r>
                                <a:rPr lang="en-US" altLang="zh-TW" sz="2800" i="1">
                                  <a:latin typeface="Cambria Math" panose="02040503050406030204" pitchFamily="18" charset="0"/>
                                </a:rPr>
                                <m:t>−</m:t>
                              </m:r>
                              <m:r>
                                <a:rPr lang="en-US" altLang="zh-TW" sz="2800" i="1" smtClean="0">
                                  <a:latin typeface="Cambria Math" panose="02040503050406030204" pitchFamily="18" charset="0"/>
                                </a:rPr>
                                <m:t>𝐴</m:t>
                              </m:r>
                              <m:r>
                                <a:rPr lang="en-US" altLang="zh-TW" sz="2800" b="0" i="1" baseline="-25000" smtClean="0">
                                  <a:latin typeface="Cambria Math" panose="02040503050406030204" pitchFamily="18" charset="0"/>
                                </a:rPr>
                                <m:t>𝑒𝑞</m:t>
                              </m:r>
                            </m:e>
                          </m:d>
                        </m:e>
                      </m:func>
                      <m:r>
                        <a:rPr lang="en-US" altLang="zh-TW" sz="2800" b="0" i="1" smtClean="0">
                          <a:latin typeface="Cambria Math" panose="02040503050406030204" pitchFamily="18" charset="0"/>
                        </a:rPr>
                        <m:t>=</m:t>
                      </m:r>
                      <m:func>
                        <m:funcPr>
                          <m:ctrlPr>
                            <a:rPr lang="en-US" altLang="zh-TW" sz="2800" i="1">
                              <a:latin typeface="Cambria Math" panose="02040503050406030204" pitchFamily="18" charset="0"/>
                            </a:rPr>
                          </m:ctrlPr>
                        </m:funcPr>
                        <m:fName>
                          <m:r>
                            <m:rPr>
                              <m:sty m:val="p"/>
                            </m:rPr>
                            <a:rPr lang="en-US" altLang="zh-TW" sz="2800">
                              <a:latin typeface="Cambria Math" panose="02040503050406030204" pitchFamily="18" charset="0"/>
                            </a:rPr>
                            <m:t>ln</m:t>
                          </m:r>
                        </m:fName>
                        <m:e>
                          <m:d>
                            <m:dPr>
                              <m:ctrlPr>
                                <a:rPr lang="en-US" altLang="zh-TW" sz="2800" i="1">
                                  <a:latin typeface="Cambria Math" panose="02040503050406030204" pitchFamily="18" charset="0"/>
                                </a:rPr>
                              </m:ctrlPr>
                            </m:dPr>
                            <m:e>
                              <m:r>
                                <a:rPr lang="en-US" altLang="zh-TW" sz="2800" i="1">
                                  <a:latin typeface="Cambria Math" panose="02040503050406030204" pitchFamily="18" charset="0"/>
                                </a:rPr>
                                <m:t>𝐴</m:t>
                              </m:r>
                              <m:r>
                                <a:rPr lang="en-US" altLang="zh-TW" sz="2800" i="1" baseline="-25000">
                                  <a:latin typeface="Cambria Math" panose="02040503050406030204" pitchFamily="18" charset="0"/>
                                </a:rPr>
                                <m:t>0</m:t>
                              </m:r>
                            </m:e>
                          </m:d>
                        </m:e>
                      </m:func>
                      <m:r>
                        <a:rPr lang="en-US" altLang="zh-TW" sz="2800">
                          <a:latin typeface="Cambria Math" panose="02040503050406030204" pitchFamily="18" charset="0"/>
                        </a:rPr>
                        <m:t>−</m:t>
                      </m:r>
                      <m:r>
                        <a:rPr lang="en-US" altLang="zh-TW" sz="2800" i="1">
                          <a:latin typeface="Cambria Math" panose="02040503050406030204" pitchFamily="18" charset="0"/>
                        </a:rPr>
                        <m:t>𝑘</m:t>
                      </m:r>
                      <m:r>
                        <a:rPr lang="en-US" altLang="zh-TW" sz="2800" i="1" baseline="-25000">
                          <a:latin typeface="Cambria Math" panose="02040503050406030204" pitchFamily="18" charset="0"/>
                        </a:rPr>
                        <m:t>𝑜𝑏𝑠</m:t>
                      </m:r>
                      <m:r>
                        <a:rPr lang="en-US" altLang="zh-TW" sz="2800" i="1">
                          <a:latin typeface="Cambria Math" panose="02040503050406030204" pitchFamily="18" charset="0"/>
                        </a:rPr>
                        <m:t>𝑡</m:t>
                      </m:r>
                    </m:oMath>
                  </m:oMathPara>
                </a14:m>
                <a:endParaRPr lang="zh-TW" altLang="en-US" sz="2800" dirty="0">
                  <a:latin typeface="Times New Roman" panose="02020603050405020304" pitchFamily="18" charset="0"/>
                  <a:cs typeface="Times New Roman" panose="02020603050405020304" pitchFamily="18" charset="0"/>
                </a:endParaRPr>
              </a:p>
            </p:txBody>
          </p:sp>
        </mc:Choice>
        <mc:Fallback xmlns="">
          <p:sp>
            <p:nvSpPr>
              <p:cNvPr id="8" name="文字方塊 7">
                <a:extLst>
                  <a:ext uri="{FF2B5EF4-FFF2-40B4-BE49-F238E27FC236}">
                    <a16:creationId xmlns:a16="http://schemas.microsoft.com/office/drawing/2014/main" id="{8A071D5C-578A-43F2-A108-8E3317046D20}"/>
                  </a:ext>
                </a:extLst>
              </p:cNvPr>
              <p:cNvSpPr txBox="1">
                <a:spLocks noRot="1" noChangeAspect="1" noMove="1" noResize="1" noEditPoints="1" noAdjustHandles="1" noChangeArrowheads="1" noChangeShapeType="1" noTextEdit="1"/>
              </p:cNvSpPr>
              <p:nvPr/>
            </p:nvSpPr>
            <p:spPr>
              <a:xfrm>
                <a:off x="1622262" y="1618938"/>
                <a:ext cx="4390368" cy="430887"/>
              </a:xfrm>
              <a:prstGeom prst="rect">
                <a:avLst/>
              </a:prstGeom>
              <a:blipFill>
                <a:blip r:embed="rId4"/>
                <a:stretch>
                  <a:fillRect b="-11429"/>
                </a:stretch>
              </a:blipFill>
            </p:spPr>
            <p:txBody>
              <a:bodyPr/>
              <a:lstStyle/>
              <a:p>
                <a:r>
                  <a:rPr lang="zh-TW" altLang="en-US">
                    <a:noFill/>
                  </a:rPr>
                  <a:t> </a:t>
                </a:r>
              </a:p>
            </p:txBody>
          </p:sp>
        </mc:Fallback>
      </mc:AlternateContent>
      <p:sp>
        <p:nvSpPr>
          <p:cNvPr id="9" name="矩形 8">
            <a:extLst>
              <a:ext uri="{FF2B5EF4-FFF2-40B4-BE49-F238E27FC236}">
                <a16:creationId xmlns:a16="http://schemas.microsoft.com/office/drawing/2014/main" id="{2F611752-6CF2-4A96-B177-8F84F546C9B5}"/>
              </a:ext>
            </a:extLst>
          </p:cNvPr>
          <p:cNvSpPr/>
          <p:nvPr/>
        </p:nvSpPr>
        <p:spPr>
          <a:xfrm>
            <a:off x="334999" y="1572772"/>
            <a:ext cx="4920581" cy="523220"/>
          </a:xfrm>
          <a:prstGeom prst="rect">
            <a:avLst/>
          </a:prstGeom>
          <a:noFill/>
        </p:spPr>
        <p:txBody>
          <a:bodyPr wrap="square" lIns="91440" tIns="45720" rIns="91440" bIns="45720">
            <a:spAutoFit/>
          </a:bodyPr>
          <a:lstStyle/>
          <a:p>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改寫成</a:t>
            </a:r>
          </a:p>
        </p:txBody>
      </p:sp>
      <p:sp>
        <p:nvSpPr>
          <p:cNvPr id="18" name="矩形 17">
            <a:extLst>
              <a:ext uri="{FF2B5EF4-FFF2-40B4-BE49-F238E27FC236}">
                <a16:creationId xmlns:a16="http://schemas.microsoft.com/office/drawing/2014/main" id="{AEE07A8A-0253-43F7-B0C1-8270905FCF94}"/>
              </a:ext>
            </a:extLst>
          </p:cNvPr>
          <p:cNvSpPr/>
          <p:nvPr/>
        </p:nvSpPr>
        <p:spPr>
          <a:xfrm>
            <a:off x="7261025" y="1614053"/>
            <a:ext cx="3124939" cy="954107"/>
          </a:xfrm>
          <a:prstGeom prst="rect">
            <a:avLst/>
          </a:prstGeom>
          <a:noFill/>
        </p:spPr>
        <p:txBody>
          <a:bodyPr wrap="square" lIns="91440" tIns="45720" rIns="91440" bIns="45720">
            <a:spAutoFit/>
          </a:bodyPr>
          <a:lstStyle/>
          <a:p>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因為數值接近零，</a:t>
            </a:r>
            <a:br>
              <a:rPr lang="en-US" altLang="zh-TW"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b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取</a:t>
            </a:r>
            <a:r>
              <a:rPr lang="en-US" altLang="zh-TW"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ln</a:t>
            </a: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變化大而捨棄</a:t>
            </a:r>
            <a:endPar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3" name="圖片 12">
            <a:extLst>
              <a:ext uri="{FF2B5EF4-FFF2-40B4-BE49-F238E27FC236}">
                <a16:creationId xmlns:a16="http://schemas.microsoft.com/office/drawing/2014/main" id="{CCBF8D9B-6BD9-48D4-ACF0-BE58395C8742}"/>
              </a:ext>
            </a:extLst>
          </p:cNvPr>
          <p:cNvPicPr>
            <a:picLocks noChangeAspect="1"/>
          </p:cNvPicPr>
          <p:nvPr/>
        </p:nvPicPr>
        <p:blipFill>
          <a:blip r:embed="rId5"/>
          <a:stretch>
            <a:fillRect/>
          </a:stretch>
        </p:blipFill>
        <p:spPr>
          <a:xfrm>
            <a:off x="14654" y="2275841"/>
            <a:ext cx="9375729" cy="4266228"/>
          </a:xfrm>
          <a:prstGeom prst="rect">
            <a:avLst/>
          </a:prstGeom>
        </p:spPr>
      </p:pic>
    </p:spTree>
    <p:extLst>
      <p:ext uri="{BB962C8B-B14F-4D97-AF65-F5344CB8AC3E}">
        <p14:creationId xmlns:p14="http://schemas.microsoft.com/office/powerpoint/2010/main" val="6097697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D028CE5E-97E5-4FA6-A726-10AC6CE421C4}"/>
              </a:ext>
            </a:extLst>
          </p:cNvPr>
          <p:cNvSpPr>
            <a:spLocks noGrp="1"/>
          </p:cNvSpPr>
          <p:nvPr>
            <p:ph type="sldNum" sz="quarter" idx="12"/>
          </p:nvPr>
        </p:nvSpPr>
        <p:spPr/>
        <p:txBody>
          <a:bodyPr/>
          <a:lstStyle/>
          <a:p>
            <a:fld id="{D9C173CB-4F7B-45B0-B17F-93035FA386D0}" type="slidenum">
              <a:rPr lang="zh-TW" altLang="en-US" smtClean="0">
                <a:solidFill>
                  <a:srgbClr val="FF00FF"/>
                </a:solidFill>
              </a:rPr>
              <a:t>29</a:t>
            </a:fld>
            <a:endParaRPr lang="zh-TW" altLang="en-US">
              <a:solidFill>
                <a:srgbClr val="FF00FF"/>
              </a:solidFill>
            </a:endParaRPr>
          </a:p>
        </p:txBody>
      </p:sp>
      <mc:AlternateContent xmlns:mc="http://schemas.openxmlformats.org/markup-compatibility/2006" xmlns:a14="http://schemas.microsoft.com/office/drawing/2010/main">
        <mc:Choice Requires="a14">
          <p:sp>
            <p:nvSpPr>
              <p:cNvPr id="5" name="文字方塊 4">
                <a:extLst>
                  <a:ext uri="{FF2B5EF4-FFF2-40B4-BE49-F238E27FC236}">
                    <a16:creationId xmlns:a16="http://schemas.microsoft.com/office/drawing/2014/main" id="{10392089-D22E-4EDC-9D8C-D3F65C3CC0ED}"/>
                  </a:ext>
                </a:extLst>
              </p:cNvPr>
              <p:cNvSpPr txBox="1"/>
              <p:nvPr/>
            </p:nvSpPr>
            <p:spPr>
              <a:xfrm>
                <a:off x="2957288" y="252248"/>
                <a:ext cx="6277424"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unc>
                        <m:funcPr>
                          <m:ctrlPr>
                            <a:rPr lang="en-US" altLang="zh-TW" sz="4000" b="0" i="1" smtClean="0">
                              <a:solidFill>
                                <a:srgbClr val="0000FF"/>
                              </a:solidFill>
                              <a:latin typeface="Cambria Math" panose="02040503050406030204" pitchFamily="18" charset="0"/>
                            </a:rPr>
                          </m:ctrlPr>
                        </m:funcPr>
                        <m:fName>
                          <m:r>
                            <m:rPr>
                              <m:sty m:val="p"/>
                            </m:rPr>
                            <a:rPr lang="en-US" altLang="zh-TW" sz="4000" b="0" i="0" smtClean="0">
                              <a:solidFill>
                                <a:srgbClr val="0000FF"/>
                              </a:solidFill>
                              <a:latin typeface="Cambria Math" panose="02040503050406030204" pitchFamily="18" charset="0"/>
                            </a:rPr>
                            <m:t>ln</m:t>
                          </m:r>
                        </m:fName>
                        <m:e>
                          <m:d>
                            <m:dPr>
                              <m:ctrlPr>
                                <a:rPr lang="en-US" altLang="zh-TW" sz="4000" b="0" i="1" smtClean="0">
                                  <a:solidFill>
                                    <a:srgbClr val="0000FF"/>
                                  </a:solidFill>
                                  <a:latin typeface="Cambria Math" panose="02040503050406030204" pitchFamily="18" charset="0"/>
                                </a:rPr>
                              </m:ctrlPr>
                            </m:dPr>
                            <m:e>
                              <m:r>
                                <a:rPr lang="en-US" altLang="zh-TW" sz="4000" i="1">
                                  <a:solidFill>
                                    <a:srgbClr val="0000FF"/>
                                  </a:solidFill>
                                  <a:latin typeface="Cambria Math" panose="02040503050406030204" pitchFamily="18" charset="0"/>
                                </a:rPr>
                                <m:t>𝐴</m:t>
                              </m:r>
                              <m:r>
                                <a:rPr lang="en-US" altLang="zh-TW" sz="4000" i="1">
                                  <a:solidFill>
                                    <a:srgbClr val="0000FF"/>
                                  </a:solidFill>
                                  <a:latin typeface="Cambria Math" panose="02040503050406030204" pitchFamily="18" charset="0"/>
                                </a:rPr>
                                <m:t>−</m:t>
                              </m:r>
                              <m:r>
                                <a:rPr lang="en-US" altLang="zh-TW" sz="4000" i="1" smtClean="0">
                                  <a:solidFill>
                                    <a:srgbClr val="0000FF"/>
                                  </a:solidFill>
                                  <a:latin typeface="Cambria Math" panose="02040503050406030204" pitchFamily="18" charset="0"/>
                                </a:rPr>
                                <m:t>𝐴</m:t>
                              </m:r>
                              <m:r>
                                <a:rPr lang="en-US" altLang="zh-TW" sz="4000" b="0" i="1" baseline="-25000" smtClean="0">
                                  <a:solidFill>
                                    <a:srgbClr val="0000FF"/>
                                  </a:solidFill>
                                  <a:latin typeface="Cambria Math" panose="02040503050406030204" pitchFamily="18" charset="0"/>
                                </a:rPr>
                                <m:t>𝑒𝑞</m:t>
                              </m:r>
                            </m:e>
                          </m:d>
                        </m:e>
                      </m:func>
                      <m:r>
                        <a:rPr lang="en-US" altLang="zh-TW" sz="4000" b="0" i="1" smtClean="0">
                          <a:solidFill>
                            <a:srgbClr val="0000FF"/>
                          </a:solidFill>
                          <a:latin typeface="Cambria Math" panose="02040503050406030204" pitchFamily="18" charset="0"/>
                        </a:rPr>
                        <m:t>=</m:t>
                      </m:r>
                      <m:func>
                        <m:funcPr>
                          <m:ctrlPr>
                            <a:rPr lang="en-US" altLang="zh-TW" sz="4000" i="1">
                              <a:solidFill>
                                <a:srgbClr val="0000FF"/>
                              </a:solidFill>
                              <a:latin typeface="Cambria Math" panose="02040503050406030204" pitchFamily="18" charset="0"/>
                            </a:rPr>
                          </m:ctrlPr>
                        </m:funcPr>
                        <m:fName>
                          <m:r>
                            <m:rPr>
                              <m:sty m:val="p"/>
                            </m:rPr>
                            <a:rPr lang="en-US" altLang="zh-TW" sz="4000">
                              <a:solidFill>
                                <a:srgbClr val="0000FF"/>
                              </a:solidFill>
                              <a:latin typeface="Cambria Math" panose="02040503050406030204" pitchFamily="18" charset="0"/>
                            </a:rPr>
                            <m:t>ln</m:t>
                          </m:r>
                        </m:fName>
                        <m:e>
                          <m:d>
                            <m:dPr>
                              <m:ctrlPr>
                                <a:rPr lang="en-US" altLang="zh-TW" sz="4000" i="1">
                                  <a:solidFill>
                                    <a:srgbClr val="0000FF"/>
                                  </a:solidFill>
                                  <a:latin typeface="Cambria Math" panose="02040503050406030204" pitchFamily="18" charset="0"/>
                                </a:rPr>
                              </m:ctrlPr>
                            </m:dPr>
                            <m:e>
                              <m:r>
                                <a:rPr lang="en-US" altLang="zh-TW" sz="4000" i="1">
                                  <a:solidFill>
                                    <a:srgbClr val="0000FF"/>
                                  </a:solidFill>
                                  <a:latin typeface="Cambria Math" panose="02040503050406030204" pitchFamily="18" charset="0"/>
                                </a:rPr>
                                <m:t>𝐴</m:t>
                              </m:r>
                              <m:r>
                                <a:rPr lang="en-US" altLang="zh-TW" sz="4000" i="1" baseline="-25000">
                                  <a:solidFill>
                                    <a:srgbClr val="0000FF"/>
                                  </a:solidFill>
                                  <a:latin typeface="Cambria Math" panose="02040503050406030204" pitchFamily="18" charset="0"/>
                                </a:rPr>
                                <m:t>0</m:t>
                              </m:r>
                            </m:e>
                          </m:d>
                        </m:e>
                      </m:func>
                      <m:r>
                        <a:rPr lang="en-US" altLang="zh-TW" sz="4000">
                          <a:solidFill>
                            <a:srgbClr val="0000FF"/>
                          </a:solidFill>
                          <a:latin typeface="Cambria Math" panose="02040503050406030204" pitchFamily="18" charset="0"/>
                        </a:rPr>
                        <m:t>−</m:t>
                      </m:r>
                      <m:r>
                        <a:rPr lang="en-US" altLang="zh-TW" sz="4000" i="1">
                          <a:solidFill>
                            <a:srgbClr val="0000FF"/>
                          </a:solidFill>
                          <a:latin typeface="Cambria Math" panose="02040503050406030204" pitchFamily="18" charset="0"/>
                        </a:rPr>
                        <m:t>𝑘</m:t>
                      </m:r>
                      <m:r>
                        <m:rPr>
                          <m:sty m:val="p"/>
                        </m:rPr>
                        <a:rPr lang="en-US" altLang="zh-TW" sz="4000" baseline="-25000">
                          <a:solidFill>
                            <a:srgbClr val="0000FF"/>
                          </a:solidFill>
                          <a:latin typeface="Cambria Math" panose="02040503050406030204" pitchFamily="18" charset="0"/>
                        </a:rPr>
                        <m:t>obs</m:t>
                      </m:r>
                      <m:r>
                        <a:rPr lang="en-US" altLang="zh-TW" sz="4000" i="1">
                          <a:solidFill>
                            <a:srgbClr val="0000FF"/>
                          </a:solidFill>
                          <a:latin typeface="Cambria Math" panose="02040503050406030204" pitchFamily="18" charset="0"/>
                        </a:rPr>
                        <m:t>𝑡</m:t>
                      </m:r>
                    </m:oMath>
                  </m:oMathPara>
                </a14:m>
                <a:endParaRPr lang="zh-TW" altLang="en-US" sz="4000" dirty="0">
                  <a:solidFill>
                    <a:srgbClr val="0000FF"/>
                  </a:solidFill>
                  <a:latin typeface="Times New Roman" panose="02020603050405020304" pitchFamily="18" charset="0"/>
                  <a:cs typeface="Times New Roman" panose="02020603050405020304" pitchFamily="18" charset="0"/>
                </a:endParaRPr>
              </a:p>
            </p:txBody>
          </p:sp>
        </mc:Choice>
        <mc:Fallback xmlns="">
          <p:sp>
            <p:nvSpPr>
              <p:cNvPr id="5" name="文字方塊 4">
                <a:extLst>
                  <a:ext uri="{FF2B5EF4-FFF2-40B4-BE49-F238E27FC236}">
                    <a16:creationId xmlns:a16="http://schemas.microsoft.com/office/drawing/2014/main" id="{10392089-D22E-4EDC-9D8C-D3F65C3CC0ED}"/>
                  </a:ext>
                </a:extLst>
              </p:cNvPr>
              <p:cNvSpPr txBox="1">
                <a:spLocks noRot="1" noChangeAspect="1" noMove="1" noResize="1" noEditPoints="1" noAdjustHandles="1" noChangeArrowheads="1" noChangeShapeType="1" noTextEdit="1"/>
              </p:cNvSpPr>
              <p:nvPr/>
            </p:nvSpPr>
            <p:spPr>
              <a:xfrm>
                <a:off x="2957288" y="252248"/>
                <a:ext cx="6277424" cy="615553"/>
              </a:xfrm>
              <a:prstGeom prst="rect">
                <a:avLst/>
              </a:prstGeom>
              <a:blipFill>
                <a:blip r:embed="rId3"/>
                <a:stretch>
                  <a:fillRect b="-11881"/>
                </a:stretch>
              </a:blipFill>
            </p:spPr>
            <p:txBody>
              <a:bodyPr/>
              <a:lstStyle/>
              <a:p>
                <a:r>
                  <a:rPr lang="zh-TW" altLang="en-US">
                    <a:noFill/>
                  </a:rPr>
                  <a:t> </a:t>
                </a:r>
              </a:p>
            </p:txBody>
          </p:sp>
        </mc:Fallback>
      </mc:AlternateContent>
      <p:pic>
        <p:nvPicPr>
          <p:cNvPr id="6" name="圖片 5">
            <a:extLst>
              <a:ext uri="{FF2B5EF4-FFF2-40B4-BE49-F238E27FC236}">
                <a16:creationId xmlns:a16="http://schemas.microsoft.com/office/drawing/2014/main" id="{F4BBB604-B34B-47CC-B632-4B61E0477AF4}"/>
              </a:ext>
            </a:extLst>
          </p:cNvPr>
          <p:cNvPicPr>
            <a:picLocks noChangeAspect="1"/>
          </p:cNvPicPr>
          <p:nvPr/>
        </p:nvPicPr>
        <p:blipFill>
          <a:blip r:embed="rId4"/>
          <a:stretch>
            <a:fillRect/>
          </a:stretch>
        </p:blipFill>
        <p:spPr>
          <a:xfrm>
            <a:off x="326598" y="867801"/>
            <a:ext cx="11538804" cy="5821999"/>
          </a:xfrm>
          <a:prstGeom prst="rect">
            <a:avLst/>
          </a:prstGeom>
        </p:spPr>
      </p:pic>
    </p:spTree>
    <p:extLst>
      <p:ext uri="{BB962C8B-B14F-4D97-AF65-F5344CB8AC3E}">
        <p14:creationId xmlns:p14="http://schemas.microsoft.com/office/powerpoint/2010/main" val="42582561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圖片 6">
            <a:extLst>
              <a:ext uri="{FF2B5EF4-FFF2-40B4-BE49-F238E27FC236}">
                <a16:creationId xmlns:a16="http://schemas.microsoft.com/office/drawing/2014/main" id="{E0CFAA26-7F55-4E3C-8DB7-4626B8974B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5296" y="1239005"/>
            <a:ext cx="10781408" cy="5482469"/>
          </a:xfrm>
          <a:prstGeom prst="rect">
            <a:avLst/>
          </a:prstGeom>
          <a:noFill/>
        </p:spPr>
      </p:pic>
      <p:sp>
        <p:nvSpPr>
          <p:cNvPr id="4" name="投影片編號版面配置區 3">
            <a:extLst>
              <a:ext uri="{FF2B5EF4-FFF2-40B4-BE49-F238E27FC236}">
                <a16:creationId xmlns:a16="http://schemas.microsoft.com/office/drawing/2014/main" id="{7DAD40B1-A0A9-4322-A770-DE20335F954D}"/>
              </a:ext>
            </a:extLst>
          </p:cNvPr>
          <p:cNvSpPr>
            <a:spLocks noGrp="1"/>
          </p:cNvSpPr>
          <p:nvPr>
            <p:ph type="sldNum" sz="quarter" idx="12"/>
          </p:nvPr>
        </p:nvSpPr>
        <p:spPr/>
        <p:txBody>
          <a:bodyPr/>
          <a:lstStyle/>
          <a:p>
            <a:fld id="{D9C173CB-4F7B-45B0-B17F-93035FA386D0}" type="slidenum">
              <a:rPr lang="zh-TW" altLang="en-US" smtClean="0">
                <a:solidFill>
                  <a:srgbClr val="FF00FF"/>
                </a:solidFill>
              </a:rPr>
              <a:t>30</a:t>
            </a:fld>
            <a:endParaRPr lang="zh-TW" altLang="en-US">
              <a:solidFill>
                <a:srgbClr val="FF00FF"/>
              </a:solidFill>
            </a:endParaRPr>
          </a:p>
        </p:txBody>
      </p:sp>
      <p:sp>
        <p:nvSpPr>
          <p:cNvPr id="6" name="矩形 5">
            <a:extLst>
              <a:ext uri="{FF2B5EF4-FFF2-40B4-BE49-F238E27FC236}">
                <a16:creationId xmlns:a16="http://schemas.microsoft.com/office/drawing/2014/main" id="{BBF580DD-7F61-4C30-A960-A986F4F8D0BB}"/>
              </a:ext>
            </a:extLst>
          </p:cNvPr>
          <p:cNvSpPr/>
          <p:nvPr/>
        </p:nvSpPr>
        <p:spPr>
          <a:xfrm>
            <a:off x="450644" y="675241"/>
            <a:ext cx="2231701" cy="523220"/>
          </a:xfrm>
          <a:prstGeom prst="rect">
            <a:avLst/>
          </a:prstGeom>
          <a:noFill/>
        </p:spPr>
        <p:txBody>
          <a:bodyPr wrap="none" lIns="91440" tIns="45720" rIns="91440" bIns="45720">
            <a:spAutoFit/>
          </a:bodyPr>
          <a:lstStyle/>
          <a:p>
            <a:pPr algn="ctr"/>
            <a:r>
              <a:rPr lang="en-US" altLang="zh-TW" sz="2800" i="1" dirty="0" err="1">
                <a:ln w="0"/>
                <a:latin typeface="Times New Roman" panose="02020603050405020304" pitchFamily="18" charset="0"/>
                <a:cs typeface="Times New Roman" panose="02020603050405020304" pitchFamily="18" charset="0"/>
              </a:rPr>
              <a:t>k</a:t>
            </a:r>
            <a:r>
              <a:rPr lang="en-US" altLang="zh-TW" sz="2800" b="0" cap="none" spc="0" baseline="-25000" dirty="0" err="1">
                <a:ln w="0"/>
                <a:solidFill>
                  <a:schemeClr val="tx1"/>
                </a:solidFill>
                <a:latin typeface="Times New Roman" panose="02020603050405020304" pitchFamily="18" charset="0"/>
                <a:cs typeface="Times New Roman" panose="02020603050405020304" pitchFamily="18" charset="0"/>
              </a:rPr>
              <a:t>obs</a:t>
            </a:r>
            <a:r>
              <a:rPr lang="en-US" altLang="zh-TW" sz="2800" b="0" cap="none" spc="0" dirty="0">
                <a:ln w="0"/>
                <a:solidFill>
                  <a:schemeClr val="tx1"/>
                </a:solidFill>
                <a:latin typeface="Times New Roman" panose="02020603050405020304" pitchFamily="18" charset="0"/>
                <a:cs typeface="Times New Roman" panose="02020603050405020304" pitchFamily="18" charset="0"/>
              </a:rPr>
              <a:t> = </a:t>
            </a:r>
            <a:r>
              <a:rPr lang="en-US" altLang="zh-TW" sz="2800" b="0" i="1" cap="none" spc="0" dirty="0">
                <a:ln w="0"/>
                <a:solidFill>
                  <a:schemeClr val="tx1"/>
                </a:solidFill>
                <a:latin typeface="Times New Roman" panose="02020603050405020304" pitchFamily="18" charset="0"/>
                <a:cs typeface="Times New Roman" panose="02020603050405020304" pitchFamily="18" charset="0"/>
              </a:rPr>
              <a:t>k</a:t>
            </a:r>
            <a:r>
              <a:rPr lang="en-US" altLang="zh-TW" sz="2800" b="0" cap="none" spc="0" baseline="-25000" dirty="0">
                <a:ln w="0"/>
                <a:solidFill>
                  <a:schemeClr val="tx1"/>
                </a:solidFill>
                <a:latin typeface="Times New Roman" panose="02020603050405020304" pitchFamily="18" charset="0"/>
                <a:cs typeface="Times New Roman" panose="02020603050405020304" pitchFamily="18" charset="0"/>
              </a:rPr>
              <a:t>1</a:t>
            </a:r>
            <a:r>
              <a:rPr lang="en-US" altLang="zh-TW" sz="2800" b="0" cap="none" spc="0" dirty="0">
                <a:ln w="0"/>
                <a:solidFill>
                  <a:schemeClr val="tx1"/>
                </a:solidFill>
                <a:latin typeface="Times New Roman" panose="02020603050405020304" pitchFamily="18" charset="0"/>
                <a:cs typeface="Times New Roman" panose="02020603050405020304" pitchFamily="18" charset="0"/>
              </a:rPr>
              <a:t>[OH</a:t>
            </a:r>
            <a:r>
              <a:rPr lang="en-US" altLang="zh-TW" sz="2800" b="0" cap="none" spc="0" baseline="30000" dirty="0">
                <a:ln w="0"/>
                <a:solidFill>
                  <a:schemeClr val="tx1"/>
                </a:solidFill>
                <a:latin typeface="Times New Roman" panose="02020603050405020304" pitchFamily="18" charset="0"/>
                <a:cs typeface="Times New Roman" panose="02020603050405020304" pitchFamily="18" charset="0"/>
              </a:rPr>
              <a:t>−</a:t>
            </a:r>
            <a:r>
              <a:rPr lang="en-US" altLang="zh-TW" sz="2800" b="0" cap="none" spc="0" dirty="0">
                <a:ln w="0"/>
                <a:solidFill>
                  <a:schemeClr val="tx1"/>
                </a:solidFill>
                <a:latin typeface="Times New Roman" panose="02020603050405020304" pitchFamily="18" charset="0"/>
                <a:cs typeface="Times New Roman" panose="02020603050405020304" pitchFamily="18" charset="0"/>
              </a:rPr>
              <a:t>]</a:t>
            </a:r>
            <a:endParaRPr lang="zh-TW" altLang="en-US" sz="2800" b="0" cap="none" spc="0" dirty="0">
              <a:ln w="0"/>
              <a:solidFill>
                <a:schemeClr val="tx1"/>
              </a:solidFill>
              <a:latin typeface="Times New Roman" panose="02020603050405020304" pitchFamily="18" charset="0"/>
              <a:cs typeface="Times New Roman" panose="02020603050405020304" pitchFamily="18" charset="0"/>
            </a:endParaRPr>
          </a:p>
        </p:txBody>
      </p:sp>
      <p:sp>
        <p:nvSpPr>
          <p:cNvPr id="9" name="矩形 8">
            <a:extLst>
              <a:ext uri="{FF2B5EF4-FFF2-40B4-BE49-F238E27FC236}">
                <a16:creationId xmlns:a16="http://schemas.microsoft.com/office/drawing/2014/main" id="{7F934DC7-DA9F-472D-AE98-DC3C46A179ED}"/>
              </a:ext>
            </a:extLst>
          </p:cNvPr>
          <p:cNvSpPr/>
          <p:nvPr/>
        </p:nvSpPr>
        <p:spPr>
          <a:xfrm>
            <a:off x="3041981" y="671059"/>
            <a:ext cx="2890535" cy="523220"/>
          </a:xfrm>
          <a:prstGeom prst="rect">
            <a:avLst/>
          </a:prstGeom>
          <a:noFill/>
        </p:spPr>
        <p:txBody>
          <a:bodyPr wrap="none" lIns="91440" tIns="45720" rIns="91440" bIns="45720">
            <a:spAutoFit/>
          </a:bodyPr>
          <a:lstStyle/>
          <a:p>
            <a:pPr algn="ctr"/>
            <a:r>
              <a:rPr lang="en-US" altLang="zh-TW" sz="2800" i="1" dirty="0">
                <a:ln w="0"/>
                <a:latin typeface="Times New Roman" panose="02020603050405020304" pitchFamily="18" charset="0"/>
                <a:cs typeface="Times New Roman" panose="02020603050405020304" pitchFamily="18" charset="0"/>
              </a:rPr>
              <a:t>k</a:t>
            </a:r>
            <a:r>
              <a:rPr lang="en-US" altLang="zh-TW" sz="2800" b="0" cap="none" spc="0" baseline="-25000" dirty="0">
                <a:ln w="0"/>
                <a:solidFill>
                  <a:schemeClr val="tx1"/>
                </a:solidFill>
                <a:latin typeface="Times New Roman" panose="02020603050405020304" pitchFamily="18" charset="0"/>
                <a:cs typeface="Times New Roman" panose="02020603050405020304" pitchFamily="18" charset="0"/>
              </a:rPr>
              <a:t>1</a:t>
            </a:r>
            <a:r>
              <a:rPr lang="en-US" altLang="zh-TW" sz="2800" b="0" cap="none" spc="0" dirty="0">
                <a:ln w="0"/>
                <a:solidFill>
                  <a:schemeClr val="tx1"/>
                </a:solidFill>
                <a:latin typeface="Times New Roman" panose="02020603050405020304" pitchFamily="18" charset="0"/>
                <a:cs typeface="Times New Roman" panose="02020603050405020304" pitchFamily="18" charset="0"/>
              </a:rPr>
              <a:t> =</a:t>
            </a:r>
            <a:r>
              <a:rPr lang="zh-TW" altLang="en-US" sz="2800" b="0" cap="none" spc="0" dirty="0">
                <a:ln w="0"/>
                <a:solidFill>
                  <a:schemeClr val="tx1"/>
                </a:solidFill>
                <a:latin typeface="Times New Roman" panose="02020603050405020304" pitchFamily="18" charset="0"/>
                <a:cs typeface="Times New Roman" panose="02020603050405020304" pitchFamily="18" charset="0"/>
              </a:rPr>
              <a:t> </a:t>
            </a:r>
            <a:r>
              <a:rPr lang="en-US" altLang="zh-TW" sz="2800" b="0" cap="none" spc="0" dirty="0">
                <a:ln w="0"/>
                <a:solidFill>
                  <a:schemeClr val="tx1"/>
                </a:solidFill>
                <a:latin typeface="Times New Roman" panose="02020603050405020304" pitchFamily="18" charset="0"/>
                <a:cs typeface="Times New Roman" panose="02020603050405020304" pitchFamily="18" charset="0"/>
              </a:rPr>
              <a:t>0.0329</a:t>
            </a:r>
            <a:r>
              <a:rPr lang="zh-TW" altLang="en-US" sz="2800" b="0" cap="none" spc="0" dirty="0">
                <a:ln w="0"/>
                <a:solidFill>
                  <a:schemeClr val="tx1"/>
                </a:solidFill>
                <a:latin typeface="Times New Roman" panose="02020603050405020304" pitchFamily="18" charset="0"/>
                <a:cs typeface="Times New Roman" panose="02020603050405020304" pitchFamily="18" charset="0"/>
              </a:rPr>
              <a:t> </a:t>
            </a:r>
            <a:r>
              <a:rPr lang="en-US" altLang="zh-TW" sz="2800" dirty="0">
                <a:latin typeface="Times New Roman" panose="02020603050405020304" pitchFamily="18" charset="0"/>
                <a:ea typeface="標楷體" panose="03000509000000000000" pitchFamily="65" charset="-120"/>
                <a:cs typeface="Times New Roman" panose="02020603050405020304" pitchFamily="18" charset="0"/>
              </a:rPr>
              <a:t>M</a:t>
            </a:r>
            <a:r>
              <a:rPr lang="en-US" altLang="zh-TW" sz="2800" baseline="30000" dirty="0">
                <a:latin typeface="Times New Roman" panose="02020603050405020304" pitchFamily="18" charset="0"/>
                <a:ea typeface="標楷體" panose="03000509000000000000" pitchFamily="65" charset="-120"/>
                <a:cs typeface="Times New Roman" panose="02020603050405020304" pitchFamily="18" charset="0"/>
              </a:rPr>
              <a:t>−1</a:t>
            </a:r>
            <a:r>
              <a:rPr lang="en-US" altLang="zh-TW" sz="2800" dirty="0">
                <a:latin typeface="Times New Roman" panose="02020603050405020304" pitchFamily="18" charset="0"/>
                <a:ea typeface="標楷體" panose="03000509000000000000" pitchFamily="65" charset="-120"/>
                <a:cs typeface="Times New Roman" panose="02020603050405020304" pitchFamily="18" charset="0"/>
              </a:rPr>
              <a:t>s</a:t>
            </a:r>
            <a:r>
              <a:rPr lang="en-US" altLang="zh-TW" sz="2800" baseline="30000" dirty="0">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2800" b="0"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86971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638C92BB-5F9F-4AFC-B32A-AB856E81007E}"/>
              </a:ext>
            </a:extLst>
          </p:cNvPr>
          <p:cNvSpPr>
            <a:spLocks noGrp="1"/>
          </p:cNvSpPr>
          <p:nvPr>
            <p:ph type="sldNum" sz="quarter" idx="12"/>
          </p:nvPr>
        </p:nvSpPr>
        <p:spPr/>
        <p:txBody>
          <a:bodyPr/>
          <a:lstStyle/>
          <a:p>
            <a:fld id="{D9C173CB-4F7B-45B0-B17F-93035FA386D0}" type="slidenum">
              <a:rPr lang="zh-TW" altLang="en-US" smtClean="0">
                <a:solidFill>
                  <a:srgbClr val="FF00FF"/>
                </a:solidFill>
              </a:rPr>
              <a:t>31</a:t>
            </a:fld>
            <a:endParaRPr lang="zh-TW" altLang="en-US">
              <a:solidFill>
                <a:srgbClr val="FF00FF"/>
              </a:solidFill>
            </a:endParaRPr>
          </a:p>
        </p:txBody>
      </p:sp>
      <p:sp>
        <p:nvSpPr>
          <p:cNvPr id="5" name="矩形 4">
            <a:extLst>
              <a:ext uri="{FF2B5EF4-FFF2-40B4-BE49-F238E27FC236}">
                <a16:creationId xmlns:a16="http://schemas.microsoft.com/office/drawing/2014/main" id="{ABB49557-ECF0-4D8F-95D5-6C5DB6E69B9B}"/>
              </a:ext>
            </a:extLst>
          </p:cNvPr>
          <p:cNvSpPr/>
          <p:nvPr/>
        </p:nvSpPr>
        <p:spPr>
          <a:xfrm>
            <a:off x="204823" y="230652"/>
            <a:ext cx="5086906" cy="461665"/>
          </a:xfrm>
          <a:prstGeom prst="rect">
            <a:avLst/>
          </a:prstGeom>
          <a:noFill/>
        </p:spPr>
        <p:txBody>
          <a:bodyPr wrap="square" lIns="91440" tIns="45720" rIns="91440" bIns="45720">
            <a:spAutoFit/>
          </a:bodyPr>
          <a:lstStyle/>
          <a:p>
            <a:r>
              <a:rPr lang="zh-TW" altLang="en-US" sz="2400" dirty="0">
                <a:ln w="0"/>
                <a:solidFill>
                  <a:srgbClr val="0000FF"/>
                </a:solidFill>
                <a:latin typeface="標楷體" panose="03000509000000000000" pitchFamily="65" charset="-120"/>
                <a:ea typeface="標楷體" panose="03000509000000000000" pitchFamily="65" charset="-120"/>
              </a:rPr>
              <a:t>加入酚酞測量電壓並觀察顏色變化</a:t>
            </a:r>
            <a:endParaRPr lang="en-US" altLang="zh-TW" sz="2400" dirty="0">
              <a:ln w="0"/>
              <a:solidFill>
                <a:srgbClr val="0000FF"/>
              </a:solidFill>
              <a:latin typeface="標楷體" panose="03000509000000000000" pitchFamily="65" charset="-120"/>
              <a:ea typeface="標楷體" panose="03000509000000000000" pitchFamily="65" charset="-120"/>
            </a:endParaRPr>
          </a:p>
        </p:txBody>
      </p:sp>
      <p:sp>
        <p:nvSpPr>
          <p:cNvPr id="7" name="矩形 6">
            <a:extLst>
              <a:ext uri="{FF2B5EF4-FFF2-40B4-BE49-F238E27FC236}">
                <a16:creationId xmlns:a16="http://schemas.microsoft.com/office/drawing/2014/main" id="{972CFF54-AA9E-4653-887E-9E9AF611FB05}"/>
              </a:ext>
            </a:extLst>
          </p:cNvPr>
          <p:cNvSpPr/>
          <p:nvPr/>
        </p:nvSpPr>
        <p:spPr>
          <a:xfrm>
            <a:off x="6011635" y="476927"/>
            <a:ext cx="5086906" cy="461665"/>
          </a:xfrm>
          <a:prstGeom prst="rect">
            <a:avLst/>
          </a:prstGeom>
          <a:noFill/>
        </p:spPr>
        <p:txBody>
          <a:bodyPr wrap="square" lIns="91440" tIns="45720" rIns="91440" bIns="45720">
            <a:spAutoFit/>
          </a:bodyPr>
          <a:lstStyle/>
          <a:p>
            <a:r>
              <a:rPr lang="zh-TW" altLang="en-US" sz="2400" dirty="0">
                <a:ln w="0"/>
                <a:latin typeface="標楷體" panose="03000509000000000000" pitchFamily="65" charset="-120"/>
                <a:ea typeface="標楷體" panose="03000509000000000000" pitchFamily="65" charset="-120"/>
              </a:rPr>
              <a:t>重複測量其他濃度的氫氧化鈉溶液</a:t>
            </a:r>
            <a:endParaRPr lang="en-US" altLang="zh-TW" sz="2400" dirty="0">
              <a:ln w="0"/>
              <a:latin typeface="標楷體" panose="03000509000000000000" pitchFamily="65" charset="-120"/>
              <a:ea typeface="標楷體" panose="03000509000000000000" pitchFamily="65" charset="-120"/>
            </a:endParaRPr>
          </a:p>
        </p:txBody>
      </p:sp>
      <p:sp>
        <p:nvSpPr>
          <p:cNvPr id="8" name="矩形 7">
            <a:extLst>
              <a:ext uri="{FF2B5EF4-FFF2-40B4-BE49-F238E27FC236}">
                <a16:creationId xmlns:a16="http://schemas.microsoft.com/office/drawing/2014/main" id="{3349F812-3971-4201-837B-6F13DF7F10A1}"/>
              </a:ext>
            </a:extLst>
          </p:cNvPr>
          <p:cNvSpPr/>
          <p:nvPr/>
        </p:nvSpPr>
        <p:spPr>
          <a:xfrm>
            <a:off x="204825" y="4645525"/>
            <a:ext cx="5569897" cy="1384995"/>
          </a:xfrm>
          <a:prstGeom prst="rect">
            <a:avLst/>
          </a:prstGeom>
          <a:noFill/>
          <a:ln w="28575">
            <a:solidFill>
              <a:srgbClr val="FF0000"/>
            </a:solidFill>
          </a:ln>
        </p:spPr>
        <p:txBody>
          <a:bodyPr wrap="square" lIns="91440" tIns="45720" rIns="91440" bIns="45720">
            <a:spAutoFit/>
          </a:bodyPr>
          <a:lstStyle/>
          <a:p>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800" b="1"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5 ml NaOH: </a:t>
            </a:r>
            <a:r>
              <a:rPr lang="en-US" altLang="zh-TW" sz="2800" b="1" cap="none" spc="0" dirty="0">
                <a:ln w="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0.6 M</a:t>
            </a:r>
            <a:r>
              <a:rPr lang="en-US" altLang="zh-TW" sz="2800" b="1"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加酚酞</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(0.1</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ml)</a:t>
            </a:r>
            <a:b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b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等平衡 </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約</a:t>
            </a:r>
            <a:r>
              <a:rPr lang="en-US" altLang="zh-TW" sz="2800" dirty="0">
                <a:ln w="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25</a:t>
            </a:r>
            <a:r>
              <a:rPr lang="en-US" altLang="zh-TW" sz="2800" b="0" cap="none" spc="0" dirty="0">
                <a:ln w="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0</a:t>
            </a:r>
            <a:r>
              <a:rPr lang="zh-TW" altLang="en-US" sz="2800" b="0" cap="none" spc="0" dirty="0">
                <a:ln w="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秒</a:t>
            </a:r>
            <a:r>
              <a:rPr lang="en-US" altLang="zh-TW" sz="2800" dirty="0">
                <a:ln w="0"/>
                <a:latin typeface="Times New Roman" panose="02020603050405020304" pitchFamily="18" charset="0"/>
                <a:ea typeface="標楷體" panose="03000509000000000000" pitchFamily="65" charset="-120"/>
                <a:cs typeface="Times New Roman" panose="02020603050405020304" pitchFamily="18" charset="0"/>
              </a:rPr>
              <a:t>)</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後</a:t>
            </a:r>
            <a:r>
              <a:rPr lang="zh-TW" altLang="en-US" sz="2800" dirty="0">
                <a:ln w="0"/>
                <a:latin typeface="Times New Roman" panose="02020603050405020304" pitchFamily="18" charset="0"/>
                <a:ea typeface="標楷體" panose="03000509000000000000" pitchFamily="65" charset="-120"/>
                <a:cs typeface="Times New Roman" panose="02020603050405020304" pitchFamily="18" charset="0"/>
              </a:rPr>
              <a:t>再加一次酚酞</a:t>
            </a:r>
            <a:br>
              <a:rPr lang="en-US" altLang="zh-TW" sz="2800" dirty="0">
                <a:ln w="0"/>
                <a:latin typeface="Times New Roman" panose="02020603050405020304" pitchFamily="18" charset="0"/>
                <a:ea typeface="標楷體" panose="03000509000000000000" pitchFamily="65" charset="-120"/>
                <a:cs typeface="Times New Roman" panose="02020603050405020304" pitchFamily="18" charset="0"/>
              </a:rPr>
            </a:b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結束測量、存檔。</a:t>
            </a:r>
            <a:endPar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9" name="矩形 8">
            <a:extLst>
              <a:ext uri="{FF2B5EF4-FFF2-40B4-BE49-F238E27FC236}">
                <a16:creationId xmlns:a16="http://schemas.microsoft.com/office/drawing/2014/main" id="{13803E5A-2585-42D5-A19C-F5BA911DBEEF}"/>
              </a:ext>
            </a:extLst>
          </p:cNvPr>
          <p:cNvSpPr/>
          <p:nvPr/>
        </p:nvSpPr>
        <p:spPr>
          <a:xfrm>
            <a:off x="6096000" y="4214638"/>
            <a:ext cx="5343176" cy="1815882"/>
          </a:xfrm>
          <a:prstGeom prst="rect">
            <a:avLst/>
          </a:prstGeom>
          <a:noFill/>
          <a:ln w="28575">
            <a:solidFill>
              <a:srgbClr val="0000FF"/>
            </a:solidFill>
          </a:ln>
        </p:spPr>
        <p:txBody>
          <a:bodyPr wrap="square" lIns="91440" tIns="45720" rIns="91440" bIns="45720">
            <a:spAutoFit/>
          </a:bodyPr>
          <a:lstStyle/>
          <a:p>
            <a:r>
              <a:rPr lang="zh-TW" altLang="en-US" sz="2800" dirty="0">
                <a:ln w="0"/>
                <a:latin typeface="標楷體" panose="03000509000000000000" pitchFamily="65" charset="-120"/>
                <a:ea typeface="標楷體" panose="03000509000000000000" pitchFamily="65" charset="-120"/>
              </a:rPr>
              <a:t>重開程式並更改存檔名稱</a:t>
            </a:r>
            <a:r>
              <a:rPr lang="zh-TW" altLang="en-US" sz="2800" b="0" cap="none" spc="0" dirty="0">
                <a:ln w="0"/>
                <a:solidFill>
                  <a:schemeClr val="tx1"/>
                </a:solidFill>
                <a:latin typeface="Times New Roman" panose="02020603050405020304" pitchFamily="18" charset="0"/>
                <a:cs typeface="Times New Roman" panose="02020603050405020304" pitchFamily="18" charset="0"/>
              </a:rPr>
              <a:t> </a:t>
            </a:r>
            <a:endParaRPr lang="en-US" altLang="zh-TW" sz="2800" b="0" cap="none" spc="0" dirty="0">
              <a:ln w="0"/>
              <a:solidFill>
                <a:schemeClr val="tx1"/>
              </a:solidFill>
              <a:latin typeface="Times New Roman" panose="02020603050405020304" pitchFamily="18" charset="0"/>
              <a:cs typeface="Times New Roman" panose="02020603050405020304" pitchFamily="18" charset="0"/>
            </a:endParaRPr>
          </a:p>
          <a:p>
            <a:r>
              <a:rPr lang="en-US" altLang="zh-TW" sz="2800" b="1" cap="none" spc="0" dirty="0">
                <a:ln w="0"/>
                <a:solidFill>
                  <a:schemeClr val="tx1"/>
                </a:solidFill>
                <a:latin typeface="Times New Roman" panose="02020603050405020304" pitchFamily="18" charset="0"/>
                <a:cs typeface="Times New Roman" panose="02020603050405020304" pitchFamily="18" charset="0"/>
              </a:rPr>
              <a:t>5 ml NaOH: </a:t>
            </a:r>
            <a:r>
              <a:rPr lang="en-US" altLang="zh-TW" sz="2800" b="1" cap="none" spc="0" dirty="0">
                <a:ln w="0"/>
                <a:solidFill>
                  <a:srgbClr val="0000FF"/>
                </a:solidFill>
                <a:latin typeface="Times New Roman" panose="02020603050405020304" pitchFamily="18" charset="0"/>
                <a:cs typeface="Times New Roman" panose="02020603050405020304" pitchFamily="18" charset="0"/>
              </a:rPr>
              <a:t>0.15 M</a:t>
            </a:r>
            <a:r>
              <a:rPr lang="en-US" altLang="zh-TW" sz="2800" b="1" cap="none" spc="0" dirty="0">
                <a:ln w="0"/>
                <a:solidFill>
                  <a:schemeClr val="tx1"/>
                </a:solidFill>
              </a:rPr>
              <a:t> </a:t>
            </a:r>
            <a:r>
              <a:rPr lang="zh-TW" altLang="en-US" sz="2800" b="0" cap="none" spc="0" dirty="0">
                <a:ln w="0"/>
                <a:solidFill>
                  <a:schemeClr val="tx1"/>
                </a:solidFill>
                <a:latin typeface="標楷體" panose="03000509000000000000" pitchFamily="65" charset="-120"/>
                <a:ea typeface="標楷體" panose="03000509000000000000" pitchFamily="65" charset="-120"/>
              </a:rPr>
              <a:t>加一次酚酞</a:t>
            </a:r>
            <a:br>
              <a:rPr lang="en-US" altLang="zh-TW" sz="2800" b="0" cap="none" spc="0" dirty="0">
                <a:ln w="0"/>
                <a:solidFill>
                  <a:schemeClr val="tx1"/>
                </a:solidFill>
                <a:latin typeface="標楷體" panose="03000509000000000000" pitchFamily="65" charset="-120"/>
                <a:ea typeface="標楷體" panose="03000509000000000000" pitchFamily="65" charset="-120"/>
              </a:rPr>
            </a:br>
            <a:r>
              <a:rPr lang="zh-TW" altLang="en-US" sz="2800" b="0" cap="none" spc="0" dirty="0">
                <a:ln w="0"/>
                <a:solidFill>
                  <a:schemeClr val="tx1"/>
                </a:solidFill>
                <a:latin typeface="標楷體" panose="03000509000000000000" pitchFamily="65" charset="-120"/>
                <a:ea typeface="標楷體" panose="03000509000000000000" pitchFamily="65" charset="-120"/>
              </a:rPr>
              <a:t>等平衡 </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800" b="0" cap="none" spc="0" dirty="0">
                <a:ln w="0"/>
                <a:solidFill>
                  <a:schemeClr val="tx1"/>
                </a:solidFill>
                <a:latin typeface="標楷體" panose="03000509000000000000" pitchFamily="65" charset="-120"/>
                <a:ea typeface="標楷體" panose="03000509000000000000" pitchFamily="65" charset="-120"/>
              </a:rPr>
              <a:t>約</a:t>
            </a:r>
            <a:r>
              <a:rPr lang="en-US" altLang="zh-TW" sz="28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100</a:t>
            </a:r>
            <a:r>
              <a:rPr lang="en-US" altLang="zh-TW" sz="2800" b="0" cap="none" spc="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0</a:t>
            </a:r>
            <a:r>
              <a:rPr lang="zh-TW" altLang="en-US" sz="2800" b="0" cap="none" spc="0" dirty="0">
                <a:ln w="0"/>
                <a:solidFill>
                  <a:srgbClr val="0000FF"/>
                </a:solidFill>
                <a:latin typeface="標楷體" panose="03000509000000000000" pitchFamily="65" charset="-120"/>
                <a:ea typeface="標楷體" panose="03000509000000000000" pitchFamily="65" charset="-120"/>
              </a:rPr>
              <a:t>秒</a:t>
            </a:r>
            <a:r>
              <a:rPr lang="en-US" altLang="zh-TW" sz="2800" dirty="0">
                <a:ln w="0"/>
                <a:latin typeface="Times New Roman" panose="02020603050405020304" pitchFamily="18" charset="0"/>
                <a:ea typeface="標楷體" panose="03000509000000000000" pitchFamily="65" charset="-120"/>
                <a:cs typeface="Times New Roman" panose="02020603050405020304" pitchFamily="18" charset="0"/>
              </a:rPr>
              <a:t>)</a:t>
            </a:r>
            <a:r>
              <a:rPr lang="en-US" altLang="zh-TW" sz="2800" b="0" cap="none" spc="0" dirty="0">
                <a:ln w="0"/>
                <a:solidFill>
                  <a:schemeClr val="tx1"/>
                </a:solidFill>
              </a:rPr>
              <a:t> </a:t>
            </a:r>
            <a:br>
              <a:rPr lang="en-US" altLang="zh-TW" sz="2800" b="0" cap="none" spc="0" dirty="0">
                <a:ln w="0"/>
                <a:solidFill>
                  <a:schemeClr val="tx1"/>
                </a:solidFill>
              </a:rPr>
            </a:br>
            <a:r>
              <a:rPr lang="zh-TW" altLang="en-US" sz="2800" dirty="0">
                <a:ln w="0"/>
                <a:latin typeface="Times New Roman" panose="02020603050405020304" pitchFamily="18" charset="0"/>
                <a:ea typeface="標楷體" panose="03000509000000000000" pitchFamily="65" charset="-120"/>
                <a:cs typeface="Times New Roman" panose="02020603050405020304" pitchFamily="18" charset="0"/>
              </a:rPr>
              <a:t>結束測量、存檔。</a:t>
            </a:r>
            <a:endParaRPr lang="zh-TW" altLang="en-US" sz="2800" b="0" cap="none" spc="0" dirty="0">
              <a:ln w="0"/>
              <a:solidFill>
                <a:schemeClr val="tx1"/>
              </a:solidFill>
              <a:latin typeface="標楷體" panose="03000509000000000000" pitchFamily="65" charset="-120"/>
              <a:ea typeface="標楷體" panose="03000509000000000000" pitchFamily="65" charset="-120"/>
            </a:endParaRPr>
          </a:p>
        </p:txBody>
      </p:sp>
      <p:sp>
        <p:nvSpPr>
          <p:cNvPr id="10" name="矩形 9">
            <a:extLst>
              <a:ext uri="{FF2B5EF4-FFF2-40B4-BE49-F238E27FC236}">
                <a16:creationId xmlns:a16="http://schemas.microsoft.com/office/drawing/2014/main" id="{FCC0AC1D-C070-4001-BC12-A0E5160CB902}"/>
              </a:ext>
            </a:extLst>
          </p:cNvPr>
          <p:cNvSpPr/>
          <p:nvPr/>
        </p:nvSpPr>
        <p:spPr>
          <a:xfrm>
            <a:off x="6096000" y="1243465"/>
            <a:ext cx="5891177" cy="1815882"/>
          </a:xfrm>
          <a:prstGeom prst="rect">
            <a:avLst/>
          </a:prstGeom>
          <a:noFill/>
          <a:ln w="28575">
            <a:solidFill>
              <a:srgbClr val="00B050"/>
            </a:solidFill>
          </a:ln>
        </p:spPr>
        <p:txBody>
          <a:bodyPr wrap="square" lIns="91440" tIns="45720" rIns="91440" bIns="45720">
            <a:spAutoFit/>
          </a:bodyPr>
          <a:lstStyle/>
          <a:p>
            <a:r>
              <a:rPr lang="zh-TW" altLang="en-US" sz="2800" dirty="0">
                <a:ln w="0"/>
                <a:latin typeface="標楷體" panose="03000509000000000000" pitchFamily="65" charset="-120"/>
                <a:ea typeface="標楷體" panose="03000509000000000000" pitchFamily="65" charset="-120"/>
              </a:rPr>
              <a:t>重開程式並更改存檔名稱</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endPar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r>
              <a:rPr lang="en-US" altLang="zh-TW" sz="2800" b="1"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5 ml NaOH: </a:t>
            </a:r>
            <a:r>
              <a:rPr lang="en-US" altLang="zh-TW" sz="2800" b="1" cap="none" spc="0" dirty="0">
                <a:ln w="0"/>
                <a:solidFill>
                  <a:srgbClr val="00B050"/>
                </a:solidFill>
                <a:latin typeface="Times New Roman" panose="02020603050405020304" pitchFamily="18" charset="0"/>
                <a:ea typeface="標楷體" panose="03000509000000000000" pitchFamily="65" charset="-120"/>
                <a:cs typeface="Times New Roman" panose="02020603050405020304" pitchFamily="18" charset="0"/>
              </a:rPr>
              <a:t>0.3 M</a:t>
            </a:r>
            <a:r>
              <a:rPr lang="en-US" altLang="zh-TW" sz="2800" b="1"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加酚酞</a:t>
            </a:r>
            <a:b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b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等平衡 </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約</a:t>
            </a:r>
            <a:r>
              <a:rPr lang="en-US" altLang="zh-TW" sz="2800" dirty="0">
                <a:ln w="0"/>
                <a:solidFill>
                  <a:srgbClr val="00B050"/>
                </a:solidFill>
                <a:latin typeface="Times New Roman" panose="02020603050405020304" pitchFamily="18" charset="0"/>
                <a:ea typeface="標楷體" panose="03000509000000000000" pitchFamily="65" charset="-120"/>
                <a:cs typeface="Times New Roman" panose="02020603050405020304" pitchFamily="18" charset="0"/>
              </a:rPr>
              <a:t>500</a:t>
            </a:r>
            <a:r>
              <a:rPr lang="zh-TW" altLang="en-US" sz="2800" b="0" cap="none" spc="0" dirty="0">
                <a:ln w="0"/>
                <a:solidFill>
                  <a:srgbClr val="00B050"/>
                </a:solidFill>
                <a:latin typeface="Times New Roman" panose="02020603050405020304" pitchFamily="18" charset="0"/>
                <a:ea typeface="標楷體" panose="03000509000000000000" pitchFamily="65" charset="-120"/>
                <a:cs typeface="Times New Roman" panose="02020603050405020304" pitchFamily="18" charset="0"/>
              </a:rPr>
              <a:t>秒</a:t>
            </a:r>
            <a:r>
              <a:rPr lang="en-US" altLang="zh-TW" sz="2800" dirty="0">
                <a:ln w="0"/>
                <a:latin typeface="Times New Roman" panose="02020603050405020304" pitchFamily="18" charset="0"/>
                <a:ea typeface="標楷體" panose="03000509000000000000" pitchFamily="65" charset="-120"/>
                <a:cs typeface="Times New Roman" panose="02020603050405020304" pitchFamily="18" charset="0"/>
              </a:rPr>
              <a:t>)</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後</a:t>
            </a:r>
            <a:r>
              <a:rPr lang="zh-TW" altLang="en-US" sz="2800" dirty="0">
                <a:ln w="0"/>
                <a:latin typeface="Times New Roman" panose="02020603050405020304" pitchFamily="18" charset="0"/>
                <a:ea typeface="標楷體" panose="03000509000000000000" pitchFamily="65" charset="-120"/>
                <a:cs typeface="Times New Roman" panose="02020603050405020304" pitchFamily="18" charset="0"/>
              </a:rPr>
              <a:t>再加一次酚酞</a:t>
            </a:r>
            <a:br>
              <a:rPr lang="en-US" altLang="zh-TW" sz="2800" dirty="0">
                <a:ln w="0"/>
                <a:latin typeface="Times New Roman" panose="02020603050405020304" pitchFamily="18" charset="0"/>
                <a:ea typeface="標楷體" panose="03000509000000000000" pitchFamily="65" charset="-120"/>
                <a:cs typeface="Times New Roman" panose="02020603050405020304" pitchFamily="18" charset="0"/>
              </a:rPr>
            </a:b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結束測量、存檔。</a:t>
            </a:r>
            <a:endPar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1" name="圖片 10">
            <a:extLst>
              <a:ext uri="{FF2B5EF4-FFF2-40B4-BE49-F238E27FC236}">
                <a16:creationId xmlns:a16="http://schemas.microsoft.com/office/drawing/2014/main" id="{23CE23C8-D5E6-4265-A660-3565402DBEEA}"/>
              </a:ext>
            </a:extLst>
          </p:cNvPr>
          <p:cNvPicPr>
            <a:picLocks noChangeAspect="1"/>
          </p:cNvPicPr>
          <p:nvPr/>
        </p:nvPicPr>
        <p:blipFill>
          <a:blip r:embed="rId2"/>
          <a:stretch>
            <a:fillRect/>
          </a:stretch>
        </p:blipFill>
        <p:spPr>
          <a:xfrm>
            <a:off x="107713" y="1154620"/>
            <a:ext cx="5766304" cy="2739417"/>
          </a:xfrm>
          <a:prstGeom prst="rect">
            <a:avLst/>
          </a:prstGeom>
        </p:spPr>
      </p:pic>
      <p:sp>
        <p:nvSpPr>
          <p:cNvPr id="3" name="文字方塊 2">
            <a:extLst>
              <a:ext uri="{FF2B5EF4-FFF2-40B4-BE49-F238E27FC236}">
                <a16:creationId xmlns:a16="http://schemas.microsoft.com/office/drawing/2014/main" id="{098ADD85-8090-4A6D-BED9-708570FDB2DD}"/>
              </a:ext>
            </a:extLst>
          </p:cNvPr>
          <p:cNvSpPr txBox="1"/>
          <p:nvPr/>
        </p:nvSpPr>
        <p:spPr>
          <a:xfrm>
            <a:off x="6011635" y="3601649"/>
            <a:ext cx="1005403" cy="584775"/>
          </a:xfrm>
          <a:prstGeom prst="rect">
            <a:avLst/>
          </a:prstGeom>
          <a:noFill/>
        </p:spPr>
        <p:txBody>
          <a:bodyPr wrap="none" rtlCol="0">
            <a:spAutoFit/>
          </a:bodyPr>
          <a:lstStyle/>
          <a:p>
            <a:pPr algn="l"/>
            <a:r>
              <a:rPr lang="zh-TW" altLang="en-US" sz="3200" dirty="0">
                <a:solidFill>
                  <a:srgbClr val="0000FF"/>
                </a:solidFill>
                <a:latin typeface="Times New Roman" panose="02020603050405020304" pitchFamily="18" charset="0"/>
                <a:cs typeface="Times New Roman" panose="02020603050405020304" pitchFamily="18" charset="0"/>
              </a:rPr>
              <a:t>選做</a:t>
            </a:r>
            <a:endParaRPr lang="en-US" sz="32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56793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85E0BDC7-ACEC-489A-A693-6DC7C929F99C}"/>
              </a:ext>
            </a:extLst>
          </p:cNvPr>
          <p:cNvSpPr>
            <a:spLocks noGrp="1"/>
          </p:cNvSpPr>
          <p:nvPr>
            <p:ph type="sldNum" sz="quarter" idx="12"/>
          </p:nvPr>
        </p:nvSpPr>
        <p:spPr/>
        <p:txBody>
          <a:bodyPr/>
          <a:lstStyle/>
          <a:p>
            <a:fld id="{D9C173CB-4F7B-45B0-B17F-93035FA386D0}" type="slidenum">
              <a:rPr lang="zh-TW" altLang="en-US" smtClean="0">
                <a:solidFill>
                  <a:srgbClr val="FF00FF"/>
                </a:solidFill>
              </a:rPr>
              <a:t>32</a:t>
            </a:fld>
            <a:endParaRPr lang="zh-TW" altLang="en-US">
              <a:solidFill>
                <a:srgbClr val="FF00FF"/>
              </a:solidFill>
            </a:endParaRPr>
          </a:p>
        </p:txBody>
      </p:sp>
      <p:sp>
        <p:nvSpPr>
          <p:cNvPr id="5" name="文字方塊 4">
            <a:extLst>
              <a:ext uri="{FF2B5EF4-FFF2-40B4-BE49-F238E27FC236}">
                <a16:creationId xmlns:a16="http://schemas.microsoft.com/office/drawing/2014/main" id="{164221D2-3AF4-45FF-A260-C2410DB5096B}"/>
              </a:ext>
            </a:extLst>
          </p:cNvPr>
          <p:cNvSpPr txBox="1"/>
          <p:nvPr/>
        </p:nvSpPr>
        <p:spPr>
          <a:xfrm>
            <a:off x="290146" y="0"/>
            <a:ext cx="11887200" cy="7473905"/>
          </a:xfrm>
          <a:prstGeom prst="rect">
            <a:avLst/>
          </a:prstGeom>
          <a:noFill/>
        </p:spPr>
        <p:txBody>
          <a:bodyPr wrap="square" rtlCol="0">
            <a:spAutoFit/>
          </a:bodyPr>
          <a:lstStyle/>
          <a:p>
            <a:pPr>
              <a:lnSpc>
                <a:spcPct val="150000"/>
              </a:lnSpc>
            </a:pPr>
            <a:r>
              <a:rPr lang="en-US" altLang="zh-TW" sz="3600" dirty="0">
                <a:solidFill>
                  <a:srgbClr val="0000FF"/>
                </a:solidFill>
                <a:latin typeface="標楷體" panose="03000509000000000000" pitchFamily="65" charset="-120"/>
                <a:ea typeface="標楷體" panose="03000509000000000000" pitchFamily="65" charset="-120"/>
              </a:rPr>
              <a:t>【</a:t>
            </a:r>
            <a:r>
              <a:rPr lang="zh-TW" altLang="en-US" sz="3600" dirty="0">
                <a:solidFill>
                  <a:srgbClr val="0000FF"/>
                </a:solidFill>
                <a:latin typeface="標楷體" panose="03000509000000000000" pitchFamily="65" charset="-120"/>
                <a:ea typeface="標楷體" panose="03000509000000000000" pitchFamily="65" charset="-120"/>
              </a:rPr>
              <a:t>動腦</a:t>
            </a:r>
            <a:r>
              <a:rPr lang="en-US" altLang="zh-TW" sz="3600" dirty="0">
                <a:solidFill>
                  <a:srgbClr val="0000FF"/>
                </a:solidFill>
                <a:latin typeface="標楷體" panose="03000509000000000000" pitchFamily="65" charset="-120"/>
                <a:ea typeface="標楷體" panose="03000509000000000000" pitchFamily="65" charset="-120"/>
              </a:rPr>
              <a:t>】</a:t>
            </a:r>
          </a:p>
          <a:p>
            <a:pPr>
              <a:lnSpc>
                <a:spcPct val="150000"/>
              </a:lnSpc>
            </a:pPr>
            <a:r>
              <a:rPr lang="zh-TW" altLang="en-US" sz="3600" dirty="0">
                <a:latin typeface="標楷體" panose="03000509000000000000" pitchFamily="65" charset="-120"/>
                <a:ea typeface="標楷體" panose="03000509000000000000" pitchFamily="65" charset="-120"/>
              </a:rPr>
              <a:t>酚酞褪色反應可能有逆反應。</a:t>
            </a:r>
            <a:endParaRPr lang="en-US" altLang="zh-TW" sz="3600" dirty="0">
              <a:latin typeface="標楷體" panose="03000509000000000000" pitchFamily="65" charset="-120"/>
              <a:ea typeface="標楷體" panose="03000509000000000000" pitchFamily="65" charset="-120"/>
            </a:endParaRPr>
          </a:p>
          <a:p>
            <a:pPr>
              <a:lnSpc>
                <a:spcPct val="150000"/>
              </a:lnSpc>
            </a:pPr>
            <a:r>
              <a:rPr lang="en-US" altLang="zh-TW" sz="3600" dirty="0">
                <a:solidFill>
                  <a:srgbClr val="0000FF"/>
                </a:solidFill>
                <a:latin typeface="標楷體" panose="03000509000000000000" pitchFamily="65" charset="-120"/>
                <a:ea typeface="標楷體" panose="03000509000000000000" pitchFamily="65" charset="-120"/>
              </a:rPr>
              <a:t>1.</a:t>
            </a:r>
            <a:r>
              <a:rPr lang="zh-TW" altLang="en-US" sz="3600" dirty="0">
                <a:solidFill>
                  <a:srgbClr val="0000FF"/>
                </a:solidFill>
                <a:latin typeface="標楷體" panose="03000509000000000000" pitchFamily="65" charset="-120"/>
                <a:ea typeface="標楷體" panose="03000509000000000000" pitchFamily="65" charset="-120"/>
              </a:rPr>
              <a:t>在實驗中觀察到的那些現象支持有逆反應？</a:t>
            </a:r>
            <a:endParaRPr lang="en-US" altLang="zh-TW" sz="3600" dirty="0">
              <a:solidFill>
                <a:srgbClr val="0000FF"/>
              </a:solidFill>
              <a:latin typeface="標楷體" panose="03000509000000000000" pitchFamily="65" charset="-120"/>
              <a:ea typeface="標楷體" panose="03000509000000000000" pitchFamily="65" charset="-120"/>
            </a:endParaRPr>
          </a:p>
          <a:p>
            <a:pPr>
              <a:lnSpc>
                <a:spcPct val="150000"/>
              </a:lnSpc>
            </a:pPr>
            <a:r>
              <a:rPr lang="en-US" altLang="zh-TW" sz="3600" dirty="0">
                <a:latin typeface="標楷體" panose="03000509000000000000" pitchFamily="65" charset="-120"/>
                <a:ea typeface="標楷體" panose="03000509000000000000" pitchFamily="65" charset="-120"/>
              </a:rPr>
              <a:t>2.</a:t>
            </a:r>
            <a:r>
              <a:rPr lang="zh-TW" altLang="en-US" sz="3600" dirty="0">
                <a:latin typeface="標楷體" panose="03000509000000000000" pitchFamily="65" charset="-120"/>
                <a:ea typeface="標楷體" panose="03000509000000000000" pitchFamily="65" charset="-120"/>
              </a:rPr>
              <a:t>如何以實驗證實逆反應的存在？</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設計新實驗</a:t>
            </a:r>
            <a:r>
              <a:rPr lang="en-US" altLang="zh-TW" sz="3600" dirty="0">
                <a:latin typeface="標楷體" panose="03000509000000000000" pitchFamily="65" charset="-120"/>
                <a:ea typeface="標楷體" panose="03000509000000000000" pitchFamily="65" charset="-120"/>
              </a:rPr>
              <a:t>)</a:t>
            </a:r>
          </a:p>
          <a:p>
            <a:pPr>
              <a:lnSpc>
                <a:spcPct val="150000"/>
              </a:lnSpc>
            </a:pPr>
            <a:r>
              <a:rPr lang="en-US" altLang="zh-TW" sz="3600" dirty="0">
                <a:solidFill>
                  <a:srgbClr val="0000FF"/>
                </a:solidFill>
                <a:latin typeface="標楷體" panose="03000509000000000000" pitchFamily="65" charset="-120"/>
                <a:ea typeface="標楷體" panose="03000509000000000000" pitchFamily="65" charset="-120"/>
              </a:rPr>
              <a:t>3.</a:t>
            </a:r>
            <a:r>
              <a:rPr lang="zh-TW" altLang="en-US" sz="3600" dirty="0">
                <a:solidFill>
                  <a:srgbClr val="0000FF"/>
                </a:solidFill>
                <a:latin typeface="標楷體" panose="03000509000000000000" pitchFamily="65" charset="-120"/>
                <a:ea typeface="標楷體" panose="03000509000000000000" pitchFamily="65" charset="-120"/>
              </a:rPr>
              <a:t>如何測量逆反應的速率？</a:t>
            </a:r>
            <a:r>
              <a:rPr lang="en-US" altLang="zh-TW" sz="3600" dirty="0">
                <a:solidFill>
                  <a:srgbClr val="0000FF"/>
                </a:solidFill>
                <a:latin typeface="標楷體" panose="03000509000000000000" pitchFamily="65" charset="-120"/>
                <a:ea typeface="標楷體" panose="03000509000000000000" pitchFamily="65" charset="-120"/>
              </a:rPr>
              <a:t>(</a:t>
            </a:r>
            <a:r>
              <a:rPr lang="zh-TW" altLang="en-US" sz="3600" dirty="0">
                <a:solidFill>
                  <a:srgbClr val="0000FF"/>
                </a:solidFill>
                <a:latin typeface="標楷體" panose="03000509000000000000" pitchFamily="65" charset="-120"/>
                <a:ea typeface="標楷體" panose="03000509000000000000" pitchFamily="65" charset="-120"/>
              </a:rPr>
              <a:t>設計新實驗</a:t>
            </a:r>
            <a:r>
              <a:rPr lang="en-US" altLang="zh-TW" sz="3600" dirty="0">
                <a:solidFill>
                  <a:srgbClr val="0000FF"/>
                </a:solidFill>
                <a:latin typeface="標楷體" panose="03000509000000000000" pitchFamily="65" charset="-120"/>
                <a:ea typeface="標楷體" panose="03000509000000000000" pitchFamily="65" charset="-120"/>
              </a:rPr>
              <a:t>)</a:t>
            </a:r>
          </a:p>
          <a:p>
            <a:pPr>
              <a:lnSpc>
                <a:spcPct val="150000"/>
              </a:lnSpc>
            </a:pPr>
            <a:r>
              <a:rPr lang="en-US" altLang="zh-TW" sz="3600" dirty="0">
                <a:solidFill>
                  <a:srgbClr val="00B050"/>
                </a:solidFill>
                <a:latin typeface="標楷體" panose="03000509000000000000" pitchFamily="65" charset="-120"/>
                <a:ea typeface="標楷體" panose="03000509000000000000" pitchFamily="65" charset="-120"/>
              </a:rPr>
              <a:t>【</a:t>
            </a:r>
            <a:r>
              <a:rPr lang="zh-TW" altLang="en-US" sz="3600" dirty="0">
                <a:solidFill>
                  <a:srgbClr val="00B050"/>
                </a:solidFill>
                <a:latin typeface="標楷體" panose="03000509000000000000" pitchFamily="65" charset="-120"/>
                <a:ea typeface="標楷體" panose="03000509000000000000" pitchFamily="65" charset="-120"/>
              </a:rPr>
              <a:t>好玩</a:t>
            </a:r>
            <a:r>
              <a:rPr lang="en-US" altLang="zh-TW" sz="3600" dirty="0">
                <a:solidFill>
                  <a:srgbClr val="00B050"/>
                </a:solidFill>
                <a:latin typeface="標楷體" panose="03000509000000000000" pitchFamily="65" charset="-120"/>
                <a:ea typeface="標楷體" panose="03000509000000000000" pitchFamily="65" charset="-120"/>
              </a:rPr>
              <a:t>】</a:t>
            </a:r>
            <a:endParaRPr lang="en-US" sz="3600" dirty="0">
              <a:solidFill>
                <a:srgbClr val="00B050"/>
              </a:solidFill>
              <a:latin typeface="標楷體" panose="03000509000000000000" pitchFamily="65" charset="-120"/>
              <a:ea typeface="標楷體" panose="03000509000000000000" pitchFamily="65" charset="-120"/>
            </a:endParaRPr>
          </a:p>
          <a:p>
            <a:pPr>
              <a:lnSpc>
                <a:spcPct val="150000"/>
              </a:lnSpc>
            </a:pPr>
            <a:r>
              <a:rPr lang="zh-TW" altLang="en-US" sz="3600" dirty="0">
                <a:latin typeface="Times New Roman" panose="02020603050405020304" pitchFamily="18" charset="0"/>
                <a:ea typeface="標楷體" panose="03000509000000000000" pitchFamily="65" charset="-120"/>
                <a:cs typeface="Times New Roman" panose="02020603050405020304" pitchFamily="18" charset="0"/>
              </a:rPr>
              <a:t>如果在溶液中加入少量酒精，會使酚酞褪色反應明顯變慢喔</a:t>
            </a:r>
            <a:r>
              <a:rPr lang="en-US" altLang="zh-TW" sz="3600" dirty="0">
                <a:latin typeface="Times New Roman" panose="02020603050405020304" pitchFamily="18" charset="0"/>
                <a:ea typeface="標楷體" panose="03000509000000000000" pitchFamily="65" charset="-120"/>
                <a:cs typeface="Times New Roman" panose="02020603050405020304" pitchFamily="18" charset="0"/>
              </a:rPr>
              <a:t>! Why?</a:t>
            </a:r>
          </a:p>
          <a:p>
            <a:pPr>
              <a:lnSpc>
                <a:spcPct val="150000"/>
              </a:lnSpc>
            </a:pPr>
            <a:endParaRPr lang="en-US" sz="36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7003749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A91D41AE-242E-4A14-9897-113C045947A7}"/>
              </a:ext>
            </a:extLst>
          </p:cNvPr>
          <p:cNvSpPr>
            <a:spLocks noGrp="1"/>
          </p:cNvSpPr>
          <p:nvPr>
            <p:ph type="sldNum" sz="quarter" idx="12"/>
          </p:nvPr>
        </p:nvSpPr>
        <p:spPr/>
        <p:txBody>
          <a:bodyPr/>
          <a:lstStyle/>
          <a:p>
            <a:fld id="{D9C173CB-4F7B-45B0-B17F-93035FA386D0}" type="slidenum">
              <a:rPr lang="zh-TW" altLang="en-US" smtClean="0">
                <a:solidFill>
                  <a:srgbClr val="FF00FF"/>
                </a:solidFill>
              </a:rPr>
              <a:t>33</a:t>
            </a:fld>
            <a:endParaRPr lang="zh-TW" altLang="en-US" dirty="0">
              <a:solidFill>
                <a:srgbClr val="FF00FF"/>
              </a:solidFill>
            </a:endParaRPr>
          </a:p>
        </p:txBody>
      </p:sp>
      <p:sp>
        <p:nvSpPr>
          <p:cNvPr id="5" name="文字方塊 4">
            <a:extLst>
              <a:ext uri="{FF2B5EF4-FFF2-40B4-BE49-F238E27FC236}">
                <a16:creationId xmlns:a16="http://schemas.microsoft.com/office/drawing/2014/main" id="{9D7C4AB2-D6EF-4C80-A219-6C9D92646D03}"/>
              </a:ext>
            </a:extLst>
          </p:cNvPr>
          <p:cNvSpPr txBox="1"/>
          <p:nvPr/>
        </p:nvSpPr>
        <p:spPr>
          <a:xfrm>
            <a:off x="5627912" y="987516"/>
            <a:ext cx="936171" cy="584775"/>
          </a:xfrm>
          <a:prstGeom prst="rect">
            <a:avLst/>
          </a:prstGeom>
          <a:noFill/>
        </p:spPr>
        <p:txBody>
          <a:bodyPr wrap="square" rtlCol="0">
            <a:spAutoFit/>
          </a:bodyPr>
          <a:lstStyle/>
          <a:p>
            <a:pPr algn="l"/>
            <a:r>
              <a:rPr lang="en-US" sz="3200" i="1" dirty="0">
                <a:solidFill>
                  <a:srgbClr val="FF00FF"/>
                </a:solidFill>
                <a:latin typeface="Stencil" panose="040409050D0802020404" pitchFamily="82" charset="0"/>
                <a:cs typeface="Times New Roman" panose="02020603050405020304" pitchFamily="18" charset="0"/>
              </a:rPr>
              <a:t>$$$</a:t>
            </a:r>
          </a:p>
        </p:txBody>
      </p:sp>
      <p:pic>
        <p:nvPicPr>
          <p:cNvPr id="6" name="圖片 5">
            <a:extLst>
              <a:ext uri="{FF2B5EF4-FFF2-40B4-BE49-F238E27FC236}">
                <a16:creationId xmlns:a16="http://schemas.microsoft.com/office/drawing/2014/main" id="{E16B288A-7E4F-41B8-B038-2D6DE023D834}"/>
              </a:ext>
            </a:extLst>
          </p:cNvPr>
          <p:cNvPicPr>
            <a:picLocks noChangeAspect="1"/>
          </p:cNvPicPr>
          <p:nvPr/>
        </p:nvPicPr>
        <p:blipFill>
          <a:blip r:embed="rId2"/>
          <a:stretch>
            <a:fillRect/>
          </a:stretch>
        </p:blipFill>
        <p:spPr>
          <a:xfrm>
            <a:off x="4187023" y="1986489"/>
            <a:ext cx="3817951" cy="1120237"/>
          </a:xfrm>
          <a:prstGeom prst="rect">
            <a:avLst/>
          </a:prstGeom>
        </p:spPr>
      </p:pic>
      <p:pic>
        <p:nvPicPr>
          <p:cNvPr id="7" name="圖片 6">
            <a:extLst>
              <a:ext uri="{FF2B5EF4-FFF2-40B4-BE49-F238E27FC236}">
                <a16:creationId xmlns:a16="http://schemas.microsoft.com/office/drawing/2014/main" id="{47B37D7F-D6C1-4EDF-9870-4F9CAC452358}"/>
              </a:ext>
            </a:extLst>
          </p:cNvPr>
          <p:cNvPicPr>
            <a:picLocks noChangeAspect="1"/>
          </p:cNvPicPr>
          <p:nvPr/>
        </p:nvPicPr>
        <p:blipFill>
          <a:blip r:embed="rId3"/>
          <a:stretch>
            <a:fillRect/>
          </a:stretch>
        </p:blipFill>
        <p:spPr>
          <a:xfrm>
            <a:off x="3581445" y="3608388"/>
            <a:ext cx="5029109" cy="1391616"/>
          </a:xfrm>
          <a:prstGeom prst="rect">
            <a:avLst/>
          </a:prstGeom>
        </p:spPr>
      </p:pic>
    </p:spTree>
    <p:extLst>
      <p:ext uri="{BB962C8B-B14F-4D97-AF65-F5344CB8AC3E}">
        <p14:creationId xmlns:p14="http://schemas.microsoft.com/office/powerpoint/2010/main" val="28418627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DDCD693D-3FC9-433A-914C-35DFCA8C0A69}"/>
              </a:ext>
            </a:extLst>
          </p:cNvPr>
          <p:cNvSpPr>
            <a:spLocks noGrp="1"/>
          </p:cNvSpPr>
          <p:nvPr>
            <p:ph type="sldNum" sz="quarter" idx="12"/>
          </p:nvPr>
        </p:nvSpPr>
        <p:spPr/>
        <p:txBody>
          <a:bodyPr/>
          <a:lstStyle/>
          <a:p>
            <a:fld id="{D9C173CB-4F7B-45B0-B17F-93035FA386D0}" type="slidenum">
              <a:rPr lang="zh-TW" altLang="en-US" smtClean="0"/>
              <a:t>34</a:t>
            </a:fld>
            <a:endParaRPr lang="zh-TW" altLang="en-US"/>
          </a:p>
        </p:txBody>
      </p:sp>
      <p:pic>
        <p:nvPicPr>
          <p:cNvPr id="7" name="image17.png">
            <a:extLst>
              <a:ext uri="{FF2B5EF4-FFF2-40B4-BE49-F238E27FC236}">
                <a16:creationId xmlns:a16="http://schemas.microsoft.com/office/drawing/2014/main" id="{49E594C2-F41B-4D80-9573-3384283885EE}"/>
              </a:ext>
            </a:extLst>
          </p:cNvPr>
          <p:cNvPicPr>
            <a:picLocks noChangeAspect="1"/>
          </p:cNvPicPr>
          <p:nvPr/>
        </p:nvPicPr>
        <p:blipFill>
          <a:blip r:embed="rId2"/>
          <a:srcRect/>
          <a:stretch>
            <a:fillRect/>
          </a:stretch>
        </p:blipFill>
        <p:spPr>
          <a:xfrm>
            <a:off x="516850" y="2442102"/>
            <a:ext cx="4186370" cy="4054139"/>
          </a:xfrm>
          <a:prstGeom prst="rect">
            <a:avLst/>
          </a:prstGeom>
          <a:ln/>
        </p:spPr>
      </p:pic>
      <p:sp>
        <p:nvSpPr>
          <p:cNvPr id="8" name="矩形 7">
            <a:extLst>
              <a:ext uri="{FF2B5EF4-FFF2-40B4-BE49-F238E27FC236}">
                <a16:creationId xmlns:a16="http://schemas.microsoft.com/office/drawing/2014/main" id="{558831DF-FF18-45F8-AB97-3F39BECF2152}"/>
              </a:ext>
            </a:extLst>
          </p:cNvPr>
          <p:cNvSpPr/>
          <p:nvPr/>
        </p:nvSpPr>
        <p:spPr>
          <a:xfrm>
            <a:off x="385189" y="1389871"/>
            <a:ext cx="9673211" cy="878895"/>
          </a:xfrm>
          <a:prstGeom prst="rect">
            <a:avLst/>
          </a:prstGeom>
          <a:noFill/>
        </p:spPr>
        <p:txBody>
          <a:bodyPr wrap="square" lIns="91440" tIns="45720" rIns="91440" bIns="45720">
            <a:spAutoFit/>
          </a:bodyPr>
          <a:lstStyle/>
          <a:p>
            <a:pPr>
              <a:lnSpc>
                <a:spcPct val="150000"/>
              </a:lnSpc>
              <a:spcBef>
                <a:spcPts val="600"/>
              </a:spcBef>
              <a:spcAft>
                <a:spcPts val="0"/>
              </a:spcAft>
            </a:pPr>
            <a:r>
              <a:rPr lang="en-US" altLang="zh-TW" dirty="0">
                <a:latin typeface="Times New Roman" panose="02020603050405020304" pitchFamily="18" charset="0"/>
                <a:ea typeface="標楷體" panose="03000509000000000000" pitchFamily="65" charset="-120"/>
              </a:rPr>
              <a:t>Step 1. </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進入</a:t>
            </a:r>
            <a:r>
              <a:rPr lang="en-US" altLang="zh-TW" dirty="0">
                <a:latin typeface="Times New Roman" panose="02020603050405020304" pitchFamily="18" charset="0"/>
                <a:ea typeface="標楷體" panose="03000509000000000000" pitchFamily="65" charset="-120"/>
              </a:rPr>
              <a:t>Arduino</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官網頁面</a:t>
            </a:r>
            <a:r>
              <a:rPr lang="en-US" altLang="zh-TW" dirty="0">
                <a:latin typeface="Times New Roman" panose="02020603050405020304" pitchFamily="18" charset="0"/>
                <a:ea typeface="標楷體" panose="03000509000000000000" pitchFamily="65" charset="-120"/>
              </a:rPr>
              <a:t> &gt; </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點選上方</a:t>
            </a:r>
            <a:r>
              <a:rPr lang="en-US" altLang="zh-TW" dirty="0">
                <a:latin typeface="Times New Roman" panose="02020603050405020304" pitchFamily="18" charset="0"/>
                <a:ea typeface="標楷體" panose="03000509000000000000" pitchFamily="65" charset="-120"/>
              </a:rPr>
              <a:t>Software &gt; </a:t>
            </a:r>
            <a:br>
              <a:rPr lang="en-US" altLang="zh-TW" dirty="0">
                <a:latin typeface="Times New Roman" panose="02020603050405020304" pitchFamily="18" charset="0"/>
                <a:ea typeface="標楷體" panose="03000509000000000000" pitchFamily="65" charset="-120"/>
              </a:rPr>
            </a:br>
            <a:r>
              <a:rPr lang="zh-TW" altLang="zh-TW" dirty="0">
                <a:latin typeface="Times New Roman" panose="02020603050405020304" pitchFamily="18" charset="0"/>
                <a:ea typeface="標楷體" panose="03000509000000000000" pitchFamily="65" charset="-120"/>
                <a:cs typeface="Times New Roman" panose="02020603050405020304" pitchFamily="18" charset="0"/>
              </a:rPr>
              <a:t>選擇相容的作業系統</a:t>
            </a:r>
            <a:r>
              <a:rPr lang="en-US" altLang="zh-TW" dirty="0">
                <a:latin typeface="Times New Roman" panose="02020603050405020304" pitchFamily="18" charset="0"/>
                <a:ea typeface="標楷體" panose="03000509000000000000" pitchFamily="65" charset="-120"/>
              </a:rPr>
              <a:t> &gt; </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點選</a:t>
            </a:r>
            <a:r>
              <a:rPr lang="en-US" altLang="zh-TW" dirty="0">
                <a:latin typeface="Times New Roman" panose="02020603050405020304" pitchFamily="18" charset="0"/>
                <a:ea typeface="標楷體" panose="03000509000000000000" pitchFamily="65" charset="-120"/>
              </a:rPr>
              <a:t>Just Download</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下載</a:t>
            </a:r>
            <a:r>
              <a:rPr lang="en-US" altLang="zh-TW" dirty="0">
                <a:latin typeface="Times New Roman" panose="02020603050405020304" pitchFamily="18" charset="0"/>
                <a:ea typeface="標楷體" panose="03000509000000000000" pitchFamily="65" charset="-120"/>
              </a:rPr>
              <a:t>Arduino IDE 1.8.15</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a:t>
            </a:r>
            <a:endParaRPr lang="zh-TW" altLang="zh-TW" dirty="0">
              <a:latin typeface="Calibri" panose="020F0502020204030204" pitchFamily="34" charset="0"/>
            </a:endParaRPr>
          </a:p>
        </p:txBody>
      </p:sp>
      <p:pic>
        <p:nvPicPr>
          <p:cNvPr id="9" name="image14.png">
            <a:extLst>
              <a:ext uri="{FF2B5EF4-FFF2-40B4-BE49-F238E27FC236}">
                <a16:creationId xmlns:a16="http://schemas.microsoft.com/office/drawing/2014/main" id="{02FD73AE-1431-4E23-A131-DEB494EB3C16}"/>
              </a:ext>
            </a:extLst>
          </p:cNvPr>
          <p:cNvPicPr>
            <a:picLocks noChangeAspect="1"/>
          </p:cNvPicPr>
          <p:nvPr/>
        </p:nvPicPr>
        <p:blipFill>
          <a:blip r:embed="rId3"/>
          <a:srcRect/>
          <a:stretch>
            <a:fillRect/>
          </a:stretch>
        </p:blipFill>
        <p:spPr>
          <a:xfrm>
            <a:off x="6596109" y="2050136"/>
            <a:ext cx="4986482" cy="4446105"/>
          </a:xfrm>
          <a:prstGeom prst="rect">
            <a:avLst/>
          </a:prstGeom>
          <a:ln/>
        </p:spPr>
      </p:pic>
      <p:sp>
        <p:nvSpPr>
          <p:cNvPr id="10" name="矩形 9">
            <a:extLst>
              <a:ext uri="{FF2B5EF4-FFF2-40B4-BE49-F238E27FC236}">
                <a16:creationId xmlns:a16="http://schemas.microsoft.com/office/drawing/2014/main" id="{2F492FAA-0A84-44D8-8518-4CA63DA7D30C}"/>
              </a:ext>
            </a:extLst>
          </p:cNvPr>
          <p:cNvSpPr/>
          <p:nvPr/>
        </p:nvSpPr>
        <p:spPr>
          <a:xfrm>
            <a:off x="7189998" y="1365921"/>
            <a:ext cx="2730235" cy="463397"/>
          </a:xfrm>
          <a:prstGeom prst="rect">
            <a:avLst/>
          </a:prstGeom>
        </p:spPr>
        <p:txBody>
          <a:bodyPr wrap="none">
            <a:spAutoFit/>
          </a:bodyPr>
          <a:lstStyle/>
          <a:p>
            <a:pPr algn="just">
              <a:lnSpc>
                <a:spcPct val="150000"/>
              </a:lnSpc>
              <a:spcBef>
                <a:spcPts val="600"/>
              </a:spcBef>
              <a:spcAft>
                <a:spcPts val="0"/>
              </a:spcAft>
            </a:pPr>
            <a:r>
              <a:rPr lang="en-US" altLang="zh-TW" dirty="0">
                <a:latin typeface="Times New Roman" panose="02020603050405020304" pitchFamily="18" charset="0"/>
                <a:ea typeface="標楷體" panose="03000509000000000000" pitchFamily="65" charset="-120"/>
              </a:rPr>
              <a:t>Step 2. </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執行並安裝</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程式</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a:t>
            </a:r>
            <a:endParaRPr lang="zh-TW" altLang="zh-TW" dirty="0">
              <a:latin typeface="Calibri" panose="020F0502020204030204" pitchFamily="34" charset="0"/>
            </a:endParaRPr>
          </a:p>
        </p:txBody>
      </p:sp>
      <p:sp>
        <p:nvSpPr>
          <p:cNvPr id="11" name="矩形 10">
            <a:extLst>
              <a:ext uri="{FF2B5EF4-FFF2-40B4-BE49-F238E27FC236}">
                <a16:creationId xmlns:a16="http://schemas.microsoft.com/office/drawing/2014/main" id="{361FC63D-8E70-4EDC-B49F-CADDB04BE7EC}"/>
              </a:ext>
            </a:extLst>
          </p:cNvPr>
          <p:cNvSpPr/>
          <p:nvPr/>
        </p:nvSpPr>
        <p:spPr>
          <a:xfrm>
            <a:off x="0" y="61576"/>
            <a:ext cx="2024109" cy="646331"/>
          </a:xfrm>
          <a:prstGeom prst="rect">
            <a:avLst/>
          </a:prstGeom>
          <a:noFill/>
        </p:spPr>
        <p:txBody>
          <a:bodyPr wrap="square" lIns="91440" tIns="45720" rIns="91440" bIns="45720">
            <a:spAutoFit/>
          </a:bodyPr>
          <a:lstStyle/>
          <a:p>
            <a:r>
              <a:rPr lang="zh-TW" altLang="en-US" sz="3600" dirty="0">
                <a:ln w="0"/>
                <a:solidFill>
                  <a:srgbClr val="FF00FF"/>
                </a:solidFill>
                <a:latin typeface="標楷體" panose="03000509000000000000" pitchFamily="65" charset="-120"/>
                <a:ea typeface="標楷體" panose="03000509000000000000" pitchFamily="65" charset="-120"/>
              </a:rPr>
              <a:t>實驗流程</a:t>
            </a:r>
            <a:endParaRPr lang="zh-TW" altLang="en-US" sz="3600" b="0" cap="none" spc="0" dirty="0">
              <a:ln w="0"/>
              <a:solidFill>
                <a:srgbClr val="FF00FF"/>
              </a:solidFill>
              <a:latin typeface="標楷體" panose="03000509000000000000" pitchFamily="65" charset="-120"/>
              <a:ea typeface="標楷體" panose="03000509000000000000" pitchFamily="65" charset="-120"/>
            </a:endParaRPr>
          </a:p>
        </p:txBody>
      </p:sp>
      <p:sp>
        <p:nvSpPr>
          <p:cNvPr id="12" name="矩形 11">
            <a:extLst>
              <a:ext uri="{FF2B5EF4-FFF2-40B4-BE49-F238E27FC236}">
                <a16:creationId xmlns:a16="http://schemas.microsoft.com/office/drawing/2014/main" id="{56EE0B23-F9C9-416F-BCAE-2342BD5749A8}"/>
              </a:ext>
            </a:extLst>
          </p:cNvPr>
          <p:cNvSpPr/>
          <p:nvPr/>
        </p:nvSpPr>
        <p:spPr>
          <a:xfrm>
            <a:off x="385189" y="754870"/>
            <a:ext cx="2224846" cy="461665"/>
          </a:xfrm>
          <a:prstGeom prst="rect">
            <a:avLst/>
          </a:prstGeom>
          <a:noFill/>
        </p:spPr>
        <p:txBody>
          <a:bodyPr wrap="square" lIns="91440" tIns="45720" rIns="91440" bIns="45720">
            <a:spAutoFit/>
          </a:bodyPr>
          <a:lstStyle/>
          <a:p>
            <a:r>
              <a:rPr lang="en-US" altLang="zh-TW" sz="24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a:t>
            </a:r>
            <a:r>
              <a:rPr lang="zh-TW" altLang="en-US" sz="24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400" dirty="0">
                <a:ln w="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Arduino</a:t>
            </a:r>
            <a:r>
              <a:rPr lang="zh-TW" altLang="en-US" sz="2400" dirty="0">
                <a:ln w="0"/>
                <a:solidFill>
                  <a:srgbClr val="0000FF"/>
                </a:solidFill>
                <a:latin typeface="標楷體" panose="03000509000000000000" pitchFamily="65" charset="-120"/>
                <a:ea typeface="標楷體" panose="03000509000000000000" pitchFamily="65" charset="-120"/>
              </a:rPr>
              <a:t>流程</a:t>
            </a:r>
            <a:endParaRPr lang="en-US" altLang="zh-TW" sz="2400" dirty="0">
              <a:ln w="0"/>
              <a:solidFill>
                <a:srgbClr val="0000FF"/>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7780710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4402786F-9E92-4CEF-8A57-0D6687BF90EA}"/>
              </a:ext>
            </a:extLst>
          </p:cNvPr>
          <p:cNvSpPr>
            <a:spLocks noGrp="1"/>
          </p:cNvSpPr>
          <p:nvPr>
            <p:ph type="sldNum" sz="quarter" idx="12"/>
          </p:nvPr>
        </p:nvSpPr>
        <p:spPr/>
        <p:txBody>
          <a:bodyPr/>
          <a:lstStyle/>
          <a:p>
            <a:fld id="{D9C173CB-4F7B-45B0-B17F-93035FA386D0}" type="slidenum">
              <a:rPr lang="zh-TW" altLang="en-US" smtClean="0"/>
              <a:t>35</a:t>
            </a:fld>
            <a:endParaRPr lang="zh-TW" altLang="en-US"/>
          </a:p>
        </p:txBody>
      </p:sp>
      <p:pic>
        <p:nvPicPr>
          <p:cNvPr id="5" name="圖片 4">
            <a:extLst>
              <a:ext uri="{FF2B5EF4-FFF2-40B4-BE49-F238E27FC236}">
                <a16:creationId xmlns:a16="http://schemas.microsoft.com/office/drawing/2014/main" id="{C007CFDC-5624-4507-9763-CD68E8FA675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416" y="1627076"/>
            <a:ext cx="6706033" cy="5094398"/>
          </a:xfrm>
          <a:prstGeom prst="rect">
            <a:avLst/>
          </a:prstGeom>
          <a:noFill/>
          <a:ln>
            <a:noFill/>
          </a:ln>
        </p:spPr>
      </p:pic>
      <p:sp>
        <p:nvSpPr>
          <p:cNvPr id="6" name="矩形 5">
            <a:extLst>
              <a:ext uri="{FF2B5EF4-FFF2-40B4-BE49-F238E27FC236}">
                <a16:creationId xmlns:a16="http://schemas.microsoft.com/office/drawing/2014/main" id="{BBE0DCA3-84A8-47C2-9EB2-931109229B2C}"/>
              </a:ext>
            </a:extLst>
          </p:cNvPr>
          <p:cNvSpPr/>
          <p:nvPr/>
        </p:nvSpPr>
        <p:spPr>
          <a:xfrm>
            <a:off x="89416" y="189506"/>
            <a:ext cx="6096000" cy="878895"/>
          </a:xfrm>
          <a:prstGeom prst="rect">
            <a:avLst/>
          </a:prstGeom>
        </p:spPr>
        <p:txBody>
          <a:bodyPr>
            <a:spAutoFit/>
          </a:bodyPr>
          <a:lstStyle/>
          <a:p>
            <a:pPr algn="just">
              <a:lnSpc>
                <a:spcPct val="150000"/>
              </a:lnSpc>
              <a:spcBef>
                <a:spcPts val="600"/>
              </a:spcBef>
              <a:spcAft>
                <a:spcPts val="0"/>
              </a:spcAft>
            </a:pPr>
            <a:r>
              <a:rPr lang="en-US" altLang="zh-TW" dirty="0">
                <a:latin typeface="Times New Roman" panose="02020603050405020304" pitchFamily="18" charset="0"/>
                <a:ea typeface="標楷體" panose="03000509000000000000" pitchFamily="65" charset="-120"/>
              </a:rPr>
              <a:t>Step 3. </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在</a:t>
            </a:r>
            <a:r>
              <a:rPr lang="en-US" altLang="zh-TW" dirty="0">
                <a:highlight>
                  <a:srgbClr val="FFFFFF"/>
                </a:highlight>
                <a:latin typeface="Times New Roman" panose="02020603050405020304" pitchFamily="18" charset="0"/>
                <a:ea typeface="標楷體" panose="03000509000000000000" pitchFamily="65" charset="-120"/>
              </a:rPr>
              <a:t>Arduino</a:t>
            </a:r>
            <a:r>
              <a:rPr lang="zh-TW" altLang="zh-TW" dirty="0">
                <a:highlight>
                  <a:srgbClr val="FFFFFF"/>
                </a:highlight>
                <a:latin typeface="Times New Roman" panose="02020603050405020304" pitchFamily="18" charset="0"/>
                <a:ea typeface="標楷體" panose="03000509000000000000" pitchFamily="65" charset="-120"/>
                <a:cs typeface="Times New Roman" panose="02020603050405020304" pitchFamily="18" charset="0"/>
              </a:rPr>
              <a:t>程式開發工具裡面設定</a:t>
            </a:r>
            <a:r>
              <a:rPr lang="en-US" altLang="zh-TW" dirty="0">
                <a:highlight>
                  <a:srgbClr val="FFFFFF"/>
                </a:highlight>
                <a:latin typeface="Times New Roman" panose="02020603050405020304" pitchFamily="18" charset="0"/>
                <a:ea typeface="標楷體" panose="03000509000000000000" pitchFamily="65" charset="-120"/>
              </a:rPr>
              <a:t>Arduino</a:t>
            </a:r>
            <a:r>
              <a:rPr lang="zh-TW" altLang="zh-TW" dirty="0">
                <a:highlight>
                  <a:srgbClr val="FFFFFF"/>
                </a:highlight>
                <a:latin typeface="Times New Roman" panose="02020603050405020304" pitchFamily="18" charset="0"/>
                <a:ea typeface="標楷體" panose="03000509000000000000" pitchFamily="65" charset="-120"/>
                <a:cs typeface="Times New Roman" panose="02020603050405020304" pitchFamily="18" charset="0"/>
              </a:rPr>
              <a:t>板子類型，以及序列埠編號。</a:t>
            </a:r>
            <a:r>
              <a:rPr lang="en-US" altLang="zh-TW" dirty="0">
                <a:highlight>
                  <a:srgbClr val="FFFFFF"/>
                </a:highlight>
                <a:latin typeface="Times New Roman" panose="02020603050405020304" pitchFamily="18" charset="0"/>
                <a:ea typeface="標楷體" panose="03000509000000000000" pitchFamily="65" charset="-120"/>
              </a:rPr>
              <a:t>(</a:t>
            </a:r>
            <a:r>
              <a:rPr lang="zh-TW" altLang="zh-TW" dirty="0">
                <a:highlight>
                  <a:srgbClr val="FFFFFF"/>
                </a:highlight>
                <a:latin typeface="Times New Roman" panose="02020603050405020304" pitchFamily="18" charset="0"/>
                <a:ea typeface="標楷體" panose="03000509000000000000" pitchFamily="65" charset="-120"/>
                <a:cs typeface="Times New Roman" panose="02020603050405020304" pitchFamily="18" charset="0"/>
              </a:rPr>
              <a:t>工具</a:t>
            </a:r>
            <a:r>
              <a:rPr lang="en-US" altLang="zh-TW" dirty="0">
                <a:highlight>
                  <a:srgbClr val="FFFFFF"/>
                </a:highlight>
                <a:latin typeface="Times New Roman" panose="02020603050405020304" pitchFamily="18" charset="0"/>
                <a:ea typeface="標楷體" panose="03000509000000000000" pitchFamily="65" charset="-120"/>
              </a:rPr>
              <a:t> &gt; </a:t>
            </a:r>
            <a:r>
              <a:rPr lang="zh-TW" altLang="zh-TW" dirty="0">
                <a:highlight>
                  <a:srgbClr val="FFFFFF"/>
                </a:highlight>
                <a:latin typeface="Times New Roman" panose="02020603050405020304" pitchFamily="18" charset="0"/>
                <a:ea typeface="標楷體" panose="03000509000000000000" pitchFamily="65" charset="-120"/>
                <a:cs typeface="Times New Roman" panose="02020603050405020304" pitchFamily="18" charset="0"/>
              </a:rPr>
              <a:t>板子</a:t>
            </a:r>
            <a:r>
              <a:rPr lang="en-US" altLang="zh-TW" dirty="0">
                <a:highlight>
                  <a:srgbClr val="FFFFFF"/>
                </a:highlight>
                <a:latin typeface="Times New Roman" panose="02020603050405020304" pitchFamily="18" charset="0"/>
                <a:ea typeface="標楷體" panose="03000509000000000000" pitchFamily="65" charset="-120"/>
              </a:rPr>
              <a:t> &gt; Arduino Uno)</a:t>
            </a:r>
            <a:r>
              <a:rPr lang="en-US" altLang="zh-TW" dirty="0">
                <a:latin typeface="Times New Roman" panose="02020603050405020304" pitchFamily="18" charset="0"/>
                <a:ea typeface="標楷體" panose="03000509000000000000" pitchFamily="65" charset="-120"/>
              </a:rPr>
              <a:t> </a:t>
            </a:r>
            <a:endParaRPr lang="zh-TW" altLang="zh-TW" dirty="0">
              <a:latin typeface="Calibri" panose="020F0502020204030204" pitchFamily="34" charset="0"/>
            </a:endParaRPr>
          </a:p>
        </p:txBody>
      </p:sp>
      <p:sp>
        <p:nvSpPr>
          <p:cNvPr id="9" name="矩形 8">
            <a:extLst>
              <a:ext uri="{FF2B5EF4-FFF2-40B4-BE49-F238E27FC236}">
                <a16:creationId xmlns:a16="http://schemas.microsoft.com/office/drawing/2014/main" id="{8951CAB8-81C3-468A-81D6-ACFF55C08030}"/>
              </a:ext>
            </a:extLst>
          </p:cNvPr>
          <p:cNvSpPr/>
          <p:nvPr/>
        </p:nvSpPr>
        <p:spPr>
          <a:xfrm>
            <a:off x="6661308" y="189506"/>
            <a:ext cx="5441276" cy="1294393"/>
          </a:xfrm>
          <a:prstGeom prst="rect">
            <a:avLst/>
          </a:prstGeom>
        </p:spPr>
        <p:txBody>
          <a:bodyPr wrap="square">
            <a:spAutoFit/>
          </a:bodyPr>
          <a:lstStyle/>
          <a:p>
            <a:pPr>
              <a:lnSpc>
                <a:spcPct val="150000"/>
              </a:lnSpc>
              <a:spcAft>
                <a:spcPts val="0"/>
              </a:spcAft>
            </a:pPr>
            <a:r>
              <a:rPr lang="en-US" altLang="zh-TW" dirty="0">
                <a:latin typeface="Times New Roman" panose="02020603050405020304" pitchFamily="18" charset="0"/>
                <a:ea typeface="標楷體" panose="03000509000000000000" pitchFamily="65" charset="-120"/>
              </a:rPr>
              <a:t>Step 4. </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測試</a:t>
            </a:r>
            <a:r>
              <a:rPr lang="en-US" altLang="zh-TW" dirty="0">
                <a:latin typeface="Times New Roman" panose="02020603050405020304" pitchFamily="18" charset="0"/>
                <a:ea typeface="標楷體" panose="03000509000000000000" pitchFamily="65" charset="-120"/>
                <a:cs typeface="Times New Roman" panose="02020603050405020304" pitchFamily="18" charset="0"/>
              </a:rPr>
              <a:t>Arduino</a:t>
            </a:r>
            <a:r>
              <a:rPr lang="zh-TW" altLang="en-US" dirty="0">
                <a:latin typeface="標楷體" panose="03000509000000000000" pitchFamily="65" charset="-120"/>
                <a:ea typeface="標楷體" panose="03000509000000000000" pitchFamily="65" charset="-120"/>
                <a:cs typeface="Times New Roman" panose="02020603050405020304" pitchFamily="18" charset="0"/>
              </a:rPr>
              <a:t>，</a:t>
            </a:r>
            <a:r>
              <a:rPr lang="zh-TW" altLang="zh-TW" dirty="0">
                <a:highlight>
                  <a:srgbClr val="FFFFFF"/>
                </a:highlight>
                <a:latin typeface="Times New Roman" panose="02020603050405020304" pitchFamily="18" charset="0"/>
                <a:ea typeface="標楷體" panose="03000509000000000000" pitchFamily="65" charset="-120"/>
                <a:cs typeface="Times New Roman" panose="02020603050405020304" pitchFamily="18" charset="0"/>
              </a:rPr>
              <a:t>點選主選單中的「檔案</a:t>
            </a:r>
            <a:r>
              <a:rPr lang="en-US" altLang="zh-TW" dirty="0">
                <a:highlight>
                  <a:srgbClr val="FFFFFF"/>
                </a:highlight>
                <a:latin typeface="Times New Roman" panose="02020603050405020304" pitchFamily="18" charset="0"/>
                <a:ea typeface="標楷體" panose="03000509000000000000" pitchFamily="65" charset="-120"/>
              </a:rPr>
              <a:t> &gt; </a:t>
            </a:r>
            <a:r>
              <a:rPr lang="zh-TW" altLang="zh-TW" dirty="0">
                <a:highlight>
                  <a:srgbClr val="FFFFFF"/>
                </a:highlight>
                <a:latin typeface="Times New Roman" panose="02020603050405020304" pitchFamily="18" charset="0"/>
                <a:ea typeface="標楷體" panose="03000509000000000000" pitchFamily="65" charset="-120"/>
                <a:cs typeface="Times New Roman" panose="02020603050405020304" pitchFamily="18" charset="0"/>
              </a:rPr>
              <a:t>範例</a:t>
            </a:r>
            <a:r>
              <a:rPr lang="en-US" altLang="zh-TW" dirty="0">
                <a:highlight>
                  <a:srgbClr val="FFFFFF"/>
                </a:highlight>
                <a:latin typeface="Times New Roman" panose="02020603050405020304" pitchFamily="18" charset="0"/>
                <a:ea typeface="標楷體" panose="03000509000000000000" pitchFamily="65" charset="-120"/>
              </a:rPr>
              <a:t>&gt; Basics &gt; Blink</a:t>
            </a:r>
            <a:r>
              <a:rPr lang="zh-TW" altLang="zh-TW" dirty="0">
                <a:highlight>
                  <a:srgbClr val="FFFFFF"/>
                </a:highlight>
                <a:latin typeface="Times New Roman" panose="02020603050405020304" pitchFamily="18" charset="0"/>
                <a:ea typeface="標楷體" panose="03000509000000000000" pitchFamily="65" charset="-120"/>
                <a:cs typeface="Times New Roman" panose="02020603050405020304" pitchFamily="18" charset="0"/>
              </a:rPr>
              <a:t>」，讓</a:t>
            </a:r>
            <a:r>
              <a:rPr lang="en-US" altLang="zh-TW" dirty="0">
                <a:highlight>
                  <a:srgbClr val="FFFFFF"/>
                </a:highlight>
                <a:latin typeface="Times New Roman" panose="02020603050405020304" pitchFamily="18" charset="0"/>
                <a:ea typeface="標楷體" panose="03000509000000000000" pitchFamily="65" charset="-120"/>
              </a:rPr>
              <a:t>Arduino</a:t>
            </a:r>
            <a:r>
              <a:rPr lang="zh-TW" altLang="zh-TW" dirty="0">
                <a:highlight>
                  <a:srgbClr val="FFFFFF"/>
                </a:highlight>
                <a:latin typeface="Times New Roman" panose="02020603050405020304" pitchFamily="18" charset="0"/>
                <a:ea typeface="標楷體" panose="03000509000000000000" pitchFamily="65" charset="-120"/>
                <a:cs typeface="Times New Roman" panose="02020603050405020304" pitchFamily="18" charset="0"/>
              </a:rPr>
              <a:t>板子上的一個</a:t>
            </a:r>
            <a:r>
              <a:rPr lang="en-US" altLang="zh-TW" dirty="0">
                <a:highlight>
                  <a:srgbClr val="FFFFFF"/>
                </a:highlight>
                <a:latin typeface="Times New Roman" panose="02020603050405020304" pitchFamily="18" charset="0"/>
                <a:ea typeface="標楷體" panose="03000509000000000000" pitchFamily="65" charset="-120"/>
              </a:rPr>
              <a:t>LED</a:t>
            </a:r>
            <a:r>
              <a:rPr lang="zh-TW" altLang="zh-TW" dirty="0">
                <a:highlight>
                  <a:srgbClr val="FFFFFF"/>
                </a:highlight>
                <a:latin typeface="Times New Roman" panose="02020603050405020304" pitchFamily="18" charset="0"/>
                <a:ea typeface="標楷體" panose="03000509000000000000" pitchFamily="65" charset="-120"/>
                <a:cs typeface="Times New Roman" panose="02020603050405020304" pitchFamily="18" charset="0"/>
              </a:rPr>
              <a:t>燈閃爍起來，時間間隔是</a:t>
            </a:r>
            <a:r>
              <a:rPr lang="en-US" altLang="zh-TW" dirty="0">
                <a:highlight>
                  <a:srgbClr val="FFFFFF"/>
                </a:highlight>
                <a:latin typeface="Times New Roman" panose="02020603050405020304" pitchFamily="18" charset="0"/>
                <a:ea typeface="標楷體" panose="03000509000000000000" pitchFamily="65" charset="-120"/>
              </a:rPr>
              <a:t>1</a:t>
            </a:r>
            <a:r>
              <a:rPr lang="zh-TW" altLang="zh-TW" dirty="0">
                <a:highlight>
                  <a:srgbClr val="FFFFFF"/>
                </a:highlight>
                <a:latin typeface="Times New Roman" panose="02020603050405020304" pitchFamily="18" charset="0"/>
                <a:ea typeface="標楷體" panose="03000509000000000000" pitchFamily="65" charset="-120"/>
                <a:cs typeface="Times New Roman" panose="02020603050405020304" pitchFamily="18" charset="0"/>
              </a:rPr>
              <a:t>秒。</a:t>
            </a:r>
            <a:endParaRPr lang="zh-TW" altLang="zh-TW" dirty="0">
              <a:latin typeface="Calibri" panose="020F0502020204030204" pitchFamily="34" charset="0"/>
            </a:endParaRPr>
          </a:p>
        </p:txBody>
      </p:sp>
      <p:pic>
        <p:nvPicPr>
          <p:cNvPr id="16" name="image10.png" descr="blink-1">
            <a:extLst>
              <a:ext uri="{FF2B5EF4-FFF2-40B4-BE49-F238E27FC236}">
                <a16:creationId xmlns:a16="http://schemas.microsoft.com/office/drawing/2014/main" id="{DD0461F1-6ECC-491F-AF52-05A5A1492132}"/>
              </a:ext>
            </a:extLst>
          </p:cNvPr>
          <p:cNvPicPr>
            <a:picLocks noChangeAspect="1"/>
          </p:cNvPicPr>
          <p:nvPr/>
        </p:nvPicPr>
        <p:blipFill>
          <a:blip r:embed="rId3"/>
          <a:srcRect/>
          <a:stretch>
            <a:fillRect/>
          </a:stretch>
        </p:blipFill>
        <p:spPr>
          <a:xfrm>
            <a:off x="6888464" y="1618251"/>
            <a:ext cx="5091363" cy="4680378"/>
          </a:xfrm>
          <a:prstGeom prst="rect">
            <a:avLst/>
          </a:prstGeom>
          <a:ln/>
        </p:spPr>
      </p:pic>
    </p:spTree>
    <p:extLst>
      <p:ext uri="{BB962C8B-B14F-4D97-AF65-F5344CB8AC3E}">
        <p14:creationId xmlns:p14="http://schemas.microsoft.com/office/powerpoint/2010/main" val="24424479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DD99BAAF-F614-4CF6-BEF6-30B3E8868452}"/>
              </a:ext>
            </a:extLst>
          </p:cNvPr>
          <p:cNvSpPr>
            <a:spLocks noGrp="1"/>
          </p:cNvSpPr>
          <p:nvPr>
            <p:ph type="sldNum" sz="quarter" idx="12"/>
          </p:nvPr>
        </p:nvSpPr>
        <p:spPr/>
        <p:txBody>
          <a:bodyPr/>
          <a:lstStyle/>
          <a:p>
            <a:fld id="{D9C173CB-4F7B-45B0-B17F-93035FA386D0}" type="slidenum">
              <a:rPr lang="zh-TW" altLang="en-US" smtClean="0"/>
              <a:t>36</a:t>
            </a:fld>
            <a:endParaRPr lang="zh-TW" altLang="en-US"/>
          </a:p>
        </p:txBody>
      </p:sp>
      <p:sp>
        <p:nvSpPr>
          <p:cNvPr id="9" name="矩形 8">
            <a:extLst>
              <a:ext uri="{FF2B5EF4-FFF2-40B4-BE49-F238E27FC236}">
                <a16:creationId xmlns:a16="http://schemas.microsoft.com/office/drawing/2014/main" id="{7045BA54-6C6A-418E-8939-81DE53BA823E}"/>
              </a:ext>
            </a:extLst>
          </p:cNvPr>
          <p:cNvSpPr/>
          <p:nvPr/>
        </p:nvSpPr>
        <p:spPr>
          <a:xfrm>
            <a:off x="287044" y="521432"/>
            <a:ext cx="6096000" cy="879151"/>
          </a:xfrm>
          <a:prstGeom prst="rect">
            <a:avLst/>
          </a:prstGeom>
        </p:spPr>
        <p:txBody>
          <a:bodyPr>
            <a:spAutoFit/>
          </a:bodyPr>
          <a:lstStyle/>
          <a:p>
            <a:pPr algn="just">
              <a:lnSpc>
                <a:spcPct val="150000"/>
              </a:lnSpc>
              <a:spcBef>
                <a:spcPts val="600"/>
              </a:spcBef>
              <a:spcAft>
                <a:spcPts val="0"/>
              </a:spcAft>
            </a:pPr>
            <a:r>
              <a:rPr lang="en-US" altLang="zh-TW" dirty="0">
                <a:latin typeface="Times New Roman" panose="02020603050405020304" pitchFamily="18" charset="0"/>
                <a:ea typeface="標楷體" panose="03000509000000000000" pitchFamily="65" charset="-120"/>
              </a:rPr>
              <a:t>Step 5. </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按下左上方的上傳符號上傳到</a:t>
            </a:r>
            <a:r>
              <a:rPr lang="en-US" altLang="zh-TW" dirty="0">
                <a:latin typeface="Times New Roman" panose="02020603050405020304" pitchFamily="18" charset="0"/>
                <a:ea typeface="標楷體" panose="03000509000000000000" pitchFamily="65" charset="-120"/>
              </a:rPr>
              <a:t>Arduino</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，檢視左下角的狀態欄是否顯示上傳完畢。</a:t>
            </a:r>
            <a:endParaRPr lang="zh-TW" altLang="zh-TW" dirty="0">
              <a:latin typeface="Calibri" panose="020F0502020204030204" pitchFamily="34" charset="0"/>
            </a:endParaRPr>
          </a:p>
        </p:txBody>
      </p:sp>
      <p:pic>
        <p:nvPicPr>
          <p:cNvPr id="10" name="image2.png">
            <a:extLst>
              <a:ext uri="{FF2B5EF4-FFF2-40B4-BE49-F238E27FC236}">
                <a16:creationId xmlns:a16="http://schemas.microsoft.com/office/drawing/2014/main" id="{84FA3561-60BD-4943-BF64-FF09765298A2}"/>
              </a:ext>
            </a:extLst>
          </p:cNvPr>
          <p:cNvPicPr>
            <a:picLocks noChangeAspect="1"/>
          </p:cNvPicPr>
          <p:nvPr/>
        </p:nvPicPr>
        <p:blipFill>
          <a:blip r:embed="rId2"/>
          <a:srcRect/>
          <a:stretch>
            <a:fillRect/>
          </a:stretch>
        </p:blipFill>
        <p:spPr>
          <a:xfrm>
            <a:off x="287044" y="1837677"/>
            <a:ext cx="6009940" cy="3468066"/>
          </a:xfrm>
          <a:prstGeom prst="rect">
            <a:avLst/>
          </a:prstGeom>
          <a:ln/>
        </p:spPr>
      </p:pic>
      <p:sp>
        <p:nvSpPr>
          <p:cNvPr id="11" name="矩形 10">
            <a:extLst>
              <a:ext uri="{FF2B5EF4-FFF2-40B4-BE49-F238E27FC236}">
                <a16:creationId xmlns:a16="http://schemas.microsoft.com/office/drawing/2014/main" id="{DD02436A-AC42-4C81-9D0A-EBD81903532C}"/>
              </a:ext>
            </a:extLst>
          </p:cNvPr>
          <p:cNvSpPr/>
          <p:nvPr/>
        </p:nvSpPr>
        <p:spPr>
          <a:xfrm>
            <a:off x="6614847" y="521432"/>
            <a:ext cx="5371983" cy="463397"/>
          </a:xfrm>
          <a:prstGeom prst="rect">
            <a:avLst/>
          </a:prstGeom>
        </p:spPr>
        <p:txBody>
          <a:bodyPr wrap="none">
            <a:spAutoFit/>
          </a:bodyPr>
          <a:lstStyle/>
          <a:p>
            <a:pPr algn="just">
              <a:lnSpc>
                <a:spcPct val="150000"/>
              </a:lnSpc>
              <a:spcBef>
                <a:spcPts val="600"/>
              </a:spcBef>
              <a:spcAft>
                <a:spcPts val="0"/>
              </a:spcAft>
            </a:pPr>
            <a:r>
              <a:rPr lang="en-US" altLang="zh-TW" dirty="0">
                <a:latin typeface="Times New Roman" panose="02020603050405020304" pitchFamily="18" charset="0"/>
                <a:ea typeface="標楷體" panose="03000509000000000000" pitchFamily="65" charset="-120"/>
              </a:rPr>
              <a:t>Step 6. </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觀察</a:t>
            </a:r>
            <a:r>
              <a:rPr lang="en-US" altLang="zh-TW" dirty="0">
                <a:latin typeface="Times New Roman" panose="02020603050405020304" pitchFamily="18" charset="0"/>
                <a:ea typeface="標楷體" panose="03000509000000000000" pitchFamily="65" charset="-120"/>
              </a:rPr>
              <a:t>Arduino</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面板上的</a:t>
            </a:r>
            <a:r>
              <a:rPr lang="en-US" altLang="zh-TW" dirty="0">
                <a:latin typeface="Times New Roman" panose="02020603050405020304" pitchFamily="18" charset="0"/>
                <a:ea typeface="標楷體" panose="03000509000000000000" pitchFamily="65" charset="-120"/>
              </a:rPr>
              <a:t>L</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燈，閃爍頻率為</a:t>
            </a:r>
            <a:r>
              <a:rPr lang="en-US" altLang="zh-TW" dirty="0">
                <a:latin typeface="Times New Roman" panose="02020603050405020304" pitchFamily="18" charset="0"/>
                <a:ea typeface="標楷體" panose="03000509000000000000" pitchFamily="65" charset="-120"/>
              </a:rPr>
              <a:t>1</a:t>
            </a:r>
            <a:r>
              <a:rPr lang="zh-TW" altLang="zh-TW" dirty="0">
                <a:latin typeface="Times New Roman" panose="02020603050405020304" pitchFamily="18" charset="0"/>
                <a:ea typeface="標楷體" panose="03000509000000000000" pitchFamily="65" charset="-120"/>
                <a:cs typeface="Times New Roman" panose="02020603050405020304" pitchFamily="18" charset="0"/>
              </a:rPr>
              <a:t>秒。</a:t>
            </a:r>
            <a:endParaRPr lang="zh-TW" altLang="zh-TW" dirty="0">
              <a:latin typeface="Calibri" panose="020F0502020204030204" pitchFamily="34" charset="0"/>
            </a:endParaRPr>
          </a:p>
        </p:txBody>
      </p:sp>
      <p:pic>
        <p:nvPicPr>
          <p:cNvPr id="12" name="圖片 11">
            <a:extLst>
              <a:ext uri="{FF2B5EF4-FFF2-40B4-BE49-F238E27FC236}">
                <a16:creationId xmlns:a16="http://schemas.microsoft.com/office/drawing/2014/main" id="{0FB8D182-84B7-4ED9-86D3-0D853F488E3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14847" y="1682646"/>
            <a:ext cx="5527937" cy="4158448"/>
          </a:xfrm>
          <a:prstGeom prst="rect">
            <a:avLst/>
          </a:prstGeom>
          <a:noFill/>
          <a:ln>
            <a:noFill/>
          </a:ln>
        </p:spPr>
      </p:pic>
    </p:spTree>
    <p:extLst>
      <p:ext uri="{BB962C8B-B14F-4D97-AF65-F5344CB8AC3E}">
        <p14:creationId xmlns:p14="http://schemas.microsoft.com/office/powerpoint/2010/main" val="8811378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CDDDF172-2CBA-4F26-BF94-6367EE32F85A}"/>
              </a:ext>
            </a:extLst>
          </p:cNvPr>
          <p:cNvSpPr>
            <a:spLocks noGrp="1"/>
          </p:cNvSpPr>
          <p:nvPr>
            <p:ph type="sldNum" sz="quarter" idx="12"/>
          </p:nvPr>
        </p:nvSpPr>
        <p:spPr/>
        <p:txBody>
          <a:bodyPr/>
          <a:lstStyle/>
          <a:p>
            <a:fld id="{D9C173CB-4F7B-45B0-B17F-93035FA386D0}" type="slidenum">
              <a:rPr lang="zh-TW" altLang="en-US" smtClean="0"/>
              <a:t>37</a:t>
            </a:fld>
            <a:endParaRPr lang="zh-TW" altLang="en-US"/>
          </a:p>
        </p:txBody>
      </p:sp>
      <p:sp>
        <p:nvSpPr>
          <p:cNvPr id="10" name="矩形 9">
            <a:extLst>
              <a:ext uri="{FF2B5EF4-FFF2-40B4-BE49-F238E27FC236}">
                <a16:creationId xmlns:a16="http://schemas.microsoft.com/office/drawing/2014/main" id="{D8392061-D7B6-49DA-99FF-B8225C7D3261}"/>
              </a:ext>
            </a:extLst>
          </p:cNvPr>
          <p:cNvSpPr/>
          <p:nvPr/>
        </p:nvSpPr>
        <p:spPr>
          <a:xfrm>
            <a:off x="190873" y="355155"/>
            <a:ext cx="5405647" cy="400110"/>
          </a:xfrm>
          <a:prstGeom prst="rect">
            <a:avLst/>
          </a:prstGeom>
        </p:spPr>
        <p:txBody>
          <a:bodyPr wrap="none">
            <a:spAutoFit/>
          </a:bodyPr>
          <a:lstStyle/>
          <a:p>
            <a:r>
              <a:rPr lang="en-US" altLang="zh-TW" sz="2000" dirty="0">
                <a:latin typeface="Times New Roman" panose="02020603050405020304" pitchFamily="18" charset="0"/>
                <a:ea typeface="標楷體" panose="03000509000000000000" pitchFamily="65" charset="-120"/>
              </a:rPr>
              <a:t>Step 7. </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輸入</a:t>
            </a: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實驗用的</a:t>
            </a:r>
            <a:r>
              <a:rPr lang="en-US" altLang="zh-TW" sz="2000" dirty="0">
                <a:latin typeface="Times New Roman" panose="02020603050405020304" pitchFamily="18" charset="0"/>
                <a:ea typeface="標楷體" panose="03000509000000000000" pitchFamily="65" charset="-120"/>
              </a:rPr>
              <a:t>Arduino</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程式碼並重新</a:t>
            </a:r>
            <a:r>
              <a:rPr lang="zh-TW" altLang="zh-TW" sz="20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上傳</a:t>
            </a:r>
            <a:endParaRPr lang="zh-TW" altLang="en-US" sz="2000" dirty="0"/>
          </a:p>
        </p:txBody>
      </p:sp>
      <p:pic>
        <p:nvPicPr>
          <p:cNvPr id="25" name="圖片 24">
            <a:extLst>
              <a:ext uri="{FF2B5EF4-FFF2-40B4-BE49-F238E27FC236}">
                <a16:creationId xmlns:a16="http://schemas.microsoft.com/office/drawing/2014/main" id="{C972C10A-B504-4467-9650-E1B92F55A3E7}"/>
              </a:ext>
            </a:extLst>
          </p:cNvPr>
          <p:cNvPicPr>
            <a:picLocks noChangeAspect="1"/>
          </p:cNvPicPr>
          <p:nvPr/>
        </p:nvPicPr>
        <p:blipFill>
          <a:blip r:embed="rId2"/>
          <a:stretch>
            <a:fillRect/>
          </a:stretch>
        </p:blipFill>
        <p:spPr>
          <a:xfrm>
            <a:off x="278168" y="843916"/>
            <a:ext cx="5084505" cy="5560034"/>
          </a:xfrm>
          <a:prstGeom prst="rect">
            <a:avLst/>
          </a:prstGeom>
        </p:spPr>
      </p:pic>
      <p:sp>
        <p:nvSpPr>
          <p:cNvPr id="7" name="矩形 6">
            <a:extLst>
              <a:ext uri="{FF2B5EF4-FFF2-40B4-BE49-F238E27FC236}">
                <a16:creationId xmlns:a16="http://schemas.microsoft.com/office/drawing/2014/main" id="{F6326839-713F-4837-A5AD-C93B7F0C4BA6}"/>
              </a:ext>
            </a:extLst>
          </p:cNvPr>
          <p:cNvSpPr/>
          <p:nvPr/>
        </p:nvSpPr>
        <p:spPr>
          <a:xfrm>
            <a:off x="5930283" y="1367062"/>
            <a:ext cx="5983549" cy="4653646"/>
          </a:xfrm>
          <a:prstGeom prst="rect">
            <a:avLst/>
          </a:prstGeom>
          <a:noFill/>
        </p:spPr>
        <p:txBody>
          <a:bodyPr wrap="square" lIns="91440" tIns="45720" rIns="91440" bIns="45720">
            <a:spAutoFit/>
          </a:bodyPr>
          <a:lstStyle/>
          <a:p>
            <a:pPr>
              <a:lnSpc>
                <a:spcPct val="150000"/>
              </a:lnSpc>
            </a:pPr>
            <a:r>
              <a:rPr lang="en-US" altLang="zh-TW" sz="2000" dirty="0">
                <a:ln w="0"/>
                <a:latin typeface="Times New Roman" panose="02020603050405020304" pitchFamily="18" charset="0"/>
                <a:cs typeface="Times New Roman" panose="02020603050405020304" pitchFamily="18" charset="0"/>
              </a:rPr>
              <a:t>void setup() </a:t>
            </a:r>
            <a:r>
              <a:rPr lang="en-US" altLang="zh-TW" sz="2000" dirty="0">
                <a:ln w="0"/>
                <a:solidFill>
                  <a:srgbClr val="0070C0"/>
                </a:solidFill>
                <a:latin typeface="Times New Roman" panose="02020603050405020304" pitchFamily="18" charset="0"/>
                <a:cs typeface="Times New Roman" panose="02020603050405020304" pitchFamily="18" charset="0"/>
              </a:rPr>
              <a:t>//</a:t>
            </a:r>
            <a:r>
              <a:rPr lang="zh-TW" altLang="en-US" sz="2000" dirty="0">
                <a:ln w="0"/>
                <a:solidFill>
                  <a:srgbClr val="0070C0"/>
                </a:solidFill>
                <a:latin typeface="標楷體" panose="03000509000000000000" pitchFamily="65" charset="-120"/>
                <a:ea typeface="標楷體" panose="03000509000000000000" pitchFamily="65" charset="-120"/>
                <a:cs typeface="Times New Roman" panose="02020603050405020304" pitchFamily="18" charset="0"/>
              </a:rPr>
              <a:t>程式初始設定</a:t>
            </a:r>
            <a:endParaRPr lang="en-US" altLang="zh-TW" sz="2000" dirty="0">
              <a:ln w="0"/>
              <a:solidFill>
                <a:srgbClr val="0070C0"/>
              </a:solidFill>
              <a:latin typeface="標楷體" panose="03000509000000000000" pitchFamily="65" charset="-120"/>
              <a:ea typeface="標楷體" panose="03000509000000000000" pitchFamily="65" charset="-120"/>
              <a:cs typeface="Times New Roman" panose="02020603050405020304" pitchFamily="18" charset="0"/>
            </a:endParaRPr>
          </a:p>
          <a:p>
            <a:pPr>
              <a:lnSpc>
                <a:spcPct val="150000"/>
              </a:lnSpc>
            </a:pPr>
            <a:r>
              <a:rPr lang="en-US" altLang="zh-TW" sz="2000" b="0" cap="none" spc="0" dirty="0">
                <a:ln w="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000" b="1" cap="none" spc="0" dirty="0" err="1">
                <a:ln w="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Serial</a:t>
            </a:r>
            <a:r>
              <a:rPr lang="en-US" altLang="zh-TW" sz="2000" b="0" cap="none" spc="0" dirty="0" err="1">
                <a:ln w="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.begin</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(9600);</a:t>
            </a:r>
            <a:r>
              <a:rPr lang="zh-TW" altLang="en-US"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b="0" cap="none" spc="0" dirty="0">
                <a:ln w="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0" cap="none" spc="0" dirty="0">
                <a:ln w="0"/>
                <a:solidFill>
                  <a:srgbClr val="0070C0"/>
                </a:solidFill>
                <a:latin typeface="標楷體" panose="03000509000000000000" pitchFamily="65" charset="-120"/>
                <a:ea typeface="標楷體" panose="03000509000000000000" pitchFamily="65" charset="-120"/>
                <a:cs typeface="Times New Roman" panose="02020603050405020304" pitchFamily="18" charset="0"/>
              </a:rPr>
              <a:t>開啟串口傳輸並設定鮑率</a:t>
            </a:r>
            <a:endParaRPr lang="en-US" altLang="zh-TW" sz="2000" b="0" cap="none" spc="0" dirty="0">
              <a:ln w="0"/>
              <a:solidFill>
                <a:srgbClr val="0070C0"/>
              </a:solidFill>
              <a:latin typeface="標楷體" panose="03000509000000000000" pitchFamily="65" charset="-120"/>
              <a:ea typeface="標楷體" panose="03000509000000000000" pitchFamily="65" charset="-120"/>
              <a:cs typeface="Times New Roman" panose="02020603050405020304" pitchFamily="18" charset="0"/>
            </a:endParaRPr>
          </a:p>
          <a:p>
            <a:pPr>
              <a:lnSpc>
                <a:spcPct val="150000"/>
              </a:lnSpc>
            </a:pPr>
            <a:r>
              <a:rPr lang="en-US" altLang="zh-TW" sz="200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f</a:t>
            </a:r>
            <a:r>
              <a:rPr lang="en-US" altLang="zh-TW" sz="20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loat</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a=0; </a:t>
            </a: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0" cap="none" spc="0" dirty="0">
                <a:ln w="0"/>
                <a:solidFill>
                  <a:srgbClr val="0070C0"/>
                </a:solidFill>
                <a:latin typeface="標楷體" panose="03000509000000000000" pitchFamily="65" charset="-120"/>
                <a:ea typeface="標楷體" panose="03000509000000000000" pitchFamily="65" charset="-120"/>
                <a:cs typeface="Times New Roman" panose="02020603050405020304" pitchFamily="18" charset="0"/>
              </a:rPr>
              <a:t>宣告</a:t>
            </a:r>
            <a:r>
              <a:rPr lang="en-US" altLang="zh-TW" sz="2000" b="0" cap="none" spc="0" dirty="0">
                <a:ln w="0"/>
                <a:solidFill>
                  <a:srgbClr val="0070C0"/>
                </a:solidFill>
                <a:latin typeface="標楷體" panose="03000509000000000000" pitchFamily="65" charset="-120"/>
                <a:ea typeface="標楷體" panose="03000509000000000000" pitchFamily="65" charset="-120"/>
                <a:cs typeface="Times New Roman" panose="02020603050405020304" pitchFamily="18" charset="0"/>
              </a:rPr>
              <a:t>a</a:t>
            </a:r>
            <a:r>
              <a:rPr lang="zh-TW" altLang="en-US" sz="2000" b="0" cap="none" spc="0" dirty="0">
                <a:ln w="0"/>
                <a:solidFill>
                  <a:srgbClr val="0070C0"/>
                </a:solidFill>
                <a:latin typeface="標楷體" panose="03000509000000000000" pitchFamily="65" charset="-120"/>
                <a:ea typeface="標楷體" panose="03000509000000000000" pitchFamily="65" charset="-120"/>
                <a:cs typeface="Times New Roman" panose="02020603050405020304" pitchFamily="18" charset="0"/>
              </a:rPr>
              <a:t>為浮點數變數</a:t>
            </a:r>
            <a:endParaRPr lang="en-US" altLang="zh-TW" sz="2000" b="0" cap="none" spc="0" dirty="0">
              <a:ln w="0"/>
              <a:solidFill>
                <a:srgbClr val="0070C0"/>
              </a:solidFill>
              <a:latin typeface="標楷體" panose="03000509000000000000" pitchFamily="65" charset="-120"/>
              <a:ea typeface="標楷體" panose="03000509000000000000" pitchFamily="65" charset="-120"/>
              <a:cs typeface="Times New Roman" panose="02020603050405020304" pitchFamily="18" charset="0"/>
            </a:endParaRPr>
          </a:p>
          <a:p>
            <a:pPr>
              <a:lnSpc>
                <a:spcPct val="150000"/>
              </a:lnSpc>
            </a:pPr>
            <a:r>
              <a:rPr lang="en-US" altLang="zh-TW" sz="2000" b="0" cap="none" spc="0" dirty="0">
                <a:ln w="0"/>
                <a:solidFill>
                  <a:srgbClr val="00B0F0"/>
                </a:solidFill>
                <a:latin typeface="Times New Roman" panose="02020603050405020304" pitchFamily="18" charset="0"/>
                <a:ea typeface="標楷體" panose="03000509000000000000" pitchFamily="65" charset="-120"/>
                <a:cs typeface="Times New Roman" panose="02020603050405020304" pitchFamily="18" charset="0"/>
              </a:rPr>
              <a:t>void</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b="0" cap="none" spc="0" dirty="0">
                <a:ln w="0"/>
                <a:solidFill>
                  <a:srgbClr val="00B050"/>
                </a:solidFill>
                <a:latin typeface="Times New Roman" panose="02020603050405020304" pitchFamily="18" charset="0"/>
                <a:ea typeface="標楷體" panose="03000509000000000000" pitchFamily="65" charset="-120"/>
                <a:cs typeface="Times New Roman" panose="02020603050405020304" pitchFamily="18" charset="0"/>
              </a:rPr>
              <a:t>loop</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dirty="0">
                <a:ln w="0"/>
                <a:solidFill>
                  <a:srgbClr val="FF00FF"/>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迴圈內容重複執行</a:t>
            </a:r>
            <a:endPar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a:t>
            </a:r>
            <a:r>
              <a:rPr lang="en-US" altLang="zh-TW" sz="2000" dirty="0">
                <a:ln w="0"/>
                <a:latin typeface="Times New Roman" panose="02020603050405020304" pitchFamily="18" charset="0"/>
                <a:ea typeface="標楷體" panose="03000509000000000000" pitchFamily="65" charset="-120"/>
                <a:cs typeface="Times New Roman" panose="02020603050405020304" pitchFamily="18" charset="0"/>
              </a:rPr>
              <a:t>=4.98*</a:t>
            </a:r>
            <a:r>
              <a:rPr lang="en-US" altLang="zh-TW" sz="2000" dirty="0" err="1">
                <a:ln w="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analogRead</a:t>
            </a:r>
            <a:r>
              <a:rPr lang="en-US" altLang="zh-TW" sz="2000" dirty="0">
                <a:ln w="0"/>
                <a:latin typeface="Times New Roman" panose="02020603050405020304" pitchFamily="18" charset="0"/>
                <a:ea typeface="標楷體" panose="03000509000000000000" pitchFamily="65" charset="-120"/>
                <a:cs typeface="Times New Roman" panose="02020603050405020304" pitchFamily="18" charset="0"/>
              </a:rPr>
              <a:t>(A0)/1023;</a:t>
            </a:r>
          </a:p>
          <a:p>
            <a:pPr>
              <a:lnSpc>
                <a:spcPct val="150000"/>
              </a:lnSpc>
            </a:pP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將</a:t>
            </a: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A0</a:t>
            </a:r>
            <a:r>
              <a:rPr lang="zh-TW" altLang="en-US"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收到的電壓轉成數位訊號</a:t>
            </a:r>
            <a:r>
              <a:rPr lang="zh-TW" altLang="en-US" sz="2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並分成</a:t>
            </a:r>
            <a:r>
              <a:rPr lang="en-US" altLang="zh-TW" sz="2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1024</a:t>
            </a:r>
            <a:r>
              <a:rPr lang="zh-TW" altLang="en-US" sz="2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格 </a:t>
            </a:r>
            <a:r>
              <a:rPr lang="en-US" altLang="zh-TW" sz="2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(2</a:t>
            </a:r>
            <a:r>
              <a:rPr lang="en-US" altLang="zh-TW" sz="2000" baseline="30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10</a:t>
            </a:r>
            <a:r>
              <a:rPr lang="en-US" altLang="zh-TW" sz="2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儲存至</a:t>
            </a:r>
            <a:r>
              <a:rPr lang="en-US" altLang="zh-TW" sz="2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a</a:t>
            </a:r>
            <a:r>
              <a:rPr lang="zh-TW" altLang="en-US" sz="2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變數</a:t>
            </a:r>
            <a:endParaRPr lang="en-US" altLang="zh-TW" sz="2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altLang="zh-TW" sz="2000" b="1" cap="none" spc="0" dirty="0" err="1">
                <a:ln w="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Serial</a:t>
            </a:r>
            <a:r>
              <a:rPr lang="en-US" altLang="zh-TW" sz="2000" b="0" cap="none" spc="0" dirty="0" err="1">
                <a:ln w="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.println</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 </a:t>
            </a: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印出</a:t>
            </a: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a</a:t>
            </a:r>
            <a:r>
              <a:rPr lang="zh-TW" altLang="en-US"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的值並換行</a:t>
            </a:r>
            <a:endPar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altLang="zh-TW" sz="2000" dirty="0">
                <a:ln w="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d</a:t>
            </a:r>
            <a:r>
              <a:rPr lang="en-US" altLang="zh-TW" sz="2000" b="0" cap="none" spc="0" dirty="0">
                <a:ln w="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elay</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(1000);</a:t>
            </a:r>
            <a:r>
              <a:rPr lang="zh-TW" altLang="en-US"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b="0" cap="none" spc="0" dirty="0">
                <a:ln w="0"/>
                <a:solidFill>
                  <a:srgbClr val="FF00FF"/>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迴圈間隔</a:t>
            </a: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1</a:t>
            </a:r>
            <a:r>
              <a:rPr lang="zh-TW" altLang="en-US" sz="200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秒</a:t>
            </a: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以毫秒為單位</a:t>
            </a:r>
            <a:r>
              <a:rPr lang="en-US" altLang="zh-TW" sz="2000" b="0" cap="none" spc="0" dirty="0">
                <a:ln w="0"/>
                <a:solidFill>
                  <a:srgbClr val="0070C0"/>
                </a:solidFill>
                <a:latin typeface="Times New Roman" panose="02020603050405020304" pitchFamily="18" charset="0"/>
                <a:ea typeface="標楷體" panose="03000509000000000000" pitchFamily="65" charset="-120"/>
                <a:cs typeface="Times New Roman" panose="02020603050405020304" pitchFamily="18" charset="0"/>
              </a:rPr>
              <a:t>)</a:t>
            </a:r>
          </a:p>
          <a:p>
            <a:pPr>
              <a:lnSpc>
                <a:spcPct val="150000"/>
              </a:lnSpc>
            </a:pPr>
            <a:endParaRPr lang="zh-TW" altLang="en-US" sz="20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8" name="矩形 7">
            <a:extLst>
              <a:ext uri="{FF2B5EF4-FFF2-40B4-BE49-F238E27FC236}">
                <a16:creationId xmlns:a16="http://schemas.microsoft.com/office/drawing/2014/main" id="{4B129588-16EE-4CFF-8204-3BD1F7FE2466}"/>
              </a:ext>
            </a:extLst>
          </p:cNvPr>
          <p:cNvSpPr/>
          <p:nvPr/>
        </p:nvSpPr>
        <p:spPr>
          <a:xfrm>
            <a:off x="5845950" y="843916"/>
            <a:ext cx="5420074" cy="461665"/>
          </a:xfrm>
          <a:prstGeom prst="rect">
            <a:avLst/>
          </a:prstGeom>
        </p:spPr>
        <p:txBody>
          <a:bodyPr wrap="none">
            <a:spAutoFit/>
          </a:bodyPr>
          <a:lstStyle/>
          <a:p>
            <a:r>
              <a:rPr lang="zh-TW" altLang="en-US" sz="2400" dirty="0">
                <a:latin typeface="Times New Roman" panose="02020603050405020304" pitchFamily="18" charset="0"/>
                <a:ea typeface="標楷體" panose="03000509000000000000" pitchFamily="65" charset="-120"/>
              </a:rPr>
              <a:t>備註</a:t>
            </a:r>
            <a:r>
              <a:rPr lang="en-US" altLang="zh-TW" sz="2400" dirty="0">
                <a:latin typeface="Times New Roman" panose="02020603050405020304" pitchFamily="18" charset="0"/>
                <a:ea typeface="標楷體" panose="03000509000000000000" pitchFamily="65" charset="-120"/>
              </a:rPr>
              <a:t>: code</a:t>
            </a:r>
            <a:r>
              <a:rPr lang="en-US" altLang="zh-TW" sz="2400" dirty="0">
                <a:solidFill>
                  <a:srgbClr val="0070C0"/>
                </a:solidFill>
                <a:latin typeface="Times New Roman" panose="02020603050405020304" pitchFamily="18" charset="0"/>
                <a:ea typeface="標楷體" panose="03000509000000000000" pitchFamily="65" charset="-120"/>
              </a:rPr>
              <a:t>//</a:t>
            </a:r>
            <a:r>
              <a:rPr lang="zh-TW" altLang="en-US" sz="2400" dirty="0">
                <a:solidFill>
                  <a:srgbClr val="0070C0"/>
                </a:solidFill>
                <a:latin typeface="Times New Roman" panose="02020603050405020304" pitchFamily="18" charset="0"/>
                <a:ea typeface="標楷體" panose="03000509000000000000" pitchFamily="65" charset="-120"/>
              </a:rPr>
              <a:t>註解</a:t>
            </a:r>
            <a:r>
              <a:rPr lang="en-US" altLang="zh-TW" sz="2400" dirty="0">
                <a:solidFill>
                  <a:srgbClr val="0070C0"/>
                </a:solidFill>
                <a:latin typeface="Times New Roman" panose="02020603050405020304" pitchFamily="18" charset="0"/>
                <a:ea typeface="標楷體" panose="03000509000000000000" pitchFamily="65" charset="-120"/>
              </a:rPr>
              <a:t>(</a:t>
            </a:r>
            <a:r>
              <a:rPr lang="zh-TW" altLang="en-US" sz="2400" dirty="0">
                <a:solidFill>
                  <a:srgbClr val="0070C0"/>
                </a:solidFill>
                <a:latin typeface="Times New Roman" panose="02020603050405020304" pitchFamily="18" charset="0"/>
                <a:ea typeface="標楷體" panose="03000509000000000000" pitchFamily="65" charset="-120"/>
              </a:rPr>
              <a:t>可</a:t>
            </a:r>
            <a:r>
              <a:rPr lang="en-US" altLang="zh-TW" sz="2400" dirty="0">
                <a:solidFill>
                  <a:srgbClr val="0070C0"/>
                </a:solidFill>
                <a:latin typeface="Times New Roman" panose="02020603050405020304" pitchFamily="18" charset="0"/>
                <a:ea typeface="標楷體" panose="03000509000000000000" pitchFamily="65" charset="-120"/>
              </a:rPr>
              <a:t>copy/paste </a:t>
            </a:r>
            <a:r>
              <a:rPr lang="zh-TW" altLang="en-US" sz="2400" dirty="0">
                <a:solidFill>
                  <a:srgbClr val="0070C0"/>
                </a:solidFill>
                <a:latin typeface="Times New Roman" panose="02020603050405020304" pitchFamily="18" charset="0"/>
                <a:ea typeface="標楷體" panose="03000509000000000000" pitchFamily="65" charset="-120"/>
              </a:rPr>
              <a:t>以下</a:t>
            </a:r>
            <a:r>
              <a:rPr lang="en-US" altLang="zh-TW" sz="2400" dirty="0">
                <a:solidFill>
                  <a:srgbClr val="0070C0"/>
                </a:solidFill>
                <a:latin typeface="Times New Roman" panose="02020603050405020304" pitchFamily="18" charset="0"/>
                <a:ea typeface="標楷體" panose="03000509000000000000" pitchFamily="65" charset="-120"/>
              </a:rPr>
              <a:t>code)</a:t>
            </a:r>
            <a:endParaRPr lang="zh-TW" altLang="en-US" sz="2400" dirty="0">
              <a:solidFill>
                <a:srgbClr val="0070C0"/>
              </a:solidFill>
            </a:endParaRPr>
          </a:p>
        </p:txBody>
      </p:sp>
    </p:spTree>
    <p:extLst>
      <p:ext uri="{BB962C8B-B14F-4D97-AF65-F5344CB8AC3E}">
        <p14:creationId xmlns:p14="http://schemas.microsoft.com/office/powerpoint/2010/main" val="276611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7FF3FCDD-B65A-4B0D-942F-E4B2FCE88D2A}"/>
              </a:ext>
            </a:extLst>
          </p:cNvPr>
          <p:cNvSpPr>
            <a:spLocks noGrp="1"/>
          </p:cNvSpPr>
          <p:nvPr>
            <p:ph type="sldNum" sz="quarter" idx="12"/>
          </p:nvPr>
        </p:nvSpPr>
        <p:spPr/>
        <p:txBody>
          <a:bodyPr/>
          <a:lstStyle/>
          <a:p>
            <a:fld id="{D9C173CB-4F7B-45B0-B17F-93035FA386D0}" type="slidenum">
              <a:rPr lang="zh-TW" altLang="en-US" smtClean="0"/>
              <a:t>38</a:t>
            </a:fld>
            <a:endParaRPr lang="zh-TW" altLang="en-US"/>
          </a:p>
        </p:txBody>
      </p:sp>
      <p:sp>
        <p:nvSpPr>
          <p:cNvPr id="6" name="矩形 5">
            <a:extLst>
              <a:ext uri="{FF2B5EF4-FFF2-40B4-BE49-F238E27FC236}">
                <a16:creationId xmlns:a16="http://schemas.microsoft.com/office/drawing/2014/main" id="{149188BB-C9DC-4C10-9345-96EC9B28F1DD}"/>
              </a:ext>
            </a:extLst>
          </p:cNvPr>
          <p:cNvSpPr/>
          <p:nvPr/>
        </p:nvSpPr>
        <p:spPr>
          <a:xfrm>
            <a:off x="222429" y="1650627"/>
            <a:ext cx="5873571" cy="966290"/>
          </a:xfrm>
          <a:prstGeom prst="rect">
            <a:avLst/>
          </a:prstGeom>
        </p:spPr>
        <p:txBody>
          <a:bodyPr wrap="square">
            <a:spAutoFit/>
          </a:bodyPr>
          <a:lstStyle/>
          <a:p>
            <a:pPr>
              <a:lnSpc>
                <a:spcPct val="150000"/>
              </a:lnSpc>
              <a:spcAft>
                <a:spcPts val="0"/>
              </a:spcAft>
            </a:pPr>
            <a:r>
              <a:rPr lang="en-US" altLang="zh-TW" sz="2000" dirty="0">
                <a:latin typeface="Times New Roman" panose="02020603050405020304" pitchFamily="18" charset="0"/>
                <a:ea typeface="標楷體" panose="03000509000000000000" pitchFamily="65" charset="-120"/>
              </a:rPr>
              <a:t>Step 1.</a:t>
            </a:r>
            <a:r>
              <a:rPr lang="zh-TW" altLang="en-US" sz="2000" dirty="0">
                <a:latin typeface="Times New Roman" panose="02020603050405020304" pitchFamily="18" charset="0"/>
                <a:ea typeface="標楷體" panose="03000509000000000000" pitchFamily="65" charset="-120"/>
              </a:rPr>
              <a:t> </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將</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p</a:t>
            </a:r>
            <a:r>
              <a:rPr lang="en-US" altLang="zh-TW" sz="2000" dirty="0">
                <a:latin typeface="Times New Roman" panose="02020603050405020304" pitchFamily="18" charset="0"/>
                <a:ea typeface="標楷體" panose="03000509000000000000" pitchFamily="65" charset="-120"/>
              </a:rPr>
              <a:t>hotodiode</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模組的三條線接上</a:t>
            </a:r>
            <a:r>
              <a:rPr lang="en-US" altLang="zh-TW" sz="2000" dirty="0">
                <a:latin typeface="Times New Roman" panose="02020603050405020304" pitchFamily="18" charset="0"/>
                <a:ea typeface="標楷體" panose="03000509000000000000" pitchFamily="65" charset="-120"/>
              </a:rPr>
              <a:t>Arduino</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a:t>
            </a:r>
            <a:b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b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藍線、綠線接</a:t>
            </a:r>
            <a:r>
              <a:rPr lang="en-US" altLang="zh-TW" sz="2000" dirty="0">
                <a:latin typeface="Times New Roman" panose="02020603050405020304" pitchFamily="18" charset="0"/>
                <a:ea typeface="標楷體" panose="03000509000000000000" pitchFamily="65" charset="-120"/>
              </a:rPr>
              <a:t>GND</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 </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白線接</a:t>
            </a:r>
            <a:r>
              <a:rPr lang="en-US" altLang="zh-TW" sz="2000" dirty="0">
                <a:latin typeface="Times New Roman" panose="02020603050405020304" pitchFamily="18" charset="0"/>
                <a:ea typeface="標楷體" panose="03000509000000000000" pitchFamily="65" charset="-120"/>
              </a:rPr>
              <a:t>A0</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a:t>
            </a:r>
            <a:endParaRPr lang="zh-TW" altLang="zh-TW" sz="2000" dirty="0">
              <a:latin typeface="Calibri" panose="020F0502020204030204" pitchFamily="34" charset="0"/>
            </a:endParaRPr>
          </a:p>
        </p:txBody>
      </p:sp>
      <p:sp>
        <p:nvSpPr>
          <p:cNvPr id="8" name="矩形 7">
            <a:extLst>
              <a:ext uri="{FF2B5EF4-FFF2-40B4-BE49-F238E27FC236}">
                <a16:creationId xmlns:a16="http://schemas.microsoft.com/office/drawing/2014/main" id="{AA16458F-9617-4F4C-B43C-52569C6B613E}"/>
              </a:ext>
            </a:extLst>
          </p:cNvPr>
          <p:cNvSpPr/>
          <p:nvPr/>
        </p:nvSpPr>
        <p:spPr>
          <a:xfrm>
            <a:off x="206434" y="1092850"/>
            <a:ext cx="2633222" cy="523220"/>
          </a:xfrm>
          <a:prstGeom prst="rect">
            <a:avLst/>
          </a:prstGeom>
        </p:spPr>
        <p:txBody>
          <a:bodyPr wrap="square">
            <a:spAutoFit/>
          </a:bodyPr>
          <a:lstStyle/>
          <a:p>
            <a:pPr>
              <a:spcAft>
                <a:spcPts val="0"/>
              </a:spcAft>
            </a:pPr>
            <a:r>
              <a:rPr lang="zh-TW" altLang="en-US" sz="2800" dirty="0">
                <a:solidFill>
                  <a:srgbClr val="FF0000"/>
                </a:solidFill>
                <a:latin typeface="Times New Roman" panose="02020603050405020304" pitchFamily="18" charset="0"/>
                <a:ea typeface="標楷體" panose="03000509000000000000" pitchFamily="65" charset="-120"/>
              </a:rPr>
              <a:t>測試 </a:t>
            </a:r>
            <a:r>
              <a:rPr lang="en-US" altLang="zh-TW" sz="2800" dirty="0">
                <a:solidFill>
                  <a:srgbClr val="FF0000"/>
                </a:solidFill>
                <a:latin typeface="Times New Roman" panose="02020603050405020304" pitchFamily="18" charset="0"/>
                <a:ea typeface="標楷體" panose="03000509000000000000" pitchFamily="65" charset="-120"/>
              </a:rPr>
              <a:t>photodiode</a:t>
            </a:r>
            <a:endParaRPr lang="zh-TW" altLang="zh-TW" sz="2800" dirty="0">
              <a:solidFill>
                <a:srgbClr val="FF0000"/>
              </a:solidFill>
              <a:latin typeface="Calibri" panose="020F0502020204030204" pitchFamily="34" charset="0"/>
            </a:endParaRPr>
          </a:p>
        </p:txBody>
      </p:sp>
      <p:pic>
        <p:nvPicPr>
          <p:cNvPr id="9" name="圖片 8">
            <a:extLst>
              <a:ext uri="{FF2B5EF4-FFF2-40B4-BE49-F238E27FC236}">
                <a16:creationId xmlns:a16="http://schemas.microsoft.com/office/drawing/2014/main" id="{E31CF1EA-F7A3-4ED2-8037-BDC0E718E1FC}"/>
              </a:ext>
            </a:extLst>
          </p:cNvPr>
          <p:cNvPicPr>
            <a:picLocks noChangeAspect="1"/>
          </p:cNvPicPr>
          <p:nvPr/>
        </p:nvPicPr>
        <p:blipFill>
          <a:blip r:embed="rId2"/>
          <a:stretch>
            <a:fillRect/>
          </a:stretch>
        </p:blipFill>
        <p:spPr>
          <a:xfrm>
            <a:off x="206434" y="2950848"/>
            <a:ext cx="6087834" cy="3046863"/>
          </a:xfrm>
          <a:prstGeom prst="rect">
            <a:avLst/>
          </a:prstGeom>
        </p:spPr>
      </p:pic>
      <p:sp>
        <p:nvSpPr>
          <p:cNvPr id="10" name="矩形 9">
            <a:extLst>
              <a:ext uri="{FF2B5EF4-FFF2-40B4-BE49-F238E27FC236}">
                <a16:creationId xmlns:a16="http://schemas.microsoft.com/office/drawing/2014/main" id="{5EA41C76-B7F2-4814-803D-B9CAB4CF01CF}"/>
              </a:ext>
            </a:extLst>
          </p:cNvPr>
          <p:cNvSpPr/>
          <p:nvPr/>
        </p:nvSpPr>
        <p:spPr>
          <a:xfrm>
            <a:off x="222429" y="370661"/>
            <a:ext cx="4621817" cy="461665"/>
          </a:xfrm>
          <a:prstGeom prst="rect">
            <a:avLst/>
          </a:prstGeom>
          <a:noFill/>
        </p:spPr>
        <p:txBody>
          <a:bodyPr wrap="square" lIns="91440" tIns="45720" rIns="91440" bIns="45720">
            <a:spAutoFit/>
          </a:bodyPr>
          <a:lstStyle/>
          <a:p>
            <a:r>
              <a:rPr lang="en-US" altLang="zh-TW" sz="2400" dirty="0">
                <a:ln w="0"/>
                <a:solidFill>
                  <a:srgbClr val="0000FF"/>
                </a:solidFill>
                <a:latin typeface="標楷體" panose="03000509000000000000" pitchFamily="65" charset="-120"/>
                <a:ea typeface="標楷體" panose="03000509000000000000" pitchFamily="65" charset="-120"/>
              </a:rPr>
              <a:t>B.</a:t>
            </a:r>
            <a:r>
              <a:rPr lang="zh-TW" altLang="en-US" sz="2400" dirty="0">
                <a:ln w="0"/>
                <a:solidFill>
                  <a:srgbClr val="0000FF"/>
                </a:solidFill>
                <a:latin typeface="標楷體" panose="03000509000000000000" pitchFamily="65" charset="-120"/>
                <a:ea typeface="標楷體" panose="03000509000000000000" pitchFamily="65" charset="-120"/>
              </a:rPr>
              <a:t>組裝裝置並開啟讀取電壓軟體</a:t>
            </a:r>
            <a:endParaRPr lang="en-US" altLang="zh-TW" sz="2400" dirty="0">
              <a:ln w="0"/>
              <a:solidFill>
                <a:srgbClr val="0000FF"/>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4280905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6C6BE0CD-56C9-4B12-9E48-FD83C3613035}"/>
              </a:ext>
            </a:extLst>
          </p:cNvPr>
          <p:cNvSpPr>
            <a:spLocks noGrp="1"/>
          </p:cNvSpPr>
          <p:nvPr>
            <p:ph type="sldNum" sz="quarter" idx="12"/>
          </p:nvPr>
        </p:nvSpPr>
        <p:spPr/>
        <p:txBody>
          <a:bodyPr/>
          <a:lstStyle/>
          <a:p>
            <a:fld id="{D9C173CB-4F7B-45B0-B17F-93035FA386D0}" type="slidenum">
              <a:rPr lang="zh-TW" altLang="en-US" smtClean="0"/>
              <a:t>39</a:t>
            </a:fld>
            <a:endParaRPr lang="zh-TW" altLang="en-US"/>
          </a:p>
        </p:txBody>
      </p:sp>
      <p:sp>
        <p:nvSpPr>
          <p:cNvPr id="5" name="矩形 4">
            <a:extLst>
              <a:ext uri="{FF2B5EF4-FFF2-40B4-BE49-F238E27FC236}">
                <a16:creationId xmlns:a16="http://schemas.microsoft.com/office/drawing/2014/main" id="{6C77F0B7-18A9-4D65-9256-0EEF6FAAE3ED}"/>
              </a:ext>
            </a:extLst>
          </p:cNvPr>
          <p:cNvSpPr/>
          <p:nvPr/>
        </p:nvSpPr>
        <p:spPr>
          <a:xfrm>
            <a:off x="0" y="26938"/>
            <a:ext cx="11723450" cy="830997"/>
          </a:xfrm>
          <a:prstGeom prst="rect">
            <a:avLst/>
          </a:prstGeom>
        </p:spPr>
        <p:txBody>
          <a:bodyPr wrap="square">
            <a:spAutoFit/>
          </a:bodyPr>
          <a:lstStyle/>
          <a:p>
            <a:pPr>
              <a:spcAft>
                <a:spcPts val="0"/>
              </a:spcAft>
            </a:pPr>
            <a:r>
              <a:rPr lang="en-US" altLang="zh-TW" sz="2400" dirty="0">
                <a:solidFill>
                  <a:srgbClr val="0000FF"/>
                </a:solidFill>
                <a:latin typeface="Times New Roman" panose="02020603050405020304" pitchFamily="18" charset="0"/>
                <a:ea typeface="標楷體" panose="03000509000000000000" pitchFamily="65" charset="-120"/>
              </a:rPr>
              <a:t>Step 2. </a:t>
            </a:r>
            <a:r>
              <a:rPr lang="zh-TW" altLang="en-US" sz="2400" dirty="0">
                <a:solidFill>
                  <a:srgbClr val="0000FF"/>
                </a:solidFill>
                <a:latin typeface="Times New Roman" panose="02020603050405020304" pitchFamily="18" charset="0"/>
                <a:ea typeface="標楷體" panose="03000509000000000000" pitchFamily="65" charset="-120"/>
              </a:rPr>
              <a:t>輸入右方網址</a:t>
            </a:r>
            <a:r>
              <a:rPr lang="zh-TW"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下載</a:t>
            </a:r>
            <a:r>
              <a:rPr lang="en-US" altLang="zh-TW" sz="2400" dirty="0" err="1">
                <a:solidFill>
                  <a:srgbClr val="0000FF"/>
                </a:solidFill>
                <a:latin typeface="Times New Roman" panose="02020603050405020304" pitchFamily="18" charset="0"/>
                <a:ea typeface="標楷體" panose="03000509000000000000" pitchFamily="65" charset="-120"/>
              </a:rPr>
              <a:t>phwu</a:t>
            </a:r>
            <a:r>
              <a:rPr lang="en-US" altLang="zh-TW" sz="2400" dirty="0">
                <a:solidFill>
                  <a:srgbClr val="0000FF"/>
                </a:solidFill>
                <a:latin typeface="Times New Roman" panose="02020603050405020304" pitchFamily="18" charset="0"/>
                <a:ea typeface="標楷體" panose="03000509000000000000" pitchFamily="65" charset="-120"/>
              </a:rPr>
              <a:t>-viewer (</a:t>
            </a:r>
            <a:r>
              <a:rPr lang="zh-TW"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此軟體由原分所同仁撰寫</a:t>
            </a:r>
            <a:r>
              <a:rPr lang="en-US" altLang="zh-TW" sz="2400" dirty="0">
                <a:solidFill>
                  <a:srgbClr val="0000FF"/>
                </a:solidFill>
                <a:latin typeface="Times New Roman" panose="02020603050405020304" pitchFamily="18" charset="0"/>
                <a:ea typeface="標楷體" panose="03000509000000000000" pitchFamily="65" charset="-120"/>
              </a:rPr>
              <a:t>)</a:t>
            </a:r>
          </a:p>
          <a:p>
            <a:pPr>
              <a:spcAft>
                <a:spcPts val="0"/>
              </a:spcAft>
            </a:pPr>
            <a:r>
              <a:rPr lang="zh-TW" altLang="zh-TW" sz="2400"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執行程式後可看見程式介面如下圖。</a:t>
            </a:r>
            <a:endParaRPr lang="zh-TW" altLang="zh-TW" sz="2400" dirty="0">
              <a:solidFill>
                <a:srgbClr val="0000FF"/>
              </a:solidFill>
              <a:latin typeface="Calibri" panose="020F0502020204030204" pitchFamily="34" charset="0"/>
            </a:endParaRPr>
          </a:p>
        </p:txBody>
      </p:sp>
      <p:pic>
        <p:nvPicPr>
          <p:cNvPr id="7" name="圖片 6">
            <a:extLst>
              <a:ext uri="{FF2B5EF4-FFF2-40B4-BE49-F238E27FC236}">
                <a16:creationId xmlns:a16="http://schemas.microsoft.com/office/drawing/2014/main" id="{E76F36A2-0599-4D9F-84E0-E3FAE0BE8908}"/>
              </a:ext>
            </a:extLst>
          </p:cNvPr>
          <p:cNvPicPr/>
          <p:nvPr/>
        </p:nvPicPr>
        <p:blipFill>
          <a:blip r:embed="rId2"/>
          <a:stretch>
            <a:fillRect/>
          </a:stretch>
        </p:blipFill>
        <p:spPr>
          <a:xfrm>
            <a:off x="592853" y="857935"/>
            <a:ext cx="8033657" cy="5884509"/>
          </a:xfrm>
          <a:prstGeom prst="rect">
            <a:avLst/>
          </a:prstGeom>
        </p:spPr>
      </p:pic>
      <p:sp>
        <p:nvSpPr>
          <p:cNvPr id="2" name="矩形 1">
            <a:extLst>
              <a:ext uri="{FF2B5EF4-FFF2-40B4-BE49-F238E27FC236}">
                <a16:creationId xmlns:a16="http://schemas.microsoft.com/office/drawing/2014/main" id="{77723C05-1570-400B-B991-664F0D0441A3}"/>
              </a:ext>
            </a:extLst>
          </p:cNvPr>
          <p:cNvSpPr/>
          <p:nvPr/>
        </p:nvSpPr>
        <p:spPr>
          <a:xfrm>
            <a:off x="8494799" y="527767"/>
            <a:ext cx="3632469" cy="523220"/>
          </a:xfrm>
          <a:prstGeom prst="rect">
            <a:avLst/>
          </a:prstGeom>
        </p:spPr>
        <p:txBody>
          <a:bodyPr wrap="none">
            <a:spAutoFit/>
          </a:bodyPr>
          <a:lstStyle/>
          <a:p>
            <a:r>
              <a:rPr lang="en-US" altLang="zh-TW" sz="2800" dirty="0">
                <a:solidFill>
                  <a:srgbClr val="0000FF"/>
                </a:solidFill>
                <a:latin typeface="MS JhengHei"/>
                <a:hlinkClick r:id="rId3">
                  <a:extLst>
                    <a:ext uri="{A12FA001-AC4F-418D-AE19-62706E023703}">
                      <ahyp:hlinkClr xmlns:ahyp="http://schemas.microsoft.com/office/drawing/2018/hyperlinkcolor" val="tx"/>
                    </a:ext>
                  </a:extLst>
                </a:hlinkClick>
              </a:rPr>
              <a:t>https://reurl.cc/OAReyr</a:t>
            </a:r>
            <a:endParaRPr lang="zh-TW" altLang="en-US" sz="2800" dirty="0">
              <a:solidFill>
                <a:srgbClr val="0000FF"/>
              </a:solidFill>
            </a:endParaRPr>
          </a:p>
        </p:txBody>
      </p:sp>
    </p:spTree>
    <p:extLst>
      <p:ext uri="{BB962C8B-B14F-4D97-AF65-F5344CB8AC3E}">
        <p14:creationId xmlns:p14="http://schemas.microsoft.com/office/powerpoint/2010/main" val="10669055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A6A48163-4633-4151-9E69-FEEFD62ABA24}"/>
              </a:ext>
            </a:extLst>
          </p:cNvPr>
          <p:cNvSpPr>
            <a:spLocks noGrp="1"/>
          </p:cNvSpPr>
          <p:nvPr>
            <p:ph type="sldNum" sz="quarter" idx="12"/>
          </p:nvPr>
        </p:nvSpPr>
        <p:spPr/>
        <p:txBody>
          <a:bodyPr/>
          <a:lstStyle/>
          <a:p>
            <a:fld id="{D9C173CB-4F7B-45B0-B17F-93035FA386D0}" type="slidenum">
              <a:rPr lang="zh-TW" altLang="en-US" smtClean="0"/>
              <a:t>40</a:t>
            </a:fld>
            <a:endParaRPr lang="zh-TW" altLang="en-US"/>
          </a:p>
        </p:txBody>
      </p:sp>
      <p:sp>
        <p:nvSpPr>
          <p:cNvPr id="7" name="矩形 6">
            <a:extLst>
              <a:ext uri="{FF2B5EF4-FFF2-40B4-BE49-F238E27FC236}">
                <a16:creationId xmlns:a16="http://schemas.microsoft.com/office/drawing/2014/main" id="{782EDA56-DA39-4F45-AA68-C4E94E6F7854}"/>
              </a:ext>
            </a:extLst>
          </p:cNvPr>
          <p:cNvSpPr/>
          <p:nvPr/>
        </p:nvSpPr>
        <p:spPr>
          <a:xfrm>
            <a:off x="90360" y="146001"/>
            <a:ext cx="8802410" cy="461665"/>
          </a:xfrm>
          <a:prstGeom prst="rect">
            <a:avLst/>
          </a:prstGeom>
          <a:noFill/>
        </p:spPr>
        <p:txBody>
          <a:bodyPr wrap="square" lIns="91440" tIns="45720" rIns="91440" bIns="45720">
            <a:spAutoFit/>
          </a:bodyPr>
          <a:lstStyle/>
          <a:p>
            <a:r>
              <a:rPr lang="en-US" altLang="zh-TW" sz="2400" dirty="0">
                <a:ln w="0"/>
                <a:solidFill>
                  <a:srgbClr val="0000FF"/>
                </a:solidFill>
                <a:latin typeface="標楷體" panose="03000509000000000000" pitchFamily="65" charset="-120"/>
                <a:ea typeface="標楷體" panose="03000509000000000000" pitchFamily="65" charset="-120"/>
              </a:rPr>
              <a:t>Step 3. </a:t>
            </a:r>
            <a:r>
              <a:rPr lang="zh-TW" altLang="zh-TW" sz="2400" dirty="0">
                <a:ln w="0"/>
                <a:solidFill>
                  <a:srgbClr val="0000FF"/>
                </a:solidFill>
                <a:latin typeface="標楷體" panose="03000509000000000000" pitchFamily="65" charset="-120"/>
                <a:ea typeface="標楷體" panose="03000509000000000000" pitchFamily="65" charset="-120"/>
              </a:rPr>
              <a:t>可使用黑色紙遮住</a:t>
            </a:r>
            <a:r>
              <a:rPr lang="en-US" altLang="zh-TW" sz="2400" dirty="0">
                <a:ln w="0"/>
                <a:solidFill>
                  <a:srgbClr val="0000FF"/>
                </a:solidFill>
                <a:latin typeface="標楷體" panose="03000509000000000000" pitchFamily="65" charset="-120"/>
                <a:ea typeface="標楷體" panose="03000509000000000000" pitchFamily="65" charset="-120"/>
              </a:rPr>
              <a:t>photodiode</a:t>
            </a:r>
            <a:r>
              <a:rPr lang="zh-TW" altLang="zh-TW" sz="2400" dirty="0">
                <a:ln w="0"/>
                <a:solidFill>
                  <a:srgbClr val="0000FF"/>
                </a:solidFill>
                <a:latin typeface="標楷體" panose="03000509000000000000" pitchFamily="65" charset="-120"/>
                <a:ea typeface="標楷體" panose="03000509000000000000" pitchFamily="65" charset="-120"/>
              </a:rPr>
              <a:t>可看到</a:t>
            </a:r>
            <a:r>
              <a:rPr lang="zh-TW" altLang="en-US" sz="2400" dirty="0">
                <a:ln w="0"/>
                <a:solidFill>
                  <a:srgbClr val="0000FF"/>
                </a:solidFill>
                <a:latin typeface="標楷體" panose="03000509000000000000" pitchFamily="65" charset="-120"/>
                <a:ea typeface="標楷體" panose="03000509000000000000" pitchFamily="65" charset="-120"/>
              </a:rPr>
              <a:t>下</a:t>
            </a:r>
            <a:r>
              <a:rPr lang="zh-TW" altLang="zh-TW" sz="2400" dirty="0">
                <a:ln w="0"/>
                <a:solidFill>
                  <a:srgbClr val="0000FF"/>
                </a:solidFill>
                <a:latin typeface="標楷體" panose="03000509000000000000" pitchFamily="65" charset="-120"/>
                <a:ea typeface="標楷體" panose="03000509000000000000" pitchFamily="65" charset="-120"/>
              </a:rPr>
              <a:t>圖的</a:t>
            </a:r>
            <a:r>
              <a:rPr lang="zh-TW" altLang="en-US" sz="2400" dirty="0">
                <a:ln w="0"/>
                <a:solidFill>
                  <a:srgbClr val="0000FF"/>
                </a:solidFill>
                <a:latin typeface="標楷體" panose="03000509000000000000" pitchFamily="65" charset="-120"/>
                <a:ea typeface="標楷體" panose="03000509000000000000" pitchFamily="65" charset="-120"/>
              </a:rPr>
              <a:t>電壓</a:t>
            </a:r>
            <a:r>
              <a:rPr lang="zh-TW" altLang="zh-TW" sz="2400" dirty="0">
                <a:ln w="0"/>
                <a:solidFill>
                  <a:srgbClr val="0000FF"/>
                </a:solidFill>
                <a:latin typeface="標楷體" panose="03000509000000000000" pitchFamily="65" charset="-120"/>
                <a:ea typeface="標楷體" panose="03000509000000000000" pitchFamily="65" charset="-120"/>
              </a:rPr>
              <a:t>變化。</a:t>
            </a:r>
            <a:endParaRPr lang="zh-TW" altLang="en-US" sz="2400" dirty="0">
              <a:ln w="0"/>
              <a:solidFill>
                <a:srgbClr val="0000FF"/>
              </a:solidFill>
              <a:latin typeface="標楷體" panose="03000509000000000000" pitchFamily="65" charset="-120"/>
              <a:ea typeface="標楷體" panose="03000509000000000000" pitchFamily="65" charset="-120"/>
            </a:endParaRPr>
          </a:p>
        </p:txBody>
      </p:sp>
      <p:pic>
        <p:nvPicPr>
          <p:cNvPr id="8" name="圖片 7">
            <a:extLst>
              <a:ext uri="{FF2B5EF4-FFF2-40B4-BE49-F238E27FC236}">
                <a16:creationId xmlns:a16="http://schemas.microsoft.com/office/drawing/2014/main" id="{8FFCE5FE-719C-4E8B-A448-2E4F13723A1E}"/>
              </a:ext>
            </a:extLst>
          </p:cNvPr>
          <p:cNvPicPr>
            <a:picLocks noChangeAspect="1"/>
          </p:cNvPicPr>
          <p:nvPr/>
        </p:nvPicPr>
        <p:blipFill>
          <a:blip r:embed="rId2"/>
          <a:stretch>
            <a:fillRect/>
          </a:stretch>
        </p:blipFill>
        <p:spPr>
          <a:xfrm>
            <a:off x="90359" y="804625"/>
            <a:ext cx="8022635" cy="5907374"/>
          </a:xfrm>
          <a:prstGeom prst="rect">
            <a:avLst/>
          </a:prstGeom>
        </p:spPr>
      </p:pic>
      <p:sp>
        <p:nvSpPr>
          <p:cNvPr id="9" name="矩形 8">
            <a:extLst>
              <a:ext uri="{FF2B5EF4-FFF2-40B4-BE49-F238E27FC236}">
                <a16:creationId xmlns:a16="http://schemas.microsoft.com/office/drawing/2014/main" id="{E08DD685-B243-434A-8303-B5ED22963461}"/>
              </a:ext>
            </a:extLst>
          </p:cNvPr>
          <p:cNvSpPr/>
          <p:nvPr/>
        </p:nvSpPr>
        <p:spPr>
          <a:xfrm>
            <a:off x="8112994" y="1019917"/>
            <a:ext cx="3942302" cy="4539191"/>
          </a:xfrm>
          <a:prstGeom prst="rect">
            <a:avLst/>
          </a:prstGeom>
          <a:noFill/>
        </p:spPr>
        <p:txBody>
          <a:bodyPr wrap="square" lIns="91440" tIns="45720" rIns="91440" bIns="45720">
            <a:spAutoFit/>
          </a:bodyPr>
          <a:lstStyle/>
          <a:p>
            <a:pPr>
              <a:lnSpc>
                <a:spcPct val="150000"/>
              </a:lnSpc>
            </a:pP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只用</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photodiode</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自身供電</a:t>
            </a: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，故照光產生的電壓很小只有</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0.2V</a:t>
            </a: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endParaRPr lang="en-US" altLang="zh-TW"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ct val="150000"/>
              </a:lnSpc>
            </a:pP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正式實驗中使用</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Arduino</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板之</a:t>
            </a:r>
            <a:r>
              <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5V</a:t>
            </a:r>
            <a:r>
              <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輸出</a:t>
            </a: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供電給</a:t>
            </a:r>
            <a:r>
              <a:rPr lang="en-US" altLang="zh-TW" sz="2800" dirty="0">
                <a:ln w="0"/>
                <a:latin typeface="Times New Roman" panose="02020603050405020304" pitchFamily="18" charset="0"/>
                <a:ea typeface="標楷體" panose="03000509000000000000" pitchFamily="65" charset="-120"/>
                <a:cs typeface="Times New Roman" panose="02020603050405020304" pitchFamily="18" charset="0"/>
              </a:rPr>
              <a:t>photodiode </a:t>
            </a:r>
            <a:r>
              <a:rPr lang="zh-TW" altLang="en-US" sz="2800" b="0" cap="none" spc="0" dirty="0">
                <a:ln w="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endParaRPr lang="en-US" altLang="zh-TW"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endParaRPr lang="zh-TW" altLang="en-US" sz="28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2" name="矩形 11">
            <a:extLst>
              <a:ext uri="{FF2B5EF4-FFF2-40B4-BE49-F238E27FC236}">
                <a16:creationId xmlns:a16="http://schemas.microsoft.com/office/drawing/2014/main" id="{3AA0391A-AC77-4FB1-A39C-E84D342D9A18}"/>
              </a:ext>
            </a:extLst>
          </p:cNvPr>
          <p:cNvSpPr/>
          <p:nvPr/>
        </p:nvSpPr>
        <p:spPr>
          <a:xfrm>
            <a:off x="9448798" y="558252"/>
            <a:ext cx="962123" cy="461665"/>
          </a:xfrm>
          <a:prstGeom prst="rect">
            <a:avLst/>
          </a:prstGeom>
        </p:spPr>
        <p:txBody>
          <a:bodyPr wrap="none">
            <a:spAutoFit/>
          </a:bodyPr>
          <a:lstStyle/>
          <a:p>
            <a:r>
              <a:rPr lang="zh-TW" altLang="en-US" sz="2400" dirty="0">
                <a:latin typeface="Times New Roman" panose="02020603050405020304" pitchFamily="18" charset="0"/>
                <a:ea typeface="標楷體" panose="03000509000000000000" pitchFamily="65" charset="-120"/>
              </a:rPr>
              <a:t>備註</a:t>
            </a:r>
            <a:r>
              <a:rPr lang="en-US" altLang="zh-TW" sz="2400" dirty="0">
                <a:latin typeface="Times New Roman" panose="02020603050405020304" pitchFamily="18" charset="0"/>
                <a:ea typeface="標楷體" panose="03000509000000000000" pitchFamily="65" charset="-120"/>
              </a:rPr>
              <a:t>: </a:t>
            </a:r>
            <a:endParaRPr lang="zh-TW" altLang="en-US" sz="2400" dirty="0"/>
          </a:p>
        </p:txBody>
      </p:sp>
    </p:spTree>
    <p:extLst>
      <p:ext uri="{BB962C8B-B14F-4D97-AF65-F5344CB8AC3E}">
        <p14:creationId xmlns:p14="http://schemas.microsoft.com/office/powerpoint/2010/main" val="38168359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9D77CD2B-89C4-4718-9A12-132B7D96B9F7}"/>
              </a:ext>
            </a:extLst>
          </p:cNvPr>
          <p:cNvSpPr>
            <a:spLocks noGrp="1"/>
          </p:cNvSpPr>
          <p:nvPr>
            <p:ph type="sldNum" sz="quarter" idx="12"/>
          </p:nvPr>
        </p:nvSpPr>
        <p:spPr/>
        <p:txBody>
          <a:bodyPr/>
          <a:lstStyle/>
          <a:p>
            <a:fld id="{D9C173CB-4F7B-45B0-B17F-93035FA386D0}" type="slidenum">
              <a:rPr lang="zh-TW" altLang="en-US" smtClean="0"/>
              <a:t>41</a:t>
            </a:fld>
            <a:endParaRPr lang="zh-TW" altLang="en-US"/>
          </a:p>
        </p:txBody>
      </p:sp>
      <p:sp>
        <p:nvSpPr>
          <p:cNvPr id="6" name="矩形 5">
            <a:extLst>
              <a:ext uri="{FF2B5EF4-FFF2-40B4-BE49-F238E27FC236}">
                <a16:creationId xmlns:a16="http://schemas.microsoft.com/office/drawing/2014/main" id="{4DFA4960-ED05-4177-8D9F-BD6FB4734BB5}"/>
              </a:ext>
            </a:extLst>
          </p:cNvPr>
          <p:cNvSpPr/>
          <p:nvPr/>
        </p:nvSpPr>
        <p:spPr>
          <a:xfrm>
            <a:off x="368757" y="863183"/>
            <a:ext cx="5423770" cy="1889620"/>
          </a:xfrm>
          <a:prstGeom prst="rect">
            <a:avLst/>
          </a:prstGeom>
        </p:spPr>
        <p:txBody>
          <a:bodyPr wrap="square">
            <a:spAutoFit/>
          </a:bodyPr>
          <a:lstStyle/>
          <a:p>
            <a:pPr>
              <a:lnSpc>
                <a:spcPct val="150000"/>
              </a:lnSpc>
              <a:spcAft>
                <a:spcPts val="0"/>
              </a:spcAft>
            </a:pPr>
            <a:r>
              <a:rPr lang="en-US" altLang="zh-TW" sz="2000" dirty="0">
                <a:latin typeface="Times New Roman" panose="02020603050405020304" pitchFamily="18" charset="0"/>
                <a:ea typeface="標楷體" panose="03000509000000000000" pitchFamily="65" charset="-120"/>
              </a:rPr>
              <a:t>Step 1.</a:t>
            </a:r>
            <a:r>
              <a:rPr lang="zh-TW" altLang="en-US" sz="2000" dirty="0">
                <a:latin typeface="Times New Roman" panose="02020603050405020304" pitchFamily="18" charset="0"/>
                <a:ea typeface="標楷體" panose="03000509000000000000" pitchFamily="65" charset="-120"/>
              </a:rPr>
              <a:t> </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將</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p</a:t>
            </a:r>
            <a:r>
              <a:rPr lang="en-US" altLang="zh-TW" sz="2000" dirty="0">
                <a:latin typeface="Times New Roman" panose="02020603050405020304" pitchFamily="18" charset="0"/>
                <a:ea typeface="標楷體" panose="03000509000000000000" pitchFamily="65" charset="-120"/>
              </a:rPr>
              <a:t>hotodiode</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模組的三條線接上</a:t>
            </a:r>
            <a:r>
              <a:rPr lang="en-US" altLang="zh-TW" sz="2000" dirty="0">
                <a:latin typeface="Times New Roman" panose="02020603050405020304" pitchFamily="18" charset="0"/>
                <a:ea typeface="標楷體" panose="03000509000000000000" pitchFamily="65" charset="-120"/>
              </a:rPr>
              <a:t>Arduino</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a:t>
            </a:r>
            <a:b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b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            </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藍線</a:t>
            </a: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接</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5V</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、綠線接</a:t>
            </a:r>
            <a:r>
              <a:rPr lang="en-US" altLang="zh-TW" sz="2000" dirty="0">
                <a:latin typeface="Times New Roman" panose="02020603050405020304" pitchFamily="18" charset="0"/>
                <a:ea typeface="標楷體" panose="03000509000000000000" pitchFamily="65" charset="-120"/>
              </a:rPr>
              <a:t>GND</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 </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白線接</a:t>
            </a:r>
            <a:r>
              <a:rPr lang="en-US" altLang="zh-TW" sz="2000" dirty="0">
                <a:latin typeface="Times New Roman" panose="02020603050405020304" pitchFamily="18" charset="0"/>
                <a:ea typeface="標楷體" panose="03000509000000000000" pitchFamily="65" charset="-120"/>
              </a:rPr>
              <a:t>A0</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a:t>
            </a:r>
            <a:b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b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            LED</a:t>
            </a: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模組上的兩條線接上</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Arduino</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 ，</a:t>
            </a:r>
            <a:b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b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            黃線接</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3.3V</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a:t>
            </a: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黑</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線接</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GND</a:t>
            </a:r>
            <a:r>
              <a:rPr lang="zh-TW" altLang="zh-TW" sz="2000" dirty="0">
                <a:latin typeface="Times New Roman" panose="02020603050405020304" pitchFamily="18" charset="0"/>
                <a:ea typeface="標楷體" panose="03000509000000000000" pitchFamily="65" charset="-120"/>
                <a:cs typeface="Times New Roman" panose="02020603050405020304" pitchFamily="18" charset="0"/>
              </a:rPr>
              <a:t>。</a:t>
            </a:r>
            <a:endParaRPr lang="zh-TW" altLang="zh-TW" sz="2000" dirty="0">
              <a:latin typeface="Calibri" panose="020F0502020204030204" pitchFamily="34" charset="0"/>
            </a:endParaRPr>
          </a:p>
        </p:txBody>
      </p:sp>
      <p:pic>
        <p:nvPicPr>
          <p:cNvPr id="20" name="圖片 19">
            <a:extLst>
              <a:ext uri="{FF2B5EF4-FFF2-40B4-BE49-F238E27FC236}">
                <a16:creationId xmlns:a16="http://schemas.microsoft.com/office/drawing/2014/main" id="{2174FB87-5A02-4623-A439-2E6555DA7CCE}"/>
              </a:ext>
            </a:extLst>
          </p:cNvPr>
          <p:cNvPicPr>
            <a:picLocks noChangeAspect="1"/>
          </p:cNvPicPr>
          <p:nvPr/>
        </p:nvPicPr>
        <p:blipFill>
          <a:blip r:embed="rId2"/>
          <a:stretch>
            <a:fillRect/>
          </a:stretch>
        </p:blipFill>
        <p:spPr>
          <a:xfrm>
            <a:off x="42407" y="2894167"/>
            <a:ext cx="5924465" cy="3391224"/>
          </a:xfrm>
          <a:prstGeom prst="rect">
            <a:avLst/>
          </a:prstGeom>
        </p:spPr>
      </p:pic>
      <p:sp>
        <p:nvSpPr>
          <p:cNvPr id="21" name="矩形 20">
            <a:extLst>
              <a:ext uri="{FF2B5EF4-FFF2-40B4-BE49-F238E27FC236}">
                <a16:creationId xmlns:a16="http://schemas.microsoft.com/office/drawing/2014/main" id="{A25ED6B2-66AC-4395-A46B-976BE5199F6F}"/>
              </a:ext>
            </a:extLst>
          </p:cNvPr>
          <p:cNvSpPr/>
          <p:nvPr/>
        </p:nvSpPr>
        <p:spPr>
          <a:xfrm>
            <a:off x="6695946" y="863183"/>
            <a:ext cx="4763862" cy="1135375"/>
          </a:xfrm>
          <a:prstGeom prst="rect">
            <a:avLst/>
          </a:prstGeom>
          <a:noFill/>
        </p:spPr>
        <p:txBody>
          <a:bodyPr wrap="square" lIns="91440" tIns="45720" rIns="91440" bIns="45720">
            <a:spAutoFit/>
          </a:bodyPr>
          <a:lstStyle/>
          <a:p>
            <a:pPr>
              <a:lnSpc>
                <a:spcPct val="150000"/>
              </a:lnSpc>
            </a:pPr>
            <a:r>
              <a:rPr lang="en-US" altLang="zh-TW" sz="2000" dirty="0">
                <a:solidFill>
                  <a:prstClr val="black"/>
                </a:solidFill>
                <a:latin typeface="Times New Roman" panose="02020603050405020304" pitchFamily="18" charset="0"/>
                <a:ea typeface="標楷體" panose="03000509000000000000" pitchFamily="65" charset="-120"/>
              </a:rPr>
              <a:t>Step 2</a:t>
            </a:r>
            <a:r>
              <a:rPr lang="en-US" altLang="zh-TW" sz="2400" dirty="0">
                <a:ln w="0"/>
                <a:latin typeface="標楷體" panose="03000509000000000000" pitchFamily="65" charset="-120"/>
                <a:ea typeface="標楷體" panose="03000509000000000000" pitchFamily="65" charset="-120"/>
              </a:rPr>
              <a:t>.</a:t>
            </a:r>
            <a:r>
              <a:rPr lang="zh-TW" altLang="en-US" sz="2400" dirty="0">
                <a:ln w="0"/>
                <a:latin typeface="標楷體" panose="03000509000000000000" pitchFamily="65" charset="-120"/>
                <a:ea typeface="標楷體" panose="03000509000000000000" pitchFamily="65" charset="-120"/>
              </a:rPr>
              <a:t>用螺絲起子調整可變電阻</a:t>
            </a:r>
            <a:endParaRPr lang="en-US" altLang="zh-TW" sz="2400" dirty="0">
              <a:ln w="0"/>
              <a:latin typeface="標楷體" panose="03000509000000000000" pitchFamily="65" charset="-120"/>
              <a:ea typeface="標楷體" panose="03000509000000000000" pitchFamily="65" charset="-120"/>
            </a:endParaRPr>
          </a:p>
          <a:p>
            <a:pPr>
              <a:lnSpc>
                <a:spcPct val="150000"/>
              </a:lnSpc>
            </a:pPr>
            <a:r>
              <a:rPr lang="zh-TW" altLang="en-US" sz="2400" dirty="0">
                <a:ln w="0"/>
                <a:latin typeface="標楷體" panose="03000509000000000000" pitchFamily="65" charset="-120"/>
                <a:ea typeface="標楷體" panose="03000509000000000000" pitchFamily="65" charset="-120"/>
              </a:rPr>
              <a:t>     使電壓至約 </a:t>
            </a:r>
            <a:r>
              <a:rPr lang="en-US" altLang="zh-TW" sz="2400" dirty="0">
                <a:ln w="0"/>
                <a:latin typeface="Times New Roman" panose="02020603050405020304" pitchFamily="18" charset="0"/>
                <a:ea typeface="標楷體" panose="03000509000000000000" pitchFamily="65" charset="-120"/>
                <a:cs typeface="Times New Roman" panose="02020603050405020304" pitchFamily="18" charset="0"/>
              </a:rPr>
              <a:t>3.5</a:t>
            </a:r>
            <a:r>
              <a:rPr lang="zh-TW" altLang="en-US" sz="2400" dirty="0">
                <a:ln w="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400" dirty="0">
                <a:ln w="0"/>
                <a:latin typeface="Times New Roman" panose="02020603050405020304" pitchFamily="18" charset="0"/>
                <a:ea typeface="標楷體" panose="03000509000000000000" pitchFamily="65" charset="-120"/>
                <a:cs typeface="Times New Roman" panose="02020603050405020304" pitchFamily="18" charset="0"/>
              </a:rPr>
              <a:t>V</a:t>
            </a:r>
          </a:p>
        </p:txBody>
      </p:sp>
      <p:pic>
        <p:nvPicPr>
          <p:cNvPr id="31" name="圖片 30">
            <a:extLst>
              <a:ext uri="{FF2B5EF4-FFF2-40B4-BE49-F238E27FC236}">
                <a16:creationId xmlns:a16="http://schemas.microsoft.com/office/drawing/2014/main" id="{90440701-3BBB-45AD-8B26-4EC033ED7E41}"/>
              </a:ext>
            </a:extLst>
          </p:cNvPr>
          <p:cNvPicPr>
            <a:picLocks noChangeAspect="1"/>
          </p:cNvPicPr>
          <p:nvPr/>
        </p:nvPicPr>
        <p:blipFill>
          <a:blip r:embed="rId3"/>
          <a:stretch>
            <a:fillRect/>
          </a:stretch>
        </p:blipFill>
        <p:spPr>
          <a:xfrm>
            <a:off x="6158005" y="2814267"/>
            <a:ext cx="5991588" cy="3308581"/>
          </a:xfrm>
          <a:prstGeom prst="rect">
            <a:avLst/>
          </a:prstGeom>
        </p:spPr>
      </p:pic>
      <p:sp>
        <p:nvSpPr>
          <p:cNvPr id="12" name="矩形 11">
            <a:extLst>
              <a:ext uri="{FF2B5EF4-FFF2-40B4-BE49-F238E27FC236}">
                <a16:creationId xmlns:a16="http://schemas.microsoft.com/office/drawing/2014/main" id="{ED4EA541-D46F-4608-9E09-B128C3007E82}"/>
              </a:ext>
            </a:extLst>
          </p:cNvPr>
          <p:cNvSpPr/>
          <p:nvPr/>
        </p:nvSpPr>
        <p:spPr>
          <a:xfrm>
            <a:off x="223910" y="341776"/>
            <a:ext cx="4621817" cy="461665"/>
          </a:xfrm>
          <a:prstGeom prst="rect">
            <a:avLst/>
          </a:prstGeom>
          <a:noFill/>
        </p:spPr>
        <p:txBody>
          <a:bodyPr wrap="square" lIns="91440" tIns="45720" rIns="91440" bIns="45720">
            <a:spAutoFit/>
          </a:bodyPr>
          <a:lstStyle/>
          <a:p>
            <a:r>
              <a:rPr lang="en-US" altLang="zh-TW" sz="2400" dirty="0">
                <a:ln w="0"/>
                <a:solidFill>
                  <a:srgbClr val="0000FF"/>
                </a:solidFill>
                <a:latin typeface="標楷體" panose="03000509000000000000" pitchFamily="65" charset="-120"/>
                <a:ea typeface="標楷體" panose="03000509000000000000" pitchFamily="65" charset="-120"/>
              </a:rPr>
              <a:t>C.</a:t>
            </a:r>
            <a:r>
              <a:rPr lang="zh-TW" altLang="en-US" sz="2400" dirty="0">
                <a:ln w="0"/>
                <a:solidFill>
                  <a:srgbClr val="0000FF"/>
                </a:solidFill>
                <a:latin typeface="標楷體" panose="03000509000000000000" pitchFamily="65" charset="-120"/>
                <a:ea typeface="標楷體" panose="03000509000000000000" pitchFamily="65" charset="-120"/>
              </a:rPr>
              <a:t>更改裝置並調整電壓</a:t>
            </a:r>
            <a:endParaRPr lang="en-US" altLang="zh-TW" sz="2400" dirty="0">
              <a:ln w="0"/>
              <a:solidFill>
                <a:srgbClr val="0000FF"/>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5923864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6D5B6C3A-93FF-46D5-8E6D-C1A7D368332A}"/>
              </a:ext>
            </a:extLst>
          </p:cNvPr>
          <p:cNvSpPr>
            <a:spLocks noGrp="1"/>
          </p:cNvSpPr>
          <p:nvPr>
            <p:ph type="sldNum" sz="quarter" idx="12"/>
          </p:nvPr>
        </p:nvSpPr>
        <p:spPr/>
        <p:txBody>
          <a:bodyPr/>
          <a:lstStyle/>
          <a:p>
            <a:fld id="{D9C173CB-4F7B-45B0-B17F-93035FA386D0}" type="slidenum">
              <a:rPr lang="zh-TW" altLang="en-US" smtClean="0"/>
              <a:t>42</a:t>
            </a:fld>
            <a:endParaRPr lang="zh-TW" altLang="en-US"/>
          </a:p>
        </p:txBody>
      </p:sp>
      <p:sp>
        <p:nvSpPr>
          <p:cNvPr id="7" name="矩形 6">
            <a:extLst>
              <a:ext uri="{FF2B5EF4-FFF2-40B4-BE49-F238E27FC236}">
                <a16:creationId xmlns:a16="http://schemas.microsoft.com/office/drawing/2014/main" id="{B6A9A8F4-FCFD-4D38-A591-71CB9FD3D6AE}"/>
              </a:ext>
            </a:extLst>
          </p:cNvPr>
          <p:cNvSpPr/>
          <p:nvPr/>
        </p:nvSpPr>
        <p:spPr>
          <a:xfrm>
            <a:off x="1174193" y="1761233"/>
            <a:ext cx="10120543" cy="3539430"/>
          </a:xfrm>
          <a:prstGeom prst="rect">
            <a:avLst/>
          </a:prstGeom>
          <a:noFill/>
        </p:spPr>
        <p:txBody>
          <a:bodyPr wrap="square" lIns="91440" tIns="45720" rIns="91440" bIns="45720">
            <a:spAutoFit/>
          </a:bodyPr>
          <a:lstStyle/>
          <a:p>
            <a:r>
              <a:rPr lang="en-US" altLang="zh-TW" sz="3200" dirty="0">
                <a:ln w="0"/>
                <a:latin typeface="Times New Roman" panose="02020603050405020304" pitchFamily="18" charset="0"/>
                <a:ea typeface="標楷體" panose="03000509000000000000" pitchFamily="65" charset="-120"/>
                <a:cs typeface="Times New Roman" panose="02020603050405020304" pitchFamily="18" charset="0"/>
              </a:rPr>
              <a:t>1.</a:t>
            </a:r>
            <a:r>
              <a:rPr lang="zh-TW" altLang="en-US"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酚酞在酸性水溶液中為無色，</a:t>
            </a:r>
            <a:r>
              <a:rPr lang="zh-TW" altLang="en-US" sz="3200" dirty="0">
                <a:ln w="0"/>
                <a:latin typeface="Times New Roman" panose="02020603050405020304" pitchFamily="18" charset="0"/>
                <a:ea typeface="標楷體" panose="03000509000000000000" pitchFamily="65" charset="-120"/>
                <a:cs typeface="Times New Roman" panose="02020603050405020304" pitchFamily="18" charset="0"/>
              </a:rPr>
              <a:t>但在強</a:t>
            </a:r>
            <a:r>
              <a:rPr lang="zh-TW" altLang="en-US"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鹼性 </a:t>
            </a:r>
            <a:r>
              <a:rPr lang="en-US" altLang="zh-TW"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(pH&gt;13)</a:t>
            </a:r>
            <a:r>
              <a:rPr lang="zh-TW" altLang="en-US"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的水</a:t>
            </a:r>
            <a:endParaRPr lang="en-US" altLang="zh-TW"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r>
              <a:rPr lang="en-US" altLang="zh-TW" sz="3200" dirty="0">
                <a:ln w="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溶液中也會由粉紅色褪成無色</a:t>
            </a:r>
            <a:endParaRPr lang="en-US" altLang="zh-TW"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endParaRPr lang="en-US" altLang="zh-TW"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r>
              <a:rPr lang="en-US" altLang="zh-TW" sz="32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2.</a:t>
            </a:r>
            <a:r>
              <a:rPr lang="zh-TW" altLang="en-US" sz="3200" dirty="0">
                <a:ln w="0"/>
                <a:latin typeface="Times New Roman" panose="02020603050405020304" pitchFamily="18" charset="0"/>
                <a:ea typeface="標楷體" panose="03000509000000000000" pitchFamily="65" charset="-120"/>
                <a:cs typeface="Times New Roman" panose="02020603050405020304" pitchFamily="18" charset="0"/>
              </a:rPr>
              <a:t>酚酞在</a:t>
            </a:r>
            <a:r>
              <a:rPr lang="en-US" altLang="zh-TW" sz="3200" dirty="0">
                <a:ln w="0"/>
                <a:latin typeface="Times New Roman" panose="02020603050405020304" pitchFamily="18" charset="0"/>
                <a:cs typeface="Times New Roman" panose="02020603050405020304" pitchFamily="18" charset="0"/>
              </a:rPr>
              <a:t>pH&gt;13</a:t>
            </a:r>
            <a:r>
              <a:rPr lang="zh-TW" altLang="en-US" sz="3200" dirty="0">
                <a:ln w="0"/>
                <a:latin typeface="Times New Roman" panose="02020603050405020304" pitchFamily="18" charset="0"/>
                <a:ea typeface="標楷體" panose="03000509000000000000" pitchFamily="65" charset="-120"/>
                <a:cs typeface="Times New Roman" panose="02020603050405020304" pitchFamily="18" charset="0"/>
              </a:rPr>
              <a:t>的水溶液中的褪色反應速率</a:t>
            </a:r>
            <a:r>
              <a:rPr lang="zh-TW" altLang="en-US" sz="3200" dirty="0">
                <a:ln w="0"/>
                <a:latin typeface="Times New Roman" panose="02020603050405020304" pitchFamily="18" charset="0"/>
                <a:ea typeface="標楷體" panose="03000509000000000000" pitchFamily="65" charset="-120"/>
                <a:cs typeface="Times New Roman" panose="02020603050405020304" pitchFamily="18" charset="0"/>
                <a:sym typeface="Symbol" panose="05050102010706020507" pitchFamily="18" charset="2"/>
              </a:rPr>
              <a:t></a:t>
            </a:r>
            <a:r>
              <a:rPr lang="en-US" altLang="zh-TW" sz="3200" dirty="0">
                <a:ln w="0"/>
                <a:latin typeface="Times New Roman" panose="02020603050405020304" pitchFamily="18" charset="0"/>
                <a:ea typeface="標楷體" panose="03000509000000000000" pitchFamily="65" charset="-120"/>
                <a:cs typeface="Times New Roman" panose="02020603050405020304" pitchFamily="18" charset="0"/>
                <a:sym typeface="Symbol" panose="05050102010706020507" pitchFamily="18" charset="2"/>
              </a:rPr>
              <a:t>[</a:t>
            </a:r>
            <a:r>
              <a:rPr lang="zh-TW" altLang="en-US" sz="3200" dirty="0">
                <a:ln w="0"/>
                <a:latin typeface="Times New Roman" panose="02020603050405020304" pitchFamily="18" charset="0"/>
                <a:ea typeface="標楷體" panose="03000509000000000000" pitchFamily="65" charset="-120"/>
                <a:cs typeface="Times New Roman" panose="02020603050405020304" pitchFamily="18" charset="0"/>
              </a:rPr>
              <a:t>酚酞</a:t>
            </a:r>
            <a:r>
              <a:rPr lang="en-US" altLang="zh-TW" sz="3200" dirty="0">
                <a:ln w="0"/>
                <a:latin typeface="Times New Roman" panose="02020603050405020304" pitchFamily="18" charset="0"/>
                <a:ea typeface="標楷體" panose="03000509000000000000" pitchFamily="65" charset="-120"/>
                <a:cs typeface="Times New Roman" panose="02020603050405020304" pitchFamily="18" charset="0"/>
                <a:sym typeface="Symbol" panose="05050102010706020507" pitchFamily="18" charset="2"/>
              </a:rPr>
              <a:t>][OH</a:t>
            </a:r>
            <a:r>
              <a:rPr lang="en-US" altLang="zh-TW" sz="3200" baseline="30000" dirty="0">
                <a:ln w="0"/>
                <a:latin typeface="Times New Roman" panose="02020603050405020304" pitchFamily="18" charset="0"/>
                <a:ea typeface="標楷體" panose="03000509000000000000" pitchFamily="65" charset="-120"/>
                <a:cs typeface="Times New Roman" panose="02020603050405020304" pitchFamily="18" charset="0"/>
                <a:sym typeface="Symbol" panose="05050102010706020507" pitchFamily="18" charset="2"/>
              </a:rPr>
              <a:t>−</a:t>
            </a:r>
            <a:r>
              <a:rPr lang="en-US" altLang="zh-TW" sz="3200" dirty="0">
                <a:ln w="0"/>
                <a:latin typeface="Times New Roman" panose="02020603050405020304" pitchFamily="18" charset="0"/>
                <a:ea typeface="標楷體" panose="03000509000000000000" pitchFamily="65" charset="-120"/>
                <a:cs typeface="Times New Roman" panose="02020603050405020304" pitchFamily="18" charset="0"/>
                <a:sym typeface="Symbol" panose="05050102010706020507" pitchFamily="18" charset="2"/>
              </a:rPr>
              <a:t>]</a:t>
            </a:r>
            <a:endParaRPr lang="en-US" altLang="zh-TW" sz="3200" dirty="0">
              <a:ln w="0"/>
              <a:latin typeface="Times New Roman" panose="02020603050405020304" pitchFamily="18" charset="0"/>
              <a:ea typeface="標楷體" panose="03000509000000000000" pitchFamily="65" charset="-120"/>
              <a:cs typeface="Times New Roman" panose="02020603050405020304" pitchFamily="18" charset="0"/>
            </a:endParaRPr>
          </a:p>
          <a:p>
            <a:endParaRPr lang="en-US" altLang="zh-TW" sz="3200" dirty="0">
              <a:ln w="0"/>
              <a:latin typeface="Times New Roman" panose="02020603050405020304" pitchFamily="18" charset="0"/>
              <a:ea typeface="標楷體" panose="03000509000000000000" pitchFamily="65" charset="-120"/>
              <a:cs typeface="Times New Roman" panose="02020603050405020304" pitchFamily="18" charset="0"/>
            </a:endParaRPr>
          </a:p>
          <a:p>
            <a:r>
              <a:rPr lang="en-US" altLang="zh-TW" sz="3200" dirty="0">
                <a:ln w="0"/>
                <a:latin typeface="Times New Roman" panose="02020603050405020304" pitchFamily="18" charset="0"/>
                <a:ea typeface="標楷體" panose="03000509000000000000" pitchFamily="65" charset="-120"/>
                <a:cs typeface="Times New Roman" panose="02020603050405020304" pitchFamily="18" charset="0"/>
              </a:rPr>
              <a:t>3.</a:t>
            </a:r>
            <a:r>
              <a:rPr lang="zh-TW" altLang="en-US" sz="3200" dirty="0">
                <a:ln w="0"/>
                <a:latin typeface="Times New Roman" panose="02020603050405020304" pitchFamily="18" charset="0"/>
                <a:ea typeface="標楷體" panose="03000509000000000000" pitchFamily="65" charset="-120"/>
                <a:cs typeface="Times New Roman" panose="02020603050405020304" pitchFamily="18" charset="0"/>
              </a:rPr>
              <a:t>其反應速率常數約為</a:t>
            </a:r>
            <a:r>
              <a:rPr lang="en-US" altLang="zh-TW" sz="3200" dirty="0">
                <a:ln w="0"/>
                <a:latin typeface="Times New Roman" panose="02020603050405020304" pitchFamily="18" charset="0"/>
                <a:cs typeface="Times New Roman" panose="02020603050405020304" pitchFamily="18" charset="0"/>
              </a:rPr>
              <a:t>0.033</a:t>
            </a:r>
            <a:r>
              <a:rPr lang="zh-TW" altLang="en-US" sz="3200" dirty="0">
                <a:ln w="0"/>
                <a:latin typeface="Times New Roman" panose="02020603050405020304" pitchFamily="18" charset="0"/>
                <a:cs typeface="Times New Roman" panose="02020603050405020304" pitchFamily="18" charset="0"/>
              </a:rPr>
              <a:t> </a:t>
            </a:r>
            <a:r>
              <a:rPr lang="en-US" altLang="zh-TW" sz="3200" dirty="0">
                <a:latin typeface="Times New Roman" panose="02020603050405020304" pitchFamily="18" charset="0"/>
                <a:ea typeface="標楷體" panose="03000509000000000000" pitchFamily="65" charset="-120"/>
                <a:cs typeface="Times New Roman" panose="02020603050405020304" pitchFamily="18" charset="0"/>
              </a:rPr>
              <a:t>M</a:t>
            </a:r>
            <a:r>
              <a:rPr lang="en-US" altLang="zh-TW" sz="3200" baseline="30000" dirty="0">
                <a:latin typeface="Times New Roman" panose="02020603050405020304" pitchFamily="18" charset="0"/>
                <a:ea typeface="標楷體" panose="03000509000000000000" pitchFamily="65" charset="-120"/>
                <a:cs typeface="Times New Roman" panose="02020603050405020304" pitchFamily="18" charset="0"/>
              </a:rPr>
              <a:t>−1</a:t>
            </a:r>
            <a:r>
              <a:rPr lang="en-US" altLang="zh-TW" sz="3200" dirty="0">
                <a:latin typeface="Times New Roman" panose="02020603050405020304" pitchFamily="18" charset="0"/>
                <a:ea typeface="標楷體" panose="03000509000000000000" pitchFamily="65" charset="-120"/>
                <a:cs typeface="Times New Roman" panose="02020603050405020304" pitchFamily="18" charset="0"/>
              </a:rPr>
              <a:t>s</a:t>
            </a:r>
            <a:r>
              <a:rPr lang="en-US" altLang="zh-TW" sz="3200" baseline="30000" dirty="0">
                <a:latin typeface="Times New Roman" panose="02020603050405020304" pitchFamily="18" charset="0"/>
                <a:ea typeface="標楷體" panose="03000509000000000000" pitchFamily="65" charset="-120"/>
                <a:cs typeface="Times New Roman" panose="02020603050405020304" pitchFamily="18" charset="0"/>
              </a:rPr>
              <a:t>−1</a:t>
            </a:r>
            <a:br>
              <a:rPr lang="en-US" altLang="zh-TW" sz="3200" dirty="0">
                <a:ln w="0"/>
                <a:latin typeface="Times New Roman" panose="02020603050405020304" pitchFamily="18" charset="0"/>
                <a:cs typeface="Times New Roman" panose="02020603050405020304" pitchFamily="18" charset="0"/>
              </a:rPr>
            </a:br>
            <a:endParaRPr lang="en-US" altLang="zh-TW" sz="3200" dirty="0">
              <a:ln w="0"/>
              <a:latin typeface="Times New Roman" panose="02020603050405020304" pitchFamily="18" charset="0"/>
              <a:cs typeface="Times New Roman" panose="02020603050405020304" pitchFamily="18" charset="0"/>
            </a:endParaRPr>
          </a:p>
        </p:txBody>
      </p:sp>
      <p:sp>
        <p:nvSpPr>
          <p:cNvPr id="8" name="矩形 7">
            <a:extLst>
              <a:ext uri="{FF2B5EF4-FFF2-40B4-BE49-F238E27FC236}">
                <a16:creationId xmlns:a16="http://schemas.microsoft.com/office/drawing/2014/main" id="{239E0F02-5BFC-44FC-B7A7-B9D2E77E71DF}"/>
              </a:ext>
            </a:extLst>
          </p:cNvPr>
          <p:cNvSpPr/>
          <p:nvPr/>
        </p:nvSpPr>
        <p:spPr>
          <a:xfrm>
            <a:off x="658668" y="712408"/>
            <a:ext cx="2287806" cy="646331"/>
          </a:xfrm>
          <a:prstGeom prst="rect">
            <a:avLst/>
          </a:prstGeom>
          <a:noFill/>
        </p:spPr>
        <p:txBody>
          <a:bodyPr wrap="none" lIns="91440" tIns="45720" rIns="91440" bIns="45720">
            <a:spAutoFit/>
          </a:bodyPr>
          <a:lstStyle/>
          <a:p>
            <a:r>
              <a:rPr lang="en-US" altLang="zh-TW" sz="3600" b="0" cap="none" spc="0" dirty="0">
                <a:ln w="0"/>
                <a:solidFill>
                  <a:schemeClr val="tx1"/>
                </a:solidFill>
                <a:latin typeface="Times New Roman" panose="02020603050405020304" pitchFamily="18" charset="0"/>
                <a:cs typeface="Times New Roman" panose="02020603050405020304" pitchFamily="18" charset="0"/>
              </a:rPr>
              <a:t>Conclusion</a:t>
            </a:r>
            <a:endParaRPr lang="en-US" altLang="zh-TW" sz="4800" b="0"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57434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B83E98E8-133C-4E2F-A39E-7195E4995B60}"/>
              </a:ext>
            </a:extLst>
          </p:cNvPr>
          <p:cNvSpPr>
            <a:spLocks noGrp="1"/>
          </p:cNvSpPr>
          <p:nvPr>
            <p:ph type="sldNum" sz="quarter" idx="12"/>
          </p:nvPr>
        </p:nvSpPr>
        <p:spPr/>
        <p:txBody>
          <a:bodyPr/>
          <a:lstStyle/>
          <a:p>
            <a:fld id="{D9C173CB-4F7B-45B0-B17F-93035FA386D0}" type="slidenum">
              <a:rPr lang="zh-TW" altLang="en-US" smtClean="0"/>
              <a:t>43</a:t>
            </a:fld>
            <a:endParaRPr lang="zh-TW" altLang="en-US"/>
          </a:p>
        </p:txBody>
      </p:sp>
      <p:sp>
        <p:nvSpPr>
          <p:cNvPr id="5" name="矩形 4">
            <a:extLst>
              <a:ext uri="{FF2B5EF4-FFF2-40B4-BE49-F238E27FC236}">
                <a16:creationId xmlns:a16="http://schemas.microsoft.com/office/drawing/2014/main" id="{BE06332C-DC8A-4DF2-8E19-43EA342131D9}"/>
              </a:ext>
            </a:extLst>
          </p:cNvPr>
          <p:cNvSpPr/>
          <p:nvPr/>
        </p:nvSpPr>
        <p:spPr>
          <a:xfrm>
            <a:off x="209962" y="155738"/>
            <a:ext cx="7886473" cy="646331"/>
          </a:xfrm>
          <a:prstGeom prst="rect">
            <a:avLst/>
          </a:prstGeom>
          <a:noFill/>
        </p:spPr>
        <p:txBody>
          <a:bodyPr wrap="square" lIns="91440" tIns="45720" rIns="91440" bIns="45720">
            <a:spAutoFit/>
          </a:bodyPr>
          <a:lstStyle/>
          <a:p>
            <a:r>
              <a:rPr lang="zh-TW" altLang="en-US" sz="3600" b="0" cap="none" spc="0" dirty="0">
                <a:ln w="0"/>
                <a:solidFill>
                  <a:schemeClr val="tx1"/>
                </a:solidFill>
                <a:latin typeface="標楷體" panose="03000509000000000000" pitchFamily="65" charset="-120"/>
                <a:ea typeface="標楷體" panose="03000509000000000000" pitchFamily="65" charset="-120"/>
              </a:rPr>
              <a:t>酚酞的褪色速率</a:t>
            </a:r>
            <a:r>
              <a:rPr lang="en-US" altLang="zh-TW" sz="3600" b="0" cap="none" spc="0" dirty="0">
                <a:ln w="0"/>
                <a:solidFill>
                  <a:schemeClr val="tx1"/>
                </a:solidFill>
                <a:latin typeface="標楷體" panose="03000509000000000000" pitchFamily="65" charset="-120"/>
                <a:ea typeface="標楷體" panose="03000509000000000000" pitchFamily="65" charset="-120"/>
              </a:rPr>
              <a:t>(</a:t>
            </a:r>
            <a:r>
              <a:rPr lang="zh-TW" altLang="en-US" sz="3600" b="0" cap="none" spc="0" dirty="0">
                <a:ln w="0"/>
                <a:solidFill>
                  <a:schemeClr val="tx1"/>
                </a:solidFill>
                <a:latin typeface="標楷體" panose="03000509000000000000" pitchFamily="65" charset="-120"/>
                <a:ea typeface="標楷體" panose="03000509000000000000" pitchFamily="65" charset="-120"/>
              </a:rPr>
              <a:t>擬一級反應之動力學</a:t>
            </a:r>
            <a:r>
              <a:rPr lang="en-US" altLang="zh-TW" sz="3600" b="0" cap="none" spc="0" dirty="0">
                <a:ln w="0"/>
                <a:solidFill>
                  <a:schemeClr val="tx1"/>
                </a:solidFill>
                <a:latin typeface="標楷體" panose="03000509000000000000" pitchFamily="65" charset="-120"/>
                <a:ea typeface="標楷體" panose="03000509000000000000" pitchFamily="65" charset="-120"/>
              </a:rPr>
              <a:t>)</a:t>
            </a:r>
            <a:endParaRPr lang="zh-TW" altLang="en-US" sz="3600" b="0" cap="none" spc="0" dirty="0">
              <a:ln w="0"/>
              <a:solidFill>
                <a:schemeClr val="tx1"/>
              </a:solidFill>
              <a:latin typeface="標楷體" panose="03000509000000000000" pitchFamily="65" charset="-120"/>
              <a:ea typeface="標楷體" panose="03000509000000000000" pitchFamily="65" charset="-120"/>
            </a:endParaRPr>
          </a:p>
        </p:txBody>
      </p:sp>
      <p:pic>
        <p:nvPicPr>
          <p:cNvPr id="6" name="圖片 5">
            <a:extLst>
              <a:ext uri="{FF2B5EF4-FFF2-40B4-BE49-F238E27FC236}">
                <a16:creationId xmlns:a16="http://schemas.microsoft.com/office/drawing/2014/main" id="{775AD55A-EB7A-4857-9ADB-AD0256C4089D}"/>
              </a:ext>
            </a:extLst>
          </p:cNvPr>
          <p:cNvPicPr>
            <a:picLocks noChangeAspect="1"/>
          </p:cNvPicPr>
          <p:nvPr/>
        </p:nvPicPr>
        <p:blipFill>
          <a:blip r:embed="rId2"/>
          <a:stretch>
            <a:fillRect/>
          </a:stretch>
        </p:blipFill>
        <p:spPr>
          <a:xfrm>
            <a:off x="308366" y="1671737"/>
            <a:ext cx="3375439" cy="959930"/>
          </a:xfrm>
          <a:prstGeom prst="rect">
            <a:avLst/>
          </a:prstGeom>
        </p:spPr>
      </p:pic>
      <p:pic>
        <p:nvPicPr>
          <p:cNvPr id="7" name="圖片 6">
            <a:extLst>
              <a:ext uri="{FF2B5EF4-FFF2-40B4-BE49-F238E27FC236}">
                <a16:creationId xmlns:a16="http://schemas.microsoft.com/office/drawing/2014/main" id="{6B6F1F42-4327-4AC3-A533-ABE040AD69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9037" y="2746076"/>
            <a:ext cx="3348628" cy="724053"/>
          </a:xfrm>
          <a:prstGeom prst="rect">
            <a:avLst/>
          </a:prstGeom>
          <a:noFill/>
        </p:spPr>
      </p:pic>
      <p:pic>
        <p:nvPicPr>
          <p:cNvPr id="8" name="圖片 7">
            <a:extLst>
              <a:ext uri="{FF2B5EF4-FFF2-40B4-BE49-F238E27FC236}">
                <a16:creationId xmlns:a16="http://schemas.microsoft.com/office/drawing/2014/main" id="{8D4A66B6-5D31-447B-B23E-DA3682CC0AE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1709" y="3902266"/>
            <a:ext cx="2347002" cy="497159"/>
          </a:xfrm>
          <a:prstGeom prst="rect">
            <a:avLst/>
          </a:prstGeom>
          <a:noFill/>
        </p:spPr>
      </p:pic>
      <p:pic>
        <p:nvPicPr>
          <p:cNvPr id="9" name="圖片 8">
            <a:extLst>
              <a:ext uri="{FF2B5EF4-FFF2-40B4-BE49-F238E27FC236}">
                <a16:creationId xmlns:a16="http://schemas.microsoft.com/office/drawing/2014/main" id="{2028CD8F-1190-48BA-94BB-05EAC8F89EB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8366" y="4706298"/>
            <a:ext cx="2967607" cy="758389"/>
          </a:xfrm>
          <a:prstGeom prst="rect">
            <a:avLst/>
          </a:prstGeom>
          <a:noFill/>
        </p:spPr>
      </p:pic>
      <p:sp>
        <p:nvSpPr>
          <p:cNvPr id="10" name="矩形 9">
            <a:extLst>
              <a:ext uri="{FF2B5EF4-FFF2-40B4-BE49-F238E27FC236}">
                <a16:creationId xmlns:a16="http://schemas.microsoft.com/office/drawing/2014/main" id="{661EA2B6-C629-41D7-8897-B0A65B6635C7}"/>
              </a:ext>
            </a:extLst>
          </p:cNvPr>
          <p:cNvSpPr/>
          <p:nvPr/>
        </p:nvSpPr>
        <p:spPr>
          <a:xfrm>
            <a:off x="3673224" y="4971592"/>
            <a:ext cx="2667974" cy="584775"/>
          </a:xfrm>
          <a:prstGeom prst="rect">
            <a:avLst/>
          </a:prstGeom>
          <a:noFill/>
        </p:spPr>
        <p:txBody>
          <a:bodyPr wrap="none" lIns="91440" tIns="45720" rIns="91440" bIns="45720">
            <a:spAutoFit/>
          </a:bodyPr>
          <a:lstStyle/>
          <a:p>
            <a:pPr algn="ctr"/>
            <a:r>
              <a:rPr lang="en-US" altLang="zh-TW" sz="3200" dirty="0">
                <a:ln w="0"/>
                <a:solidFill>
                  <a:srgbClr val="00B0F0"/>
                </a:solidFill>
              </a:rPr>
              <a:t>(</a:t>
            </a:r>
            <a:r>
              <a:rPr lang="en-US" altLang="zh-TW" sz="3200" i="1" dirty="0" err="1">
                <a:ln w="0"/>
                <a:solidFill>
                  <a:srgbClr val="00B0F0"/>
                </a:solidFill>
              </a:rPr>
              <a:t>k</a:t>
            </a:r>
            <a:r>
              <a:rPr lang="en-US" altLang="zh-TW" sz="3200" b="0" cap="none" spc="0" baseline="-25000" dirty="0" err="1">
                <a:ln w="0"/>
                <a:solidFill>
                  <a:srgbClr val="00B0F0"/>
                </a:solidFill>
              </a:rPr>
              <a:t>obs</a:t>
            </a:r>
            <a:r>
              <a:rPr lang="en-US" altLang="zh-TW" sz="3200" b="0" cap="none" spc="0" dirty="0">
                <a:ln w="0"/>
                <a:solidFill>
                  <a:srgbClr val="00B0F0"/>
                </a:solidFill>
              </a:rPr>
              <a:t> = </a:t>
            </a:r>
            <a:r>
              <a:rPr lang="en-US" altLang="zh-TW" sz="3200" b="0" i="1" cap="none" spc="0" dirty="0">
                <a:ln w="0"/>
                <a:solidFill>
                  <a:srgbClr val="00B0F0"/>
                </a:solidFill>
              </a:rPr>
              <a:t>k</a:t>
            </a:r>
            <a:r>
              <a:rPr lang="en-US" altLang="zh-TW" sz="3200" b="0" cap="none" spc="0" baseline="-25000" dirty="0">
                <a:ln w="0"/>
                <a:solidFill>
                  <a:srgbClr val="00B0F0"/>
                </a:solidFill>
              </a:rPr>
              <a:t>1</a:t>
            </a:r>
            <a:r>
              <a:rPr lang="en-US" altLang="zh-TW" sz="3200" b="0" cap="none" spc="0" dirty="0">
                <a:ln w="0"/>
                <a:solidFill>
                  <a:srgbClr val="00B0F0"/>
                </a:solidFill>
              </a:rPr>
              <a:t>[OH</a:t>
            </a:r>
            <a:r>
              <a:rPr lang="en-US" altLang="zh-TW" sz="3200" b="0" cap="none" spc="0" baseline="30000" dirty="0">
                <a:ln w="0"/>
                <a:solidFill>
                  <a:srgbClr val="00B0F0"/>
                </a:solidFill>
                <a:latin typeface="Times New Roman" panose="02020603050405020304" pitchFamily="18" charset="0"/>
                <a:cs typeface="Times New Roman" panose="02020603050405020304" pitchFamily="18" charset="0"/>
              </a:rPr>
              <a:t>−</a:t>
            </a:r>
            <a:r>
              <a:rPr lang="en-US" altLang="zh-TW" sz="3200" b="0" cap="none" spc="0" dirty="0">
                <a:ln w="0"/>
                <a:solidFill>
                  <a:srgbClr val="00B0F0"/>
                </a:solidFill>
              </a:rPr>
              <a:t>])</a:t>
            </a:r>
            <a:endParaRPr lang="zh-TW" altLang="en-US" sz="3200" b="0" cap="none" spc="0" dirty="0">
              <a:ln w="0"/>
              <a:solidFill>
                <a:srgbClr val="00B0F0"/>
              </a:solidFill>
            </a:endParaRPr>
          </a:p>
        </p:txBody>
      </p:sp>
      <p:pic>
        <p:nvPicPr>
          <p:cNvPr id="11" name="圖片 10">
            <a:extLst>
              <a:ext uri="{FF2B5EF4-FFF2-40B4-BE49-F238E27FC236}">
                <a16:creationId xmlns:a16="http://schemas.microsoft.com/office/drawing/2014/main" id="{FDADA81A-0A29-4672-84AF-094A88859BD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08366" y="5730539"/>
            <a:ext cx="4157780" cy="673070"/>
          </a:xfrm>
          <a:prstGeom prst="rect">
            <a:avLst/>
          </a:prstGeom>
          <a:noFill/>
        </p:spPr>
      </p:pic>
      <p:pic>
        <p:nvPicPr>
          <p:cNvPr id="12" name="圖片 11">
            <a:extLst>
              <a:ext uri="{FF2B5EF4-FFF2-40B4-BE49-F238E27FC236}">
                <a16:creationId xmlns:a16="http://schemas.microsoft.com/office/drawing/2014/main" id="{DB083722-51BF-450E-B5D8-491AF5D22675}"/>
              </a:ext>
            </a:extLst>
          </p:cNvPr>
          <p:cNvPicPr>
            <a:picLocks noChangeAspect="1"/>
          </p:cNvPicPr>
          <p:nvPr/>
        </p:nvPicPr>
        <p:blipFill>
          <a:blip r:embed="rId7"/>
          <a:stretch>
            <a:fillRect/>
          </a:stretch>
        </p:blipFill>
        <p:spPr>
          <a:xfrm>
            <a:off x="3877661" y="1104292"/>
            <a:ext cx="7780180" cy="3893836"/>
          </a:xfrm>
          <a:prstGeom prst="rect">
            <a:avLst/>
          </a:prstGeom>
        </p:spPr>
      </p:pic>
      <p:sp>
        <p:nvSpPr>
          <p:cNvPr id="13" name="矩形 12">
            <a:extLst>
              <a:ext uri="{FF2B5EF4-FFF2-40B4-BE49-F238E27FC236}">
                <a16:creationId xmlns:a16="http://schemas.microsoft.com/office/drawing/2014/main" id="{EA7E6AFC-A88D-4488-B13D-0E850BA62300}"/>
              </a:ext>
            </a:extLst>
          </p:cNvPr>
          <p:cNvSpPr/>
          <p:nvPr/>
        </p:nvSpPr>
        <p:spPr>
          <a:xfrm>
            <a:off x="6341198" y="4961241"/>
            <a:ext cx="3521893" cy="461665"/>
          </a:xfrm>
          <a:prstGeom prst="rect">
            <a:avLst/>
          </a:prstGeom>
          <a:noFill/>
        </p:spPr>
        <p:txBody>
          <a:bodyPr wrap="square" lIns="91440" tIns="45720" rIns="91440" bIns="45720">
            <a:spAutoFit/>
          </a:bodyPr>
          <a:lstStyle/>
          <a:p>
            <a:r>
              <a:rPr lang="zh-TW" altLang="en-US" sz="2400" dirty="0">
                <a:ln w="0"/>
                <a:latin typeface="標楷體" panose="03000509000000000000" pitchFamily="65" charset="-120"/>
                <a:ea typeface="標楷體" panose="03000509000000000000" pitchFamily="65" charset="-120"/>
              </a:rPr>
              <a:t>半衰期 </a:t>
            </a:r>
            <a:r>
              <a:rPr lang="en-US" altLang="zh-TW" sz="2400" dirty="0">
                <a:ln w="0"/>
                <a:latin typeface="Times New Roman" panose="02020603050405020304" pitchFamily="18" charset="0"/>
                <a:ea typeface="標楷體" panose="03000509000000000000" pitchFamily="65" charset="-120"/>
                <a:cs typeface="Times New Roman" panose="02020603050405020304" pitchFamily="18" charset="0"/>
              </a:rPr>
              <a:t>(</a:t>
            </a:r>
            <a:r>
              <a:rPr lang="en-US" altLang="zh-TW" sz="2400" i="1" dirty="0">
                <a:ln w="0"/>
                <a:latin typeface="Times New Roman" panose="02020603050405020304" pitchFamily="18" charset="0"/>
                <a:ea typeface="標楷體" panose="03000509000000000000" pitchFamily="65" charset="-120"/>
                <a:cs typeface="Times New Roman" panose="02020603050405020304" pitchFamily="18" charset="0"/>
              </a:rPr>
              <a:t>t</a:t>
            </a:r>
            <a:r>
              <a:rPr lang="en-US" altLang="zh-TW" sz="2400" b="0" cap="none" spc="0" baseline="-25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1/2</a:t>
            </a:r>
            <a:r>
              <a:rPr lang="en-US" altLang="zh-TW" sz="24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2400" b="0" cap="none" spc="0" dirty="0">
                <a:ln w="0"/>
                <a:solidFill>
                  <a:schemeClr val="tx1"/>
                </a:solidFill>
                <a:latin typeface="標楷體" panose="03000509000000000000" pitchFamily="65" charset="-120"/>
                <a:ea typeface="標楷體" panose="03000509000000000000" pitchFamily="65" charset="-120"/>
              </a:rPr>
              <a:t>約為</a:t>
            </a:r>
            <a:r>
              <a:rPr lang="en-US" altLang="zh-TW" sz="24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126 s</a:t>
            </a:r>
            <a:endParaRPr lang="zh-TW" altLang="en-US" sz="2400" b="0" cap="none" spc="0" baseline="30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4" name="文字方塊 13">
                <a:extLst>
                  <a:ext uri="{FF2B5EF4-FFF2-40B4-BE49-F238E27FC236}">
                    <a16:creationId xmlns:a16="http://schemas.microsoft.com/office/drawing/2014/main" id="{FBDAD74D-58B2-4ECE-951C-FBC7A838AE10}"/>
                  </a:ext>
                </a:extLst>
              </p:cNvPr>
              <p:cNvSpPr txBox="1"/>
              <p:nvPr/>
            </p:nvSpPr>
            <p:spPr>
              <a:xfrm>
                <a:off x="6436100" y="5540150"/>
                <a:ext cx="1411550" cy="76456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altLang="zh-TW" sz="2400" b="0" i="1" smtClean="0">
                              <a:latin typeface="Cambria Math" panose="02040503050406030204" pitchFamily="18" charset="0"/>
                            </a:rPr>
                          </m:ctrlPr>
                        </m:sSubPr>
                        <m:e>
                          <m:r>
                            <a:rPr lang="en-US" altLang="zh-TW" sz="2400" b="0" i="1" smtClean="0">
                              <a:latin typeface="Cambria Math" panose="02040503050406030204" pitchFamily="18" charset="0"/>
                            </a:rPr>
                            <m:t>𝑡</m:t>
                          </m:r>
                        </m:e>
                        <m:sub>
                          <m:f>
                            <m:fPr>
                              <m:ctrlPr>
                                <a:rPr lang="en-US" altLang="zh-TW" sz="2400" b="0" i="1" smtClean="0">
                                  <a:latin typeface="Cambria Math" panose="02040503050406030204" pitchFamily="18" charset="0"/>
                                </a:rPr>
                              </m:ctrlPr>
                            </m:fPr>
                            <m:num>
                              <m:r>
                                <a:rPr lang="en-US" altLang="zh-TW" sz="2400" b="0" i="1" smtClean="0">
                                  <a:latin typeface="Cambria Math" panose="02040503050406030204" pitchFamily="18" charset="0"/>
                                </a:rPr>
                                <m:t>1</m:t>
                              </m:r>
                            </m:num>
                            <m:den>
                              <m:r>
                                <a:rPr lang="en-US" altLang="zh-TW" sz="2400" b="0" i="1" smtClean="0">
                                  <a:latin typeface="Cambria Math" panose="02040503050406030204" pitchFamily="18" charset="0"/>
                                </a:rPr>
                                <m:t>2</m:t>
                              </m:r>
                            </m:den>
                          </m:f>
                        </m:sub>
                      </m:sSub>
                      <m:r>
                        <a:rPr lang="en-US" altLang="zh-TW" sz="2400" b="0" i="1" smtClean="0">
                          <a:latin typeface="Cambria Math" panose="02040503050406030204" pitchFamily="18" charset="0"/>
                        </a:rPr>
                        <m:t>=</m:t>
                      </m:r>
                      <m:f>
                        <m:fPr>
                          <m:ctrlPr>
                            <a:rPr lang="en-US" altLang="zh-TW" sz="2400" b="0" i="1" smtClean="0">
                              <a:latin typeface="Cambria Math" panose="02040503050406030204" pitchFamily="18" charset="0"/>
                            </a:rPr>
                          </m:ctrlPr>
                        </m:fPr>
                        <m:num>
                          <m:r>
                            <m:rPr>
                              <m:sty m:val="p"/>
                            </m:rPr>
                            <a:rPr lang="en-US" altLang="zh-TW" sz="2400" b="0" i="0" smtClean="0">
                              <a:latin typeface="Cambria Math" panose="02040503050406030204" pitchFamily="18" charset="0"/>
                            </a:rPr>
                            <m:t>ln</m:t>
                          </m:r>
                          <m:r>
                            <a:rPr lang="en-US" altLang="zh-TW" sz="2400" b="0" i="0" smtClean="0">
                              <a:latin typeface="Cambria Math" panose="02040503050406030204" pitchFamily="18" charset="0"/>
                            </a:rPr>
                            <m:t>2</m:t>
                          </m:r>
                        </m:num>
                        <m:den>
                          <m:sSub>
                            <m:sSubPr>
                              <m:ctrlPr>
                                <a:rPr lang="en-US" altLang="zh-TW" sz="2400" b="0" i="1" smtClean="0">
                                  <a:latin typeface="Cambria Math" panose="02040503050406030204" pitchFamily="18" charset="0"/>
                                </a:rPr>
                              </m:ctrlPr>
                            </m:sSubPr>
                            <m:e>
                              <m:r>
                                <a:rPr lang="en-US" altLang="zh-TW" sz="2400" b="0" i="1" smtClean="0">
                                  <a:latin typeface="Cambria Math" panose="02040503050406030204" pitchFamily="18" charset="0"/>
                                </a:rPr>
                                <m:t>𝑘</m:t>
                              </m:r>
                            </m:e>
                            <m:sub>
                              <m:r>
                                <a:rPr lang="en-US" altLang="zh-TW" sz="2400" b="0" i="1" smtClean="0">
                                  <a:latin typeface="Cambria Math" panose="02040503050406030204" pitchFamily="18" charset="0"/>
                                </a:rPr>
                                <m:t>𝑜𝑏𝑠</m:t>
                              </m:r>
                            </m:sub>
                          </m:sSub>
                        </m:den>
                      </m:f>
                    </m:oMath>
                  </m:oMathPara>
                </a14:m>
                <a:endParaRPr lang="zh-TW" altLang="en-US" sz="2000" dirty="0"/>
              </a:p>
            </p:txBody>
          </p:sp>
        </mc:Choice>
        <mc:Fallback xmlns="">
          <p:sp>
            <p:nvSpPr>
              <p:cNvPr id="14" name="文字方塊 13">
                <a:extLst>
                  <a:ext uri="{FF2B5EF4-FFF2-40B4-BE49-F238E27FC236}">
                    <a16:creationId xmlns:a16="http://schemas.microsoft.com/office/drawing/2014/main" id="{FBDAD74D-58B2-4ECE-951C-FBC7A838AE10}"/>
                  </a:ext>
                </a:extLst>
              </p:cNvPr>
              <p:cNvSpPr txBox="1">
                <a:spLocks noRot="1" noChangeAspect="1" noMove="1" noResize="1" noEditPoints="1" noAdjustHandles="1" noChangeArrowheads="1" noChangeShapeType="1" noTextEdit="1"/>
              </p:cNvSpPr>
              <p:nvPr/>
            </p:nvSpPr>
            <p:spPr>
              <a:xfrm>
                <a:off x="6436100" y="5540150"/>
                <a:ext cx="1411550" cy="764568"/>
              </a:xfrm>
              <a:prstGeom prst="rect">
                <a:avLst/>
              </a:prstGeom>
              <a:blipFill>
                <a:blip r:embed="rId8"/>
                <a:stretch>
                  <a:fillRect/>
                </a:stretch>
              </a:blipFill>
            </p:spPr>
            <p:txBody>
              <a:bodyPr/>
              <a:lstStyle/>
              <a:p>
                <a:r>
                  <a:rPr lang="zh-TW" altLang="en-US">
                    <a:noFill/>
                  </a:rPr>
                  <a:t> </a:t>
                </a:r>
              </a:p>
            </p:txBody>
          </p:sp>
        </mc:Fallback>
      </mc:AlternateContent>
      <p:sp>
        <p:nvSpPr>
          <p:cNvPr id="15" name="矩形 14">
            <a:extLst>
              <a:ext uri="{FF2B5EF4-FFF2-40B4-BE49-F238E27FC236}">
                <a16:creationId xmlns:a16="http://schemas.microsoft.com/office/drawing/2014/main" id="{FB848D01-CC19-4971-AECF-1DD7C46490E0}"/>
              </a:ext>
            </a:extLst>
          </p:cNvPr>
          <p:cNvSpPr/>
          <p:nvPr/>
        </p:nvSpPr>
        <p:spPr>
          <a:xfrm>
            <a:off x="6722938" y="1216222"/>
            <a:ext cx="2598615" cy="461665"/>
          </a:xfrm>
          <a:prstGeom prst="rect">
            <a:avLst/>
          </a:prstGeom>
          <a:noFill/>
        </p:spPr>
        <p:txBody>
          <a:bodyPr wrap="square" lIns="91440" tIns="45720" rIns="91440" bIns="45720">
            <a:spAutoFit/>
          </a:bodyPr>
          <a:lstStyle/>
          <a:p>
            <a:r>
              <a:rPr lang="zh-TW" altLang="en-US" sz="2400" b="0" cap="none" spc="0" dirty="0">
                <a:ln w="0"/>
                <a:solidFill>
                  <a:schemeClr val="tx1"/>
                </a:solidFill>
                <a:latin typeface="標楷體" panose="03000509000000000000" pitchFamily="65" charset="-120"/>
                <a:ea typeface="標楷體" panose="03000509000000000000" pitchFamily="65" charset="-120"/>
              </a:rPr>
              <a:t>設</a:t>
            </a:r>
            <a:r>
              <a:rPr lang="en-US" altLang="zh-TW" sz="2400" b="0" i="1" cap="none" spc="0" dirty="0" err="1">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k</a:t>
            </a:r>
            <a:r>
              <a:rPr lang="en-US" altLang="zh-TW" sz="2400" b="0" cap="none" spc="0" baseline="-25000" dirty="0" err="1">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obs</a:t>
            </a:r>
            <a:r>
              <a:rPr lang="zh-TW" altLang="en-US" sz="2400" b="0" cap="none" spc="0" dirty="0">
                <a:ln w="0"/>
                <a:solidFill>
                  <a:schemeClr val="tx1"/>
                </a:solidFill>
                <a:latin typeface="標楷體" panose="03000509000000000000" pitchFamily="65" charset="-120"/>
                <a:ea typeface="標楷體" panose="03000509000000000000" pitchFamily="65" charset="-120"/>
              </a:rPr>
              <a:t>為</a:t>
            </a:r>
            <a:r>
              <a:rPr lang="en-US" altLang="zh-TW" sz="24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0.0055</a:t>
            </a:r>
            <a:r>
              <a:rPr lang="zh-TW" altLang="en-US" sz="24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400" b="0" cap="none" spc="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s</a:t>
            </a:r>
            <a:r>
              <a:rPr lang="en-US" altLang="zh-TW" sz="2400" b="0" cap="none" spc="0" baseline="30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a:t>
            </a:r>
            <a:endParaRPr lang="zh-TW" altLang="en-US" sz="2400" b="0" cap="none" spc="0" baseline="30000" dirty="0">
              <a:ln w="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40057271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25870EA6-918D-4BBB-AAB1-1648607E3F84}"/>
              </a:ext>
            </a:extLst>
          </p:cNvPr>
          <p:cNvSpPr>
            <a:spLocks noGrp="1"/>
          </p:cNvSpPr>
          <p:nvPr>
            <p:ph type="sldNum" sz="quarter" idx="12"/>
          </p:nvPr>
        </p:nvSpPr>
        <p:spPr/>
        <p:txBody>
          <a:bodyPr/>
          <a:lstStyle/>
          <a:p>
            <a:fld id="{D9C173CB-4F7B-45B0-B17F-93035FA386D0}" type="slidenum">
              <a:rPr lang="zh-TW" altLang="en-US" smtClean="0"/>
              <a:t>44</a:t>
            </a:fld>
            <a:endParaRPr lang="zh-TW" altLang="en-US"/>
          </a:p>
        </p:txBody>
      </p:sp>
    </p:spTree>
    <p:extLst>
      <p:ext uri="{BB962C8B-B14F-4D97-AF65-F5344CB8AC3E}">
        <p14:creationId xmlns:p14="http://schemas.microsoft.com/office/powerpoint/2010/main" val="738236713"/>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rtlCol="0">
        <a:spAutoFit/>
      </a:bodyPr>
      <a:lstStyle>
        <a:defPPr algn="l">
          <a:defRPr sz="3200" dirty="0" smtClean="0">
            <a:latin typeface="Times New Roman" panose="02020603050405020304" pitchFamily="18" charset="0"/>
            <a:cs typeface="Times New Roman" panose="02020603050405020304" pitchFamily="18"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2548</TotalTime>
  <Words>1760</Words>
  <Application>Microsoft Office PowerPoint</Application>
  <PresentationFormat>寬螢幕</PresentationFormat>
  <Paragraphs>252</Paragraphs>
  <Slides>44</Slides>
  <Notes>0</Notes>
  <HiddenSlides>0</HiddenSlides>
  <MMClips>0</MMClips>
  <ScaleCrop>false</ScaleCrop>
  <HeadingPairs>
    <vt:vector size="8" baseType="variant">
      <vt:variant>
        <vt:lpstr>使用字型</vt:lpstr>
      </vt:variant>
      <vt:variant>
        <vt:i4>11</vt:i4>
      </vt:variant>
      <vt:variant>
        <vt:lpstr>佈景主題</vt:lpstr>
      </vt:variant>
      <vt:variant>
        <vt:i4>1</vt:i4>
      </vt:variant>
      <vt:variant>
        <vt:lpstr>內嵌 OLE 伺服程式</vt:lpstr>
      </vt:variant>
      <vt:variant>
        <vt:i4>1</vt:i4>
      </vt:variant>
      <vt:variant>
        <vt:lpstr>投影片標題</vt:lpstr>
      </vt:variant>
      <vt:variant>
        <vt:i4>44</vt:i4>
      </vt:variant>
    </vt:vector>
  </HeadingPairs>
  <TitlesOfParts>
    <vt:vector size="57" baseType="lpstr">
      <vt:lpstr>Gungsuh</vt:lpstr>
      <vt:lpstr>MS JhengHei</vt:lpstr>
      <vt:lpstr>新細明體</vt:lpstr>
      <vt:lpstr>標楷體</vt:lpstr>
      <vt:lpstr>Arial</vt:lpstr>
      <vt:lpstr>Calibri</vt:lpstr>
      <vt:lpstr>Calibri Light</vt:lpstr>
      <vt:lpstr>Cambria Math</vt:lpstr>
      <vt:lpstr>Stencil</vt:lpstr>
      <vt:lpstr>Symbol</vt:lpstr>
      <vt:lpstr>Times New Roman</vt:lpstr>
      <vt:lpstr>Office 佈景主題</vt:lpstr>
      <vt:lpstr>Graph</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無尾熊</dc:creator>
  <cp:lastModifiedBy>Jim Lin HP17</cp:lastModifiedBy>
  <cp:revision>125</cp:revision>
  <dcterms:created xsi:type="dcterms:W3CDTF">2022-05-26T08:56:48Z</dcterms:created>
  <dcterms:modified xsi:type="dcterms:W3CDTF">2022-07-08T13:37:54Z</dcterms:modified>
</cp:coreProperties>
</file>