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3" r:id="rId3"/>
    <p:sldId id="258" r:id="rId4"/>
    <p:sldId id="257" r:id="rId5"/>
    <p:sldId id="264" r:id="rId6"/>
    <p:sldId id="265" r:id="rId7"/>
    <p:sldId id="259" r:id="rId8"/>
    <p:sldId id="260" r:id="rId9"/>
    <p:sldId id="262" r:id="rId10"/>
  </p:sldIdLst>
  <p:sldSz cx="9906000" cy="6858000" type="A4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20"/>
    <p:restoredTop sz="54108" autoAdjust="0"/>
  </p:normalViewPr>
  <p:slideViewPr>
    <p:cSldViewPr showGuides="1">
      <p:cViewPr varScale="1">
        <p:scale>
          <a:sx n="101" d="100"/>
          <a:sy n="101" d="100"/>
        </p:scale>
        <p:origin x="-744" y="-102"/>
      </p:cViewPr>
      <p:guideLst>
        <p:guide orient="horz" pos="1412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70" d="100"/>
        <a:sy n="17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5E105B-C1C0-488D-9C43-1F8EC67060DA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0B0FB-B18C-41C0-9A2B-8B2A1536702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9850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0B0FB-B18C-41C0-9A2B-8B2A15367029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6554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2926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0308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8527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5657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2502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329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1889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0978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8290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1336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967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6A3CF-A71D-42B7-A61C-0E179F779730}" type="datetimeFigureOut">
              <a:rPr lang="zh-TW" altLang="en-US" smtClean="0"/>
              <a:t>2017/10/21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A0FBD-B1B9-42BA-9FA7-CD8356A112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6096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.jpe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0" b="24462"/>
          <a:stretch/>
        </p:blipFill>
        <p:spPr bwMode="auto">
          <a:xfrm>
            <a:off x="5565068" y="2749524"/>
            <a:ext cx="4211326" cy="3517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6" name="群組 95"/>
          <p:cNvGrpSpPr/>
          <p:nvPr/>
        </p:nvGrpSpPr>
        <p:grpSpPr>
          <a:xfrm>
            <a:off x="-591616" y="620688"/>
            <a:ext cx="6332414" cy="6048672"/>
            <a:chOff x="-591616" y="620688"/>
            <a:chExt cx="6332414" cy="6048672"/>
          </a:xfrm>
        </p:grpSpPr>
        <p:pic>
          <p:nvPicPr>
            <p:cNvPr id="8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91616" y="620688"/>
              <a:ext cx="6332414" cy="6048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83" name="直線單箭頭接點 82"/>
            <p:cNvCxnSpPr/>
            <p:nvPr/>
          </p:nvCxnSpPr>
          <p:spPr>
            <a:xfrm flipH="1">
              <a:off x="1453584" y="3316098"/>
              <a:ext cx="165600" cy="489600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arrow" w="lg" len="lg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" name="Text Box 10"/>
          <p:cNvSpPr txBox="1">
            <a:spLocks noChangeArrowheads="1"/>
          </p:cNvSpPr>
          <p:nvPr/>
        </p:nvSpPr>
        <p:spPr bwMode="auto">
          <a:xfrm>
            <a:off x="5925108" y="872716"/>
            <a:ext cx="3872181" cy="1815882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光柵之週期性結構，造成週期性的光程差；數千道等</a:t>
            </a:r>
            <a:r>
              <a:rPr lang="zh-TW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光程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差</a:t>
            </a:r>
            <a:r>
              <a:rPr lang="zh-TW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的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光造成的建設性干涉</a:t>
            </a:r>
            <a:endParaRPr lang="zh-TW" altLang="en-US" sz="2800" dirty="0">
              <a:solidFill>
                <a:srgbClr val="0000FF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460612" y="4689140"/>
            <a:ext cx="3320140" cy="1077218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i="1" dirty="0">
                <a:latin typeface="Times New Roman" pitchFamily="18" charset="0"/>
              </a:rPr>
              <a:t>d</a:t>
            </a:r>
            <a:r>
              <a:rPr lang="en-US" altLang="zh-TW" dirty="0">
                <a:latin typeface="Times New Roman" pitchFamily="18" charset="0"/>
              </a:rPr>
              <a:t> =</a:t>
            </a:r>
            <a:r>
              <a:rPr lang="en-US" altLang="zh-TW" dirty="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lang="en-US" altLang="zh-TW" dirty="0">
                <a:solidFill>
                  <a:srgbClr val="FF0000"/>
                </a:solidFill>
                <a:latin typeface="Times New Roman" pitchFamily="18" charset="0"/>
              </a:rPr>
              <a:t>1.6 </a:t>
            </a:r>
            <a:r>
              <a:rPr lang="en-US" altLang="zh-TW" i="1" dirty="0">
                <a:solidFill>
                  <a:srgbClr val="FF0000"/>
                </a:solidFill>
                <a:latin typeface="Symbol" pitchFamily="18" charset="2"/>
              </a:rPr>
              <a:t>m</a:t>
            </a:r>
            <a:r>
              <a:rPr lang="en-US" altLang="zh-TW" i="1" baseline="-25000" dirty="0">
                <a:solidFill>
                  <a:srgbClr val="FF0000"/>
                </a:solidFill>
                <a:latin typeface="Symbol" pitchFamily="18" charset="2"/>
              </a:rPr>
              <a:t> </a:t>
            </a:r>
            <a:r>
              <a:rPr lang="en-US" altLang="zh-TW" dirty="0" err="1">
                <a:solidFill>
                  <a:srgbClr val="FF0000"/>
                </a:solidFill>
                <a:latin typeface="Times New Roman" pitchFamily="18" charset="0"/>
              </a:rPr>
              <a:t>m</a:t>
            </a:r>
            <a:r>
              <a:rPr lang="en-US" altLang="zh-TW" dirty="0">
                <a:solidFill>
                  <a:srgbClr val="FF0000"/>
                </a:solidFill>
                <a:latin typeface="Times New Roman" pitchFamily="18" charset="0"/>
              </a:rPr>
              <a:t> for </a:t>
            </a:r>
            <a:r>
              <a:rPr lang="en-US" altLang="zh-TW" dirty="0" smtClean="0">
                <a:solidFill>
                  <a:srgbClr val="FF0000"/>
                </a:solidFill>
                <a:latin typeface="Times New Roman" pitchFamily="18" charset="0"/>
              </a:rPr>
              <a:t>CD</a:t>
            </a:r>
            <a:endParaRPr lang="en-US" altLang="zh-TW" dirty="0" smtClean="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dirty="0" smtClean="0">
                <a:solidFill>
                  <a:srgbClr val="3333FF"/>
                </a:solidFill>
                <a:latin typeface="Times New Roman" pitchFamily="18" charset="0"/>
              </a:rPr>
              <a:t> 0.74 </a:t>
            </a:r>
            <a:r>
              <a:rPr lang="en-US" altLang="zh-TW" i="1" dirty="0">
                <a:solidFill>
                  <a:srgbClr val="3333FF"/>
                </a:solidFill>
                <a:latin typeface="Symbol" pitchFamily="18" charset="2"/>
              </a:rPr>
              <a:t>m</a:t>
            </a:r>
            <a:r>
              <a:rPr lang="en-US" altLang="zh-TW" i="1" baseline="-25000" dirty="0">
                <a:solidFill>
                  <a:srgbClr val="3333FF"/>
                </a:solidFill>
                <a:latin typeface="Symbol" pitchFamily="18" charset="2"/>
              </a:rPr>
              <a:t> </a:t>
            </a:r>
            <a:r>
              <a:rPr lang="en-US" altLang="zh-TW" dirty="0" err="1">
                <a:solidFill>
                  <a:srgbClr val="3333FF"/>
                </a:solidFill>
                <a:latin typeface="Times New Roman" pitchFamily="18" charset="0"/>
              </a:rPr>
              <a:t>m</a:t>
            </a:r>
            <a:r>
              <a:rPr lang="en-US" altLang="zh-TW" dirty="0">
                <a:solidFill>
                  <a:srgbClr val="3333FF"/>
                </a:solidFill>
                <a:latin typeface="Times New Roman" pitchFamily="18" charset="0"/>
              </a:rPr>
              <a:t> for DVD</a:t>
            </a:r>
          </a:p>
        </p:txBody>
      </p:sp>
      <p:sp>
        <p:nvSpPr>
          <p:cNvPr id="93" name="Text Box 10"/>
          <p:cNvSpPr txBox="1">
            <a:spLocks noChangeArrowheads="1"/>
          </p:cNvSpPr>
          <p:nvPr/>
        </p:nvSpPr>
        <p:spPr bwMode="auto">
          <a:xfrm>
            <a:off x="3440832" y="-99392"/>
            <a:ext cx="339708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54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CD</a:t>
            </a:r>
            <a:r>
              <a:rPr lang="zh-TW" altLang="en-US" sz="54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54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光譜儀</a:t>
            </a:r>
          </a:p>
        </p:txBody>
      </p:sp>
      <p:pic>
        <p:nvPicPr>
          <p:cNvPr id="97" name="Picture 2" descr="「structure of compact disc」的圖片搜尋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626" y="2743864"/>
            <a:ext cx="3748438" cy="172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文字方塊 87"/>
          <p:cNvSpPr txBox="1"/>
          <p:nvPr/>
        </p:nvSpPr>
        <p:spPr>
          <a:xfrm>
            <a:off x="1568624" y="3303657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sz="32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8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344488" y="1448780"/>
            <a:ext cx="5688632" cy="4644516"/>
            <a:chOff x="14288" y="234951"/>
            <a:chExt cx="4358929" cy="3905250"/>
          </a:xfrm>
        </p:grpSpPr>
        <p:pic>
          <p:nvPicPr>
            <p:cNvPr id="3" name="Picture 4" descr="F2_4_Grating_Derivation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1633" b="7900"/>
            <a:stretch/>
          </p:blipFill>
          <p:spPr bwMode="auto">
            <a:xfrm>
              <a:off x="14288" y="234951"/>
              <a:ext cx="4358929" cy="3905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字方塊 3"/>
            <p:cNvSpPr txBox="1"/>
            <p:nvPr/>
          </p:nvSpPr>
          <p:spPr>
            <a:xfrm>
              <a:off x="731580" y="2467847"/>
              <a:ext cx="340486" cy="49169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3200" i="1" dirty="0" smtClean="0">
                  <a:solidFill>
                    <a:srgbClr val="FF0000"/>
                  </a:solidFill>
                  <a:latin typeface="Symbol" panose="05050102010706020507" pitchFamily="18" charset="2"/>
                </a:rPr>
                <a:t>a</a:t>
              </a:r>
              <a:endParaRPr lang="zh-TW" altLang="en-US" sz="3200" i="1" dirty="0">
                <a:solidFill>
                  <a:srgbClr val="FF0000"/>
                </a:solidFill>
                <a:latin typeface="Symbol" panose="05050102010706020507" pitchFamily="18" charset="2"/>
              </a:endParaRPr>
            </a:p>
          </p:txBody>
        </p:sp>
        <p:sp>
          <p:nvSpPr>
            <p:cNvPr id="5" name="文字方塊 4"/>
            <p:cNvSpPr txBox="1"/>
            <p:nvPr/>
          </p:nvSpPr>
          <p:spPr>
            <a:xfrm>
              <a:off x="2786596" y="1351075"/>
              <a:ext cx="314692" cy="49169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>
              <a:defPPr>
                <a:defRPr lang="zh-TW"/>
              </a:defPPr>
              <a:lvl1pPr>
                <a:defRPr sz="3200" i="1">
                  <a:latin typeface="Symbol" panose="05050102010706020507" pitchFamily="18" charset="2"/>
                </a:defRPr>
              </a:lvl1pPr>
            </a:lstStyle>
            <a:p>
              <a:r>
                <a:rPr lang="en-US" altLang="zh-TW" dirty="0">
                  <a:solidFill>
                    <a:srgbClr val="0000FF"/>
                  </a:solidFill>
                </a:rPr>
                <a:t>b</a:t>
              </a:r>
              <a:endParaRPr lang="zh-TW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6" name="橢圓 5"/>
            <p:cNvSpPr/>
            <p:nvPr/>
          </p:nvSpPr>
          <p:spPr>
            <a:xfrm>
              <a:off x="2019300" y="2391741"/>
              <a:ext cx="111263" cy="13555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橢圓 6"/>
            <p:cNvSpPr/>
            <p:nvPr/>
          </p:nvSpPr>
          <p:spPr>
            <a:xfrm>
              <a:off x="2012950" y="2734641"/>
              <a:ext cx="111263" cy="13555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" name="手繪多邊形 7"/>
            <p:cNvSpPr/>
            <p:nvPr/>
          </p:nvSpPr>
          <p:spPr>
            <a:xfrm>
              <a:off x="2063750" y="1682750"/>
              <a:ext cx="781050" cy="869950"/>
            </a:xfrm>
            <a:custGeom>
              <a:avLst/>
              <a:gdLst>
                <a:gd name="connsiteX0" fmla="*/ 781050 w 781050"/>
                <a:gd name="connsiteY0" fmla="*/ 0 h 869950"/>
                <a:gd name="connsiteX1" fmla="*/ 158750 w 781050"/>
                <a:gd name="connsiteY1" fmla="*/ 495300 h 869950"/>
                <a:gd name="connsiteX2" fmla="*/ 0 w 781050"/>
                <a:gd name="connsiteY2" fmla="*/ 869950 h 869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1050" h="869950">
                  <a:moveTo>
                    <a:pt x="781050" y="0"/>
                  </a:moveTo>
                  <a:cubicBezTo>
                    <a:pt x="534987" y="175154"/>
                    <a:pt x="288925" y="350308"/>
                    <a:pt x="158750" y="495300"/>
                  </a:cubicBezTo>
                  <a:cubicBezTo>
                    <a:pt x="28575" y="640292"/>
                    <a:pt x="14287" y="755121"/>
                    <a:pt x="0" y="869950"/>
                  </a:cubicBezTo>
                </a:path>
              </a:pathLst>
            </a:custGeom>
            <a:noFill/>
            <a:ln w="19050">
              <a:solidFill>
                <a:srgbClr val="0000FF"/>
              </a:solidFill>
              <a:tailEnd type="arrow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手繪多邊形 8"/>
            <p:cNvSpPr/>
            <p:nvPr/>
          </p:nvSpPr>
          <p:spPr>
            <a:xfrm>
              <a:off x="1047750" y="2649297"/>
              <a:ext cx="1003300" cy="239953"/>
            </a:xfrm>
            <a:custGeom>
              <a:avLst/>
              <a:gdLst>
                <a:gd name="connsiteX0" fmla="*/ 0 w 1003300"/>
                <a:gd name="connsiteY0" fmla="*/ 94305 h 234005"/>
                <a:gd name="connsiteX1" fmla="*/ 692150 w 1003300"/>
                <a:gd name="connsiteY1" fmla="*/ 5405 h 234005"/>
                <a:gd name="connsiteX2" fmla="*/ 1003300 w 1003300"/>
                <a:gd name="connsiteY2" fmla="*/ 234005 h 234005"/>
                <a:gd name="connsiteX0" fmla="*/ 0 w 1003300"/>
                <a:gd name="connsiteY0" fmla="*/ 100253 h 239953"/>
                <a:gd name="connsiteX1" fmla="*/ 596900 w 1003300"/>
                <a:gd name="connsiteY1" fmla="*/ 5003 h 239953"/>
                <a:gd name="connsiteX2" fmla="*/ 1003300 w 1003300"/>
                <a:gd name="connsiteY2" fmla="*/ 239953 h 239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3300" h="239953">
                  <a:moveTo>
                    <a:pt x="0" y="100253"/>
                  </a:moveTo>
                  <a:cubicBezTo>
                    <a:pt x="262466" y="44161"/>
                    <a:pt x="429683" y="-18280"/>
                    <a:pt x="596900" y="5003"/>
                  </a:cubicBezTo>
                  <a:cubicBezTo>
                    <a:pt x="764117" y="28286"/>
                    <a:pt x="931333" y="137294"/>
                    <a:pt x="1003300" y="239953"/>
                  </a:cubicBezTo>
                </a:path>
              </a:pathLst>
            </a:custGeom>
            <a:noFill/>
            <a:ln w="19050">
              <a:solidFill>
                <a:srgbClr val="FF0000"/>
              </a:solidFill>
              <a:tailEnd type="arrow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136576" y="116632"/>
            <a:ext cx="7740859" cy="1200329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dirty="0" smtClean="0">
                <a:solidFill>
                  <a:srgbClr val="0000FF"/>
                </a:solidFill>
                <a:ea typeface="標楷體" pitchFamily="65" charset="-120"/>
              </a:rPr>
              <a:t>小台階的反射要遵守反射定律嗎？</a:t>
            </a:r>
            <a:endParaRPr lang="en-US" altLang="zh-TW" sz="4000" dirty="0" smtClean="0">
              <a:solidFill>
                <a:srgbClr val="0000FF"/>
              </a:solidFill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i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If Yes, Why? 	</a:t>
            </a:r>
            <a:r>
              <a:rPr lang="en-US" altLang="zh-TW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	</a:t>
            </a:r>
            <a:r>
              <a:rPr lang="en-US" altLang="zh-TW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if No, Why?</a:t>
            </a:r>
            <a:endParaRPr lang="zh-TW" altLang="en-US" i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89004" y="1592796"/>
            <a:ext cx="3672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zh-TW" altLang="en-US" sz="3600" dirty="0">
                <a:latin typeface="Symbol" pitchFamily="18" charset="2"/>
                <a:ea typeface="標楷體" pitchFamily="65" charset="-120"/>
              </a:rPr>
              <a:t>注意</a:t>
            </a:r>
            <a:r>
              <a:rPr lang="en-US" altLang="zh-TW" sz="3600" i="1" dirty="0">
                <a:latin typeface="Symbol" pitchFamily="18" charset="2"/>
                <a:ea typeface="標楷體" pitchFamily="65" charset="-120"/>
              </a:rPr>
              <a:t>a  b</a:t>
            </a:r>
            <a:r>
              <a:rPr lang="zh-TW" altLang="en-US" sz="3600" dirty="0">
                <a:latin typeface="Symbol" pitchFamily="18" charset="2"/>
                <a:ea typeface="標楷體" pitchFamily="65" charset="-120"/>
              </a:rPr>
              <a:t> 角度之方向</a:t>
            </a:r>
            <a:r>
              <a:rPr lang="en-US" altLang="zh-TW" sz="3600" dirty="0">
                <a:latin typeface="Symbol" pitchFamily="18" charset="2"/>
                <a:ea typeface="標楷體" pitchFamily="65" charset="-120"/>
              </a:rPr>
              <a:t>(+/-)</a:t>
            </a:r>
            <a:r>
              <a:rPr lang="zh-TW" altLang="en-US" sz="3600" dirty="0">
                <a:latin typeface="Symbol" pitchFamily="18" charset="2"/>
                <a:ea typeface="標楷體" pitchFamily="65" charset="-120"/>
              </a:rPr>
              <a:t>定義</a:t>
            </a:r>
            <a:endParaRPr lang="en-US" altLang="zh-TW" sz="3600" dirty="0">
              <a:latin typeface="Symbol" pitchFamily="18" charset="2"/>
              <a:ea typeface="標楷體" pitchFamily="65" charset="-120"/>
            </a:endParaRPr>
          </a:p>
        </p:txBody>
      </p:sp>
      <p:grpSp>
        <p:nvGrpSpPr>
          <p:cNvPr id="16" name="群組 15"/>
          <p:cNvGrpSpPr/>
          <p:nvPr/>
        </p:nvGrpSpPr>
        <p:grpSpPr>
          <a:xfrm>
            <a:off x="6033120" y="3104964"/>
            <a:ext cx="3728864" cy="3407606"/>
            <a:chOff x="6177136" y="3104964"/>
            <a:chExt cx="3728864" cy="3407606"/>
          </a:xfrm>
        </p:grpSpPr>
        <p:pic>
          <p:nvPicPr>
            <p:cNvPr id="13" name="Picture 4" descr="F2_4_Grating_Derivation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367" r="-275" b="7900"/>
            <a:stretch/>
          </p:blipFill>
          <p:spPr bwMode="auto">
            <a:xfrm>
              <a:off x="6465168" y="3140968"/>
              <a:ext cx="3267126" cy="2727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矩形 13"/>
            <p:cNvSpPr/>
            <p:nvPr/>
          </p:nvSpPr>
          <p:spPr>
            <a:xfrm>
              <a:off x="6969224" y="5589240"/>
              <a:ext cx="262829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spcBef>
                  <a:spcPct val="0"/>
                </a:spcBef>
              </a:pPr>
              <a:r>
                <a:rPr lang="zh-TW" altLang="en-US" sz="3600" dirty="0" smtClean="0">
                  <a:solidFill>
                    <a:srgbClr val="FF0000"/>
                  </a:solidFill>
                  <a:latin typeface="Symbol" pitchFamily="18" charset="2"/>
                  <a:ea typeface="標楷體" pitchFamily="65" charset="-120"/>
                </a:rPr>
                <a:t>不同的定義</a:t>
              </a:r>
              <a:endParaRPr lang="en-US" altLang="zh-TW" sz="3600" dirty="0">
                <a:solidFill>
                  <a:srgbClr val="FF0000"/>
                </a:solidFill>
                <a:latin typeface="Symbol" pitchFamily="18" charset="2"/>
                <a:ea typeface="標楷體" pitchFamily="65" charset="-120"/>
              </a:endParaRPr>
            </a:p>
          </p:txBody>
        </p:sp>
        <p:sp>
          <p:nvSpPr>
            <p:cNvPr id="15" name="圓角矩形 14"/>
            <p:cNvSpPr/>
            <p:nvPr/>
          </p:nvSpPr>
          <p:spPr>
            <a:xfrm>
              <a:off x="6177136" y="3104964"/>
              <a:ext cx="3728864" cy="3312368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2025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76" y="692696"/>
            <a:ext cx="4703308" cy="6381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060" y="728700"/>
            <a:ext cx="4590706" cy="6228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Text Box 19"/>
          <p:cNvSpPr txBox="1">
            <a:spLocks noChangeArrowheads="1"/>
          </p:cNvSpPr>
          <p:nvPr/>
        </p:nvSpPr>
        <p:spPr bwMode="auto">
          <a:xfrm>
            <a:off x="2000672" y="4653136"/>
            <a:ext cx="6156684" cy="82381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TW" altLang="en-US" sz="3600" dirty="0">
                <a:solidFill>
                  <a:srgbClr val="3333FF"/>
                </a:solidFill>
                <a:latin typeface="Times New Roman" pitchFamily="18" charset="0"/>
                <a:ea typeface="標楷體" pitchFamily="65" charset="-120"/>
              </a:rPr>
              <a:t>光程差</a:t>
            </a:r>
            <a:r>
              <a:rPr lang="en-US" altLang="zh-TW" sz="3600" dirty="0">
                <a:solidFill>
                  <a:srgbClr val="3333FF"/>
                </a:solidFill>
                <a:latin typeface="Times New Roman" pitchFamily="18" charset="0"/>
                <a:ea typeface="標楷體" pitchFamily="65" charset="-120"/>
              </a:rPr>
              <a:t>= </a:t>
            </a:r>
            <a:r>
              <a:rPr lang="en-US" altLang="zh-TW" sz="3600" i="1" dirty="0">
                <a:solidFill>
                  <a:srgbClr val="3333FF"/>
                </a:solidFill>
                <a:latin typeface="Times New Roman" pitchFamily="18" charset="0"/>
                <a:ea typeface="標楷體" pitchFamily="65" charset="-120"/>
              </a:rPr>
              <a:t>d</a:t>
            </a:r>
            <a:r>
              <a:rPr lang="en-US" altLang="zh-TW" sz="3600" dirty="0">
                <a:solidFill>
                  <a:srgbClr val="3333FF"/>
                </a:solidFill>
                <a:latin typeface="Times New Roman" pitchFamily="18" charset="0"/>
                <a:ea typeface="標楷體" pitchFamily="65" charset="-120"/>
              </a:rPr>
              <a:t> sin </a:t>
            </a:r>
            <a:r>
              <a:rPr lang="en-US" altLang="zh-TW" sz="3600" i="1" dirty="0">
                <a:solidFill>
                  <a:srgbClr val="3333FF"/>
                </a:solidFill>
                <a:latin typeface="Symbol" pitchFamily="18" charset="2"/>
                <a:ea typeface="標楷體" pitchFamily="65" charset="-120"/>
              </a:rPr>
              <a:t>a</a:t>
            </a:r>
            <a:r>
              <a:rPr lang="en-US" altLang="zh-TW" sz="3600" dirty="0">
                <a:solidFill>
                  <a:srgbClr val="3333FF"/>
                </a:solidFill>
                <a:latin typeface="Times New Roman" pitchFamily="18" charset="0"/>
                <a:ea typeface="標楷體" pitchFamily="65" charset="-120"/>
              </a:rPr>
              <a:t> + </a:t>
            </a:r>
            <a:r>
              <a:rPr lang="en-US" altLang="zh-TW" sz="3600" i="1" dirty="0">
                <a:solidFill>
                  <a:srgbClr val="3333FF"/>
                </a:solidFill>
                <a:latin typeface="Times New Roman" pitchFamily="18" charset="0"/>
                <a:ea typeface="標楷體" pitchFamily="65" charset="-120"/>
              </a:rPr>
              <a:t>d</a:t>
            </a:r>
            <a:r>
              <a:rPr lang="en-US" altLang="zh-TW" sz="3600" dirty="0">
                <a:solidFill>
                  <a:srgbClr val="3333FF"/>
                </a:solidFill>
                <a:latin typeface="Times New Roman" pitchFamily="18" charset="0"/>
                <a:ea typeface="標楷體" pitchFamily="65" charset="-120"/>
              </a:rPr>
              <a:t> sin </a:t>
            </a:r>
            <a:r>
              <a:rPr lang="en-US" altLang="zh-TW" sz="3600" i="1" dirty="0" smtClean="0">
                <a:solidFill>
                  <a:srgbClr val="3333FF"/>
                </a:solidFill>
                <a:latin typeface="Symbol" pitchFamily="18" charset="2"/>
                <a:ea typeface="標楷體" pitchFamily="65" charset="-120"/>
              </a:rPr>
              <a:t>b</a:t>
            </a: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 rot="1274917">
            <a:off x="2792760" y="2744924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rgbClr val="0000FF"/>
                </a:solidFill>
                <a:ea typeface="標楷體" pitchFamily="65" charset="-120"/>
              </a:rPr>
              <a:t>巨觀平面之法線</a:t>
            </a:r>
            <a:endParaRPr lang="zh-TW" altLang="en-US" dirty="0">
              <a:solidFill>
                <a:srgbClr val="0000FF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6114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3124918"/>
              </p:ext>
            </p:extLst>
          </p:nvPr>
        </p:nvGraphicFramePr>
        <p:xfrm>
          <a:off x="4340932" y="296652"/>
          <a:ext cx="4937125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6" name="方程式" r:id="rId3" imgW="1371600" imgH="203200" progId="Equation.3">
                  <p:embed/>
                </p:oleObj>
              </mc:Choice>
              <mc:Fallback>
                <p:oleObj name="方程式" r:id="rId3" imgW="1371600" imgH="203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932" y="296652"/>
                        <a:ext cx="4937125" cy="730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560512" y="1016732"/>
            <a:ext cx="754565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4000" i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</a:t>
            </a:r>
            <a:r>
              <a:rPr lang="en-US" altLang="zh-TW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= 0,   1,   2,   3, </a:t>
            </a:r>
            <a:r>
              <a:rPr lang="en-US" altLang="zh-TW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... 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</a:t>
            </a:r>
            <a:r>
              <a:rPr lang="en-US" altLang="zh-TW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可以是負整數嗎？</a:t>
            </a:r>
            <a:endParaRPr lang="en-US" altLang="zh-TW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64468" y="224644"/>
            <a:ext cx="377539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4000" dirty="0">
                <a:solidFill>
                  <a:srgbClr val="0000FF"/>
                </a:solidFill>
                <a:ea typeface="標楷體" pitchFamily="65" charset="-120"/>
              </a:rPr>
              <a:t>建設性干涉條件</a:t>
            </a:r>
          </a:p>
        </p:txBody>
      </p:sp>
      <p:pic>
        <p:nvPicPr>
          <p:cNvPr id="6" name="Picture 23" descr="http://acousticslab.org/psychoacoustics/PMFiles/PMImages/ConstructiveInterferenc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2" r="10841"/>
          <a:stretch>
            <a:fillRect/>
          </a:stretch>
        </p:blipFill>
        <p:spPr bwMode="auto">
          <a:xfrm>
            <a:off x="812540" y="1789720"/>
            <a:ext cx="3600400" cy="2769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5" descr="http://acousticslab.org/psychoacoustics/PMFiles/PMImages/DestructiveInterferenc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3" r="8859"/>
          <a:stretch>
            <a:fillRect/>
          </a:stretch>
        </p:blipFill>
        <p:spPr bwMode="auto">
          <a:xfrm>
            <a:off x="4592959" y="1664804"/>
            <a:ext cx="4536505" cy="2900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92460" y="4617132"/>
            <a:ext cx="25042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4000" dirty="0" smtClean="0">
                <a:solidFill>
                  <a:srgbClr val="0000FF"/>
                </a:solidFill>
                <a:latin typeface="Times New Roman" pitchFamily="18" charset="0"/>
              </a:rPr>
              <a:t>For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itchFamily="18" charset="0"/>
              </a:rPr>
              <a:t>m</a:t>
            </a:r>
            <a:r>
              <a:rPr lang="en-US" altLang="zh-TW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TW" dirty="0">
                <a:solidFill>
                  <a:srgbClr val="0000FF"/>
                </a:solidFill>
                <a:latin typeface="Times New Roman" pitchFamily="18" charset="0"/>
              </a:rPr>
              <a:t>= 0,   </a:t>
            </a: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494232"/>
              </p:ext>
            </p:extLst>
          </p:nvPr>
        </p:nvGraphicFramePr>
        <p:xfrm>
          <a:off x="2216696" y="4761148"/>
          <a:ext cx="4224338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7" name="方程式" r:id="rId7" imgW="1562040" imgH="203040" progId="Equation.3">
                  <p:embed/>
                </p:oleObj>
              </mc:Choice>
              <mc:Fallback>
                <p:oleObj name="方程式" r:id="rId7" imgW="15620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6696" y="4761148"/>
                        <a:ext cx="4224338" cy="54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6537176" y="4761148"/>
            <a:ext cx="34563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800" dirty="0">
                <a:solidFill>
                  <a:srgbClr val="0000FF"/>
                </a:solidFill>
                <a:ea typeface="標楷體" pitchFamily="65" charset="-120"/>
              </a:rPr>
              <a:t>符合巨觀之反射定律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817096" y="3645024"/>
            <a:ext cx="151515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4000" i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</a:t>
            </a:r>
            <a:r>
              <a:rPr lang="en-US" altLang="zh-TW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= </a:t>
            </a:r>
            <a:r>
              <a:rPr lang="en-US" altLang="zh-TW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1/2</a:t>
            </a:r>
            <a:endParaRPr lang="en-US" altLang="zh-TW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0" y="4617132"/>
            <a:ext cx="6609184" cy="82809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9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" t="6269" r="-80"/>
          <a:stretch/>
        </p:blipFill>
        <p:spPr>
          <a:xfrm>
            <a:off x="1244588" y="12255"/>
            <a:ext cx="7820168" cy="5509795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28464" y="5553236"/>
            <a:ext cx="81547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TW"/>
            </a:defPPr>
            <a:lvl1pPr>
              <a:spcBef>
                <a:spcPct val="0"/>
              </a:spcBef>
              <a:buFontTx/>
              <a:buNone/>
              <a:defRPr kumimoji="1" sz="4000" i="1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latin typeface="Arial" charset="0"/>
                <a:ea typeface="新細明體" charset="-120"/>
              </a:defRPr>
            </a:lvl9pPr>
          </a:lstStyle>
          <a:p>
            <a:r>
              <a:rPr lang="en-US" altLang="zh-TW" i="0" dirty="0"/>
              <a:t>Use a </a:t>
            </a:r>
            <a:r>
              <a:rPr lang="en-US" altLang="zh-TW" i="0" dirty="0" smtClean="0"/>
              <a:t>laser </a:t>
            </a:r>
            <a:r>
              <a:rPr lang="en-US" altLang="zh-TW" i="0" dirty="0"/>
              <a:t>pointer to show various </a:t>
            </a:r>
            <a:r>
              <a:rPr lang="en-US" altLang="zh-TW" dirty="0" smtClean="0"/>
              <a:t>m.</a:t>
            </a:r>
            <a:endParaRPr lang="zh-TW" altLang="en-US" dirty="0"/>
          </a:p>
        </p:txBody>
      </p:sp>
      <p:grpSp>
        <p:nvGrpSpPr>
          <p:cNvPr id="27" name="群組 26"/>
          <p:cNvGrpSpPr/>
          <p:nvPr/>
        </p:nvGrpSpPr>
        <p:grpSpPr>
          <a:xfrm>
            <a:off x="3836876" y="368660"/>
            <a:ext cx="3622118" cy="5074823"/>
            <a:chOff x="3836876" y="368660"/>
            <a:chExt cx="3622118" cy="5074823"/>
          </a:xfrm>
        </p:grpSpPr>
        <p:cxnSp>
          <p:nvCxnSpPr>
            <p:cNvPr id="7" name="直線單箭頭接點 6"/>
            <p:cNvCxnSpPr/>
            <p:nvPr/>
          </p:nvCxnSpPr>
          <p:spPr>
            <a:xfrm flipV="1">
              <a:off x="4520952" y="2241550"/>
              <a:ext cx="0" cy="6480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線單箭頭接點 8"/>
            <p:cNvCxnSpPr/>
            <p:nvPr/>
          </p:nvCxnSpPr>
          <p:spPr>
            <a:xfrm flipV="1">
              <a:off x="4002266" y="1573554"/>
              <a:ext cx="0" cy="12960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單箭頭接點 9"/>
            <p:cNvCxnSpPr/>
            <p:nvPr/>
          </p:nvCxnSpPr>
          <p:spPr>
            <a:xfrm>
              <a:off x="4427570" y="2898367"/>
              <a:ext cx="0" cy="6480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單箭頭接點 10"/>
            <p:cNvCxnSpPr/>
            <p:nvPr/>
          </p:nvCxnSpPr>
          <p:spPr>
            <a:xfrm>
              <a:off x="3836876" y="2888940"/>
              <a:ext cx="0" cy="12960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矩形 11"/>
            <p:cNvSpPr/>
            <p:nvPr/>
          </p:nvSpPr>
          <p:spPr>
            <a:xfrm>
              <a:off x="6213140" y="2060848"/>
              <a:ext cx="124585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dirty="0">
                  <a:solidFill>
                    <a:srgbClr val="FF3300"/>
                  </a:solidFill>
                  <a:latin typeface="Times New Roman" pitchFamily="18" charset="0"/>
                  <a:ea typeface="標楷體" pitchFamily="65" charset="-120"/>
                </a:rPr>
                <a:t>sin </a:t>
              </a:r>
              <a:r>
                <a:rPr lang="en-US" altLang="zh-TW" sz="3600" i="1" dirty="0" smtClean="0">
                  <a:solidFill>
                    <a:srgbClr val="FF3300"/>
                  </a:solidFill>
                  <a:latin typeface="Symbol" pitchFamily="18" charset="2"/>
                  <a:ea typeface="標楷體" pitchFamily="65" charset="-120"/>
                </a:rPr>
                <a:t>b</a:t>
              </a:r>
              <a:r>
                <a:rPr lang="en-US" altLang="zh-TW" sz="3600" baseline="-25000" dirty="0" smtClean="0">
                  <a:solidFill>
                    <a:srgbClr val="FF3300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1</a:t>
              </a:r>
              <a:endParaRPr lang="zh-TW" altLang="en-US" baseline="-250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3" name="直線單箭頭接點 12"/>
            <p:cNvCxnSpPr/>
            <p:nvPr/>
          </p:nvCxnSpPr>
          <p:spPr>
            <a:xfrm flipH="1">
              <a:off x="4556956" y="2492896"/>
              <a:ext cx="1620180" cy="72008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矩形 14"/>
            <p:cNvSpPr/>
            <p:nvPr/>
          </p:nvSpPr>
          <p:spPr>
            <a:xfrm>
              <a:off x="6033120" y="3465004"/>
              <a:ext cx="141417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dirty="0">
                  <a:solidFill>
                    <a:srgbClr val="FF3300"/>
                  </a:solidFill>
                  <a:latin typeface="Times New Roman" pitchFamily="18" charset="0"/>
                  <a:ea typeface="標楷體" pitchFamily="65" charset="-120"/>
                </a:rPr>
                <a:t>sin </a:t>
              </a:r>
              <a:r>
                <a:rPr lang="en-US" altLang="zh-TW" sz="3600" i="1" dirty="0" smtClean="0">
                  <a:solidFill>
                    <a:srgbClr val="FF3300"/>
                  </a:solidFill>
                  <a:latin typeface="Symbol" pitchFamily="18" charset="2"/>
                  <a:ea typeface="標楷體" pitchFamily="65" charset="-120"/>
                </a:rPr>
                <a:t>b</a:t>
              </a:r>
              <a:r>
                <a:rPr lang="en-US" altLang="zh-TW" sz="3600" baseline="-25000" dirty="0" smtClean="0">
                  <a:solidFill>
                    <a:srgbClr val="FF3300"/>
                  </a:solidFill>
                  <a:latin typeface="Symbol" panose="05050102010706020507" pitchFamily="18" charset="2"/>
                  <a:ea typeface="標楷體" pitchFamily="65" charset="-120"/>
                  <a:cs typeface="Times New Roman" panose="02020603050405020304" pitchFamily="18" charset="0"/>
                </a:rPr>
                <a:t>-</a:t>
              </a:r>
              <a:r>
                <a:rPr lang="en-US" altLang="zh-TW" sz="3600" baseline="-25000" dirty="0" smtClean="0">
                  <a:solidFill>
                    <a:srgbClr val="FF3300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1</a:t>
              </a:r>
              <a:endParaRPr lang="zh-TW" altLang="en-US" baseline="-250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6" name="直線單箭頭接點 15"/>
            <p:cNvCxnSpPr/>
            <p:nvPr/>
          </p:nvCxnSpPr>
          <p:spPr>
            <a:xfrm flipH="1" flipV="1">
              <a:off x="4448944" y="3248980"/>
              <a:ext cx="1620180" cy="576064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5277036" y="4797152"/>
              <a:ext cx="141417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dirty="0">
                  <a:solidFill>
                    <a:srgbClr val="FF3300"/>
                  </a:solidFill>
                  <a:latin typeface="Times New Roman" pitchFamily="18" charset="0"/>
                  <a:ea typeface="標楷體" pitchFamily="65" charset="-120"/>
                </a:rPr>
                <a:t>sin </a:t>
              </a:r>
              <a:r>
                <a:rPr lang="en-US" altLang="zh-TW" sz="3600" i="1" dirty="0" smtClean="0">
                  <a:solidFill>
                    <a:srgbClr val="FF3300"/>
                  </a:solidFill>
                  <a:latin typeface="Symbol" pitchFamily="18" charset="2"/>
                  <a:ea typeface="標楷體" pitchFamily="65" charset="-120"/>
                </a:rPr>
                <a:t>b</a:t>
              </a:r>
              <a:r>
                <a:rPr lang="en-US" altLang="zh-TW" sz="3600" i="1" baseline="-25000" dirty="0" smtClean="0">
                  <a:solidFill>
                    <a:srgbClr val="FF3300"/>
                  </a:solidFill>
                  <a:latin typeface="Symbol" pitchFamily="18" charset="2"/>
                  <a:ea typeface="標楷體" pitchFamily="65" charset="-120"/>
                </a:rPr>
                <a:t>-</a:t>
              </a:r>
              <a:r>
                <a:rPr lang="en-US" altLang="zh-TW" sz="3600" baseline="-25000" dirty="0" smtClean="0">
                  <a:solidFill>
                    <a:srgbClr val="FF3300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2</a:t>
              </a:r>
              <a:endParaRPr lang="zh-TW" altLang="en-US" baseline="-250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8" name="直線單箭頭接點 17"/>
            <p:cNvCxnSpPr/>
            <p:nvPr/>
          </p:nvCxnSpPr>
          <p:spPr>
            <a:xfrm flipH="1" flipV="1">
              <a:off x="3872880" y="3609020"/>
              <a:ext cx="1512168" cy="1296144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矩形 18"/>
            <p:cNvSpPr/>
            <p:nvPr/>
          </p:nvSpPr>
          <p:spPr>
            <a:xfrm>
              <a:off x="5601072" y="368660"/>
              <a:ext cx="124585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dirty="0">
                  <a:solidFill>
                    <a:srgbClr val="FF3300"/>
                  </a:solidFill>
                  <a:latin typeface="Times New Roman" pitchFamily="18" charset="0"/>
                  <a:ea typeface="標楷體" pitchFamily="65" charset="-120"/>
                </a:rPr>
                <a:t>sin </a:t>
              </a:r>
              <a:r>
                <a:rPr lang="en-US" altLang="zh-TW" sz="3600" i="1" dirty="0" smtClean="0">
                  <a:solidFill>
                    <a:srgbClr val="FF3300"/>
                  </a:solidFill>
                  <a:latin typeface="Symbol" pitchFamily="18" charset="2"/>
                  <a:ea typeface="標楷體" pitchFamily="65" charset="-120"/>
                </a:rPr>
                <a:t>b</a:t>
              </a:r>
              <a:r>
                <a:rPr lang="en-US" altLang="zh-TW" sz="3600" baseline="-25000" dirty="0" smtClean="0">
                  <a:solidFill>
                    <a:srgbClr val="FF3300"/>
                  </a:solidFill>
                  <a:latin typeface="Times New Roman" panose="02020603050405020304" pitchFamily="18" charset="0"/>
                  <a:ea typeface="標楷體" pitchFamily="65" charset="-120"/>
                  <a:cs typeface="Times New Roman" panose="02020603050405020304" pitchFamily="18" charset="0"/>
                </a:rPr>
                <a:t>2</a:t>
              </a:r>
              <a:endParaRPr lang="zh-TW" altLang="en-US" baseline="-250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0" name="直線單箭頭接點 19"/>
            <p:cNvCxnSpPr/>
            <p:nvPr/>
          </p:nvCxnSpPr>
          <p:spPr>
            <a:xfrm flipH="1">
              <a:off x="4052900" y="872716"/>
              <a:ext cx="1548172" cy="1224136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01329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07" t="7794" r="7499" b="13399"/>
          <a:stretch/>
        </p:blipFill>
        <p:spPr>
          <a:xfrm rot="5400000">
            <a:off x="3935104" y="566382"/>
            <a:ext cx="6537278" cy="540451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1" t="10008" r="8779" b="11185"/>
          <a:stretch/>
        </p:blipFill>
        <p:spPr>
          <a:xfrm rot="5400000">
            <a:off x="-793178" y="561503"/>
            <a:ext cx="6527800" cy="5404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2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36476" y="188640"/>
            <a:ext cx="735169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4000" i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</a:t>
            </a:r>
            <a:r>
              <a:rPr lang="en-US" altLang="zh-TW" sz="40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不是剛剛好整數時，會怎樣？</a:t>
            </a:r>
            <a:endParaRPr lang="en-US" altLang="zh-TW" sz="40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2900772" y="1124744"/>
            <a:ext cx="6996811" cy="5328592"/>
            <a:chOff x="1927490" y="1124744"/>
            <a:chExt cx="7970093" cy="6098915"/>
          </a:xfrm>
        </p:grpSpPr>
        <p:graphicFrame>
          <p:nvGraphicFramePr>
            <p:cNvPr id="3" name="物件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05171993"/>
                </p:ext>
              </p:extLst>
            </p:nvPr>
          </p:nvGraphicFramePr>
          <p:xfrm>
            <a:off x="1927490" y="1124744"/>
            <a:ext cx="7970093" cy="60989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19" name="Graph" r:id="rId3" imgW="3889248" imgH="2974848" progId="Origin50.Graph">
                    <p:embed/>
                  </p:oleObj>
                </mc:Choice>
                <mc:Fallback>
                  <p:oleObj name="Graph" r:id="rId3" imgW="3889248" imgH="2974848" progId="Origin50.Graph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7490" y="1124744"/>
                          <a:ext cx="7970093" cy="609891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4511264" y="1160749"/>
              <a:ext cx="5158259" cy="66931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00FF"/>
              </a:solidFill>
            </a:ln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None/>
              </a:pPr>
              <a:r>
                <a:rPr lang="en-US" altLang="zh-TW" i="1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m</a:t>
              </a:r>
              <a:r>
                <a:rPr lang="en-US" altLang="zh-TW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= 1 + </a:t>
              </a:r>
              <a:r>
                <a:rPr lang="en-US" altLang="zh-TW" dirty="0" smtClean="0">
                  <a:latin typeface="Symbol" panose="05050102010706020507" pitchFamily="18" charset="2"/>
                  <a:ea typeface="標楷體" panose="03000509000000000000" pitchFamily="65" charset="-120"/>
                  <a:cs typeface="Times New Roman" panose="02020603050405020304" pitchFamily="18" charset="0"/>
                </a:rPr>
                <a:t>d</a:t>
              </a:r>
              <a:r>
                <a:rPr lang="en-US" altLang="zh-TW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for 100 grooves</a:t>
              </a:r>
              <a:endParaRPr lang="en-US" altLang="zh-TW" dirty="0">
                <a:latin typeface="Symbol" panose="05050102010706020507" pitchFamily="18" charset="2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6" name="Text Box 10"/>
            <p:cNvSpPr txBox="1">
              <a:spLocks noChangeArrowheads="1"/>
            </p:cNvSpPr>
            <p:nvPr/>
          </p:nvSpPr>
          <p:spPr bwMode="auto">
            <a:xfrm>
              <a:off x="2108684" y="3501008"/>
              <a:ext cx="1005403" cy="5847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TW" altLang="en-US" dirty="0" smtClean="0">
                  <a:ea typeface="標楷體" pitchFamily="65" charset="-120"/>
                </a:rPr>
                <a:t>強度</a:t>
              </a:r>
              <a:endParaRPr lang="zh-TW" altLang="en-US" dirty="0">
                <a:ea typeface="標楷體" pitchFamily="65" charset="-120"/>
              </a:endParaRPr>
            </a:p>
          </p:txBody>
        </p:sp>
      </p:grp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36476" y="1088740"/>
            <a:ext cx="295465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3600" dirty="0" smtClean="0">
                <a:solidFill>
                  <a:srgbClr val="0000FF"/>
                </a:solidFill>
                <a:ea typeface="標楷體" pitchFamily="65" charset="-120"/>
              </a:rPr>
              <a:t>不是建設</a:t>
            </a:r>
            <a:endParaRPr lang="en-US" altLang="zh-TW" sz="3600" dirty="0" smtClean="0">
              <a:solidFill>
                <a:srgbClr val="0000FF"/>
              </a:solidFill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3600" dirty="0" smtClean="0">
                <a:solidFill>
                  <a:srgbClr val="0000FF"/>
                </a:solidFill>
                <a:ea typeface="標楷體" pitchFamily="65" charset="-120"/>
              </a:rPr>
              <a:t>就是破壞嗎？</a:t>
            </a:r>
            <a:endParaRPr lang="zh-TW" altLang="en-US" sz="3600" dirty="0">
              <a:solidFill>
                <a:srgbClr val="0000FF"/>
              </a:solidFill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00472" y="5541617"/>
            <a:ext cx="73716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右圖是用</a:t>
            </a:r>
            <a:r>
              <a:rPr lang="en-US" altLang="zh-TW" sz="28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EXCEL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算出來的</a:t>
            </a:r>
            <a:endParaRPr lang="en-US" altLang="zh-TW" sz="2800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你能做出</a:t>
            </a:r>
            <a:r>
              <a:rPr lang="en-US" altLang="zh-TW" sz="28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50 grooves 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的結果嗎？</a:t>
            </a:r>
            <a:endParaRPr lang="zh-TW" altLang="en-US" sz="2800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92460" y="5373216"/>
            <a:ext cx="5084018" cy="122413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596516" y="5049180"/>
            <a:ext cx="1415772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rgbClr val="FF0000"/>
                </a:solidFill>
                <a:ea typeface="標楷體" pitchFamily="65" charset="-120"/>
              </a:rPr>
              <a:t>挑戰：</a:t>
            </a:r>
            <a:endParaRPr lang="zh-TW" altLang="en-US" dirty="0">
              <a:solidFill>
                <a:srgbClr val="FF0000"/>
              </a:solidFill>
              <a:ea typeface="標楷體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5133020" y="6093296"/>
            <a:ext cx="3775393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zh-TW"/>
            </a:defPPr>
            <a:lvl1pPr>
              <a:spcBef>
                <a:spcPct val="0"/>
              </a:spcBef>
              <a:buFontTx/>
              <a:buNone/>
              <a:defRPr kumimoji="1" sz="3600">
                <a:solidFill>
                  <a:srgbClr val="0000FF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latin typeface="Arial" charset="0"/>
                <a:ea typeface="新細明體" charset="-120"/>
              </a:defRPr>
            </a:lvl9pPr>
          </a:lstStyle>
          <a:p>
            <a:r>
              <a:rPr lang="zh-TW" altLang="en-US" sz="2800" dirty="0"/>
              <a:t>能量正比於振幅之平方</a:t>
            </a:r>
          </a:p>
        </p:txBody>
      </p:sp>
    </p:spTree>
    <p:extLst>
      <p:ext uri="{BB962C8B-B14F-4D97-AF65-F5344CB8AC3E}">
        <p14:creationId xmlns:p14="http://schemas.microsoft.com/office/powerpoint/2010/main" val="162796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zern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409654" y="2126014"/>
            <a:ext cx="3960440" cy="419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5" descr="500px-Mirror_image_revers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7175566" y="198322"/>
            <a:ext cx="2713474" cy="2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圖片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0" b="24462"/>
          <a:stretch/>
        </p:blipFill>
        <p:spPr bwMode="auto">
          <a:xfrm>
            <a:off x="4808984" y="2564904"/>
            <a:ext cx="4913429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639600" y="6169244"/>
            <a:ext cx="34676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rgbClr val="0000FF"/>
                </a:solidFill>
                <a:ea typeface="標楷體" pitchFamily="65" charset="-120"/>
              </a:rPr>
              <a:t>光柵分光儀之結構</a:t>
            </a:r>
            <a:endParaRPr lang="zh-TW" altLang="en-US" dirty="0">
              <a:solidFill>
                <a:srgbClr val="0000FF"/>
              </a:solidFill>
              <a:ea typeface="標楷體" pitchFamily="65" charset="-12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5889104" y="1768187"/>
            <a:ext cx="30572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dirty="0" smtClean="0">
                <a:solidFill>
                  <a:srgbClr val="0000FF"/>
                </a:solidFill>
                <a:ea typeface="標楷體" pitchFamily="65" charset="-120"/>
              </a:rPr>
              <a:t>鏡面反射成虛像</a:t>
            </a:r>
            <a:endParaRPr lang="zh-TW" altLang="en-US" dirty="0">
              <a:solidFill>
                <a:srgbClr val="0000FF"/>
              </a:solidFill>
              <a:ea typeface="標楷體" pitchFamily="65" charset="-12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20452" y="80628"/>
            <a:ext cx="7371641" cy="1548172"/>
            <a:chOff x="20452" y="80628"/>
            <a:chExt cx="7371641" cy="1548172"/>
          </a:xfrm>
        </p:grpSpPr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92460" y="107921"/>
              <a:ext cx="14157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TW" altLang="en-US" dirty="0" smtClean="0">
                  <a:solidFill>
                    <a:srgbClr val="FF0000"/>
                  </a:solidFill>
                  <a:ea typeface="標楷體" pitchFamily="65" charset="-120"/>
                </a:rPr>
                <a:t>挑戰：</a:t>
              </a:r>
              <a:endParaRPr lang="zh-TW" altLang="en-US" dirty="0">
                <a:solidFill>
                  <a:srgbClr val="FF0000"/>
                </a:solidFill>
                <a:ea typeface="標楷體" pitchFamily="65" charset="-12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0452" y="564354"/>
              <a:ext cx="7371641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sz="2800" dirty="0" smtClean="0">
                  <a:ea typeface="標楷體" pitchFamily="65" charset="-120"/>
                </a:rPr>
                <a:t>拍下類似照片、記錄距離等條件，你能求出</a:t>
              </a:r>
              <a:r>
                <a:rPr lang="en-US" altLang="zh-TW" sz="2800" i="1" dirty="0">
                  <a:latin typeface="Symbol" pitchFamily="18" charset="2"/>
                  <a:ea typeface="標楷體" pitchFamily="65" charset="-120"/>
                </a:rPr>
                <a:t>a  b</a:t>
              </a:r>
              <a:r>
                <a:rPr lang="zh-TW" altLang="en-US" sz="2800" dirty="0">
                  <a:latin typeface="Symbol" pitchFamily="18" charset="2"/>
                  <a:ea typeface="標楷體" pitchFamily="65" charset="-120"/>
                </a:rPr>
                <a:t> </a:t>
              </a:r>
              <a:r>
                <a:rPr lang="zh-TW" altLang="en-US" sz="2800" dirty="0" smtClean="0">
                  <a:latin typeface="Symbol" pitchFamily="18" charset="2"/>
                  <a:ea typeface="標楷體" pitchFamily="65" charset="-120"/>
                </a:rPr>
                <a:t>角度並</a:t>
              </a:r>
              <a:r>
                <a:rPr lang="zh-TW" altLang="en-US" sz="2800" dirty="0" smtClean="0">
                  <a:ea typeface="標楷體" pitchFamily="65" charset="-120"/>
                </a:rPr>
                <a:t>驗證</a:t>
              </a:r>
              <a:r>
                <a:rPr lang="zh-TW" altLang="en-US" sz="2800" dirty="0">
                  <a:ea typeface="標楷體" pitchFamily="65" charset="-120"/>
                </a:rPr>
                <a:t> </a:t>
              </a:r>
              <a:r>
                <a:rPr lang="zh-TW" altLang="en-US" sz="2800" dirty="0" smtClean="0">
                  <a:ea typeface="標楷體" pitchFamily="65" charset="-120"/>
                </a:rPr>
                <a:t>                                             嗎</a:t>
              </a:r>
              <a:r>
                <a:rPr lang="en-US" altLang="zh-TW" sz="28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?</a:t>
              </a:r>
              <a:r>
                <a:rPr lang="en-US" altLang="zh-TW" sz="2800" dirty="0" smtClean="0">
                  <a:ea typeface="標楷體" pitchFamily="65" charset="-120"/>
                </a:rPr>
                <a:t> </a:t>
              </a:r>
              <a:endParaRPr lang="zh-TW" altLang="en-US" sz="28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10" name="物件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67346963"/>
                </p:ext>
              </p:extLst>
            </p:nvPr>
          </p:nvGraphicFramePr>
          <p:xfrm>
            <a:off x="2201144" y="1013654"/>
            <a:ext cx="3672086" cy="5431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87" name="方程式" r:id="rId6" imgW="1371600" imgH="203200" progId="Equation.3">
                    <p:embed/>
                  </p:oleObj>
                </mc:Choice>
                <mc:Fallback>
                  <p:oleObj name="方程式" r:id="rId6" imgW="1371600" imgH="203200" progId="Equation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1144" y="1013654"/>
                          <a:ext cx="3672086" cy="5431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圓角矩形 10"/>
            <p:cNvSpPr/>
            <p:nvPr/>
          </p:nvSpPr>
          <p:spPr>
            <a:xfrm>
              <a:off x="56456" y="80628"/>
              <a:ext cx="7164796" cy="1548172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1352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8114" y="620688"/>
            <a:ext cx="10054997" cy="6046446"/>
            <a:chOff x="0" y="1143000"/>
            <a:chExt cx="9281536" cy="5700414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43000"/>
              <a:ext cx="9144000" cy="5335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 Box 4"/>
            <p:cNvSpPr txBox="1">
              <a:spLocks noChangeArrowheads="1"/>
            </p:cNvSpPr>
            <p:nvPr/>
          </p:nvSpPr>
          <p:spPr bwMode="auto">
            <a:xfrm>
              <a:off x="5269924" y="6446539"/>
              <a:ext cx="4011612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2000" dirty="0">
                  <a:latin typeface="Times New Roman" pitchFamily="18" charset="0"/>
                </a:rPr>
                <a:t>Ocean Optics USB2000+UV-VIS-ES</a:t>
              </a:r>
            </a:p>
          </p:txBody>
        </p:sp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4694238" y="3206750"/>
              <a:ext cx="479425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400" dirty="0">
                  <a:solidFill>
                    <a:srgbClr val="33CC33"/>
                  </a:solidFill>
                </a:rPr>
                <a:t>546</a:t>
              </a:r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4337050" y="3805238"/>
              <a:ext cx="479425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400" dirty="0">
                  <a:solidFill>
                    <a:srgbClr val="33CC33"/>
                  </a:solidFill>
                </a:rPr>
                <a:t>542</a:t>
              </a: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5905500" y="2287588"/>
              <a:ext cx="479425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400" dirty="0">
                  <a:solidFill>
                    <a:srgbClr val="FF0000"/>
                  </a:solidFill>
                </a:rPr>
                <a:t>611</a:t>
              </a:r>
            </a:p>
          </p:txBody>
        </p:sp>
        <p:sp>
          <p:nvSpPr>
            <p:cNvPr id="8" name="Text Box 8"/>
            <p:cNvSpPr txBox="1">
              <a:spLocks noChangeArrowheads="1"/>
            </p:cNvSpPr>
            <p:nvPr/>
          </p:nvSpPr>
          <p:spPr bwMode="auto">
            <a:xfrm>
              <a:off x="2171700" y="4324350"/>
              <a:ext cx="479425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400">
                  <a:solidFill>
                    <a:srgbClr val="3333FF"/>
                  </a:solidFill>
                </a:rPr>
                <a:t>436</a:t>
              </a:r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1530350" y="5022850"/>
              <a:ext cx="479425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400">
                  <a:solidFill>
                    <a:srgbClr val="6600CC"/>
                  </a:solidFill>
                </a:rPr>
                <a:t>404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5165725" y="4641850"/>
              <a:ext cx="479425" cy="517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400" b="1" dirty="0"/>
                <a:t>577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1400" b="1" dirty="0"/>
                <a:t>579</a:t>
              </a:r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2620854" y="1808820"/>
            <a:ext cx="1937792" cy="1937792"/>
            <a:chOff x="920552" y="1880828"/>
            <a:chExt cx="1937792" cy="1937792"/>
          </a:xfrm>
        </p:grpSpPr>
        <p:pic>
          <p:nvPicPr>
            <p:cNvPr id="5122" name="Picture 2" descr="「省電燈泡」的圖片搜尋結果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552" y="1880828"/>
              <a:ext cx="1937792" cy="1937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圓角矩形 10"/>
            <p:cNvSpPr/>
            <p:nvPr/>
          </p:nvSpPr>
          <p:spPr>
            <a:xfrm>
              <a:off x="1712640" y="2960948"/>
              <a:ext cx="396044" cy="144016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-15552" y="97468"/>
            <a:ext cx="5400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800" dirty="0" smtClean="0">
                <a:solidFill>
                  <a:srgbClr val="0000FF"/>
                </a:solidFill>
                <a:ea typeface="標楷體" pitchFamily="65" charset="-120"/>
              </a:rPr>
              <a:t>參考譜線波長</a:t>
            </a:r>
            <a:r>
              <a:rPr lang="en-US" altLang="zh-TW" sz="2800" dirty="0" smtClean="0">
                <a:solidFill>
                  <a:srgbClr val="0000FF"/>
                </a:solidFill>
                <a:ea typeface="標楷體" pitchFamily="65" charset="-120"/>
              </a:rPr>
              <a:t>(</a:t>
            </a:r>
            <a:r>
              <a:rPr lang="zh-TW" altLang="en-US" sz="2800" dirty="0" smtClean="0">
                <a:solidFill>
                  <a:srgbClr val="0000FF"/>
                </a:solidFill>
                <a:ea typeface="標楷體" pitchFamily="65" charset="-120"/>
              </a:rPr>
              <a:t>光源：省電燈泡</a:t>
            </a:r>
            <a:r>
              <a:rPr lang="en-US" altLang="zh-TW" sz="2800" dirty="0" smtClean="0">
                <a:solidFill>
                  <a:srgbClr val="0000FF"/>
                </a:solidFill>
                <a:ea typeface="標楷體" pitchFamily="65" charset="-120"/>
              </a:rPr>
              <a:t>)</a:t>
            </a:r>
            <a:endParaRPr lang="zh-TW" altLang="en-US" sz="2800" dirty="0">
              <a:solidFill>
                <a:srgbClr val="0000FF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0135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239</Words>
  <Application>Microsoft Office PowerPoint</Application>
  <PresentationFormat>A4 紙張 (210x297 公釐)</PresentationFormat>
  <Paragraphs>46</Paragraphs>
  <Slides>9</Slides>
  <Notes>1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9</vt:i4>
      </vt:variant>
    </vt:vector>
  </HeadingPairs>
  <TitlesOfParts>
    <vt:vector size="12" baseType="lpstr">
      <vt:lpstr>Office 佈景主題</vt:lpstr>
      <vt:lpstr>方程式</vt:lpstr>
      <vt:lpstr>Graph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Jim Lin</dc:creator>
  <cp:lastModifiedBy>Jim Lin</cp:lastModifiedBy>
  <cp:revision>24</cp:revision>
  <dcterms:created xsi:type="dcterms:W3CDTF">2017-10-01T03:03:41Z</dcterms:created>
  <dcterms:modified xsi:type="dcterms:W3CDTF">2017-10-21T15:11:28Z</dcterms:modified>
</cp:coreProperties>
</file>