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88" r:id="rId2"/>
    <p:sldMasterId id="2147483700" r:id="rId3"/>
  </p:sldMasterIdLst>
  <p:notesMasterIdLst>
    <p:notesMasterId r:id="rId29"/>
  </p:notesMasterIdLst>
  <p:handoutMasterIdLst>
    <p:handoutMasterId r:id="rId30"/>
  </p:handoutMasterIdLst>
  <p:sldIdLst>
    <p:sldId id="342" r:id="rId4"/>
    <p:sldId id="392" r:id="rId5"/>
    <p:sldId id="376" r:id="rId6"/>
    <p:sldId id="391" r:id="rId7"/>
    <p:sldId id="406" r:id="rId8"/>
    <p:sldId id="410" r:id="rId9"/>
    <p:sldId id="395" r:id="rId10"/>
    <p:sldId id="413" r:id="rId11"/>
    <p:sldId id="408" r:id="rId12"/>
    <p:sldId id="409" r:id="rId13"/>
    <p:sldId id="404" r:id="rId14"/>
    <p:sldId id="412" r:id="rId15"/>
    <p:sldId id="411" r:id="rId16"/>
    <p:sldId id="403" r:id="rId17"/>
    <p:sldId id="407" r:id="rId18"/>
    <p:sldId id="394" r:id="rId19"/>
    <p:sldId id="396" r:id="rId20"/>
    <p:sldId id="397" r:id="rId21"/>
    <p:sldId id="398" r:id="rId22"/>
    <p:sldId id="399" r:id="rId23"/>
    <p:sldId id="400" r:id="rId24"/>
    <p:sldId id="401" r:id="rId25"/>
    <p:sldId id="405" r:id="rId26"/>
    <p:sldId id="311" r:id="rId27"/>
    <p:sldId id="328" r:id="rId28"/>
  </p:sldIdLst>
  <p:sldSz cx="9144000" cy="6858000" type="screen4x3"/>
  <p:notesSz cx="7099300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00FFFF"/>
    <a:srgbClr val="FF00FF"/>
    <a:srgbClr val="008000"/>
    <a:srgbClr val="3399FF"/>
    <a:srgbClr val="FFFF99"/>
    <a:srgbClr val="FFFFCC"/>
    <a:srgbClr val="969696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2410" autoAdjust="0"/>
    <p:restoredTop sz="94660"/>
  </p:normalViewPr>
  <p:slideViewPr>
    <p:cSldViewPr snapToGrid="0" snapToObjects="1" showGuides="1">
      <p:cViewPr varScale="1">
        <p:scale>
          <a:sx n="101" d="100"/>
          <a:sy n="101" d="100"/>
        </p:scale>
        <p:origin x="-1146" y="-102"/>
      </p:cViewPr>
      <p:guideLst>
        <p:guide orient="horz" pos="2412"/>
        <p:guide pos="1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C9800-2898-4063-AD24-A96B681DBDFD}" type="datetimeFigureOut">
              <a:rPr lang="zh-TW" altLang="en-US" smtClean="0"/>
              <a:t>2015/8/23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84D1B-CF15-4D93-9C4D-F5852144AF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7168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 smtClean="0"/>
            </a:lvl1pPr>
          </a:lstStyle>
          <a:p>
            <a:pPr>
              <a:defRPr/>
            </a:pPr>
            <a:fld id="{F29454A8-5E47-4F69-BA7D-4909783A33F3}" type="datetimeFigureOut">
              <a:rPr lang="zh-TW" altLang="en-US"/>
              <a:pPr>
                <a:defRPr/>
              </a:pPr>
              <a:t>2015/8/23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 smtClean="0"/>
            </a:lvl1pPr>
          </a:lstStyle>
          <a:p>
            <a:pPr>
              <a:defRPr/>
            </a:pPr>
            <a:fld id="{89B5F107-DE3A-451F-99EC-D1F3062FAF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632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665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826E9-A064-48FD-8C59-F51A88F46E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515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89C8131-0EDC-494E-9B02-C835983ED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7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BE5513D-7951-4D00-815E-5F8B12F92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5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7409488-5C57-4DE0-8578-9E995A3AC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5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749D435-A06E-4041-B19B-D14F9ABFE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F703A4D-9D9A-471E-9E1B-DCC8D2C90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61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915B0E-CA0A-48B5-A6CA-01B5A00635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02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2C7A1EC-FFFC-448E-9775-C1CEF2EE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196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91A5BD5-59A7-45A4-BB24-947EE8C7A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86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26A963C-D959-4B27-83C7-A395C9976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55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7AA9DE6-72A3-4A5B-A4AA-BB0BBA8CAC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18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EC54115-DCE9-4BD6-8C1E-EA75B0A3A6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690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566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4544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593502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44462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600201"/>
            <a:ext cx="4044462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9894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25156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6869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9925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56180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354634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3719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31523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63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7F926A7-4C90-4169-82E0-27B1C5559E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3C6CBD6-8860-4902-ACF9-F6F6EB6C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7"/>
          <p:cNvSpPr>
            <a:spLocks noChangeShapeType="1"/>
          </p:cNvSpPr>
          <p:nvPr userDrawn="1"/>
        </p:nvSpPr>
        <p:spPr bwMode="auto">
          <a:xfrm>
            <a:off x="0" y="273050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47" name="Line 8"/>
          <p:cNvSpPr>
            <a:spLocks noChangeShapeType="1"/>
          </p:cNvSpPr>
          <p:nvPr userDrawn="1"/>
        </p:nvSpPr>
        <p:spPr bwMode="auto">
          <a:xfrm>
            <a:off x="0" y="6477000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48" name="Line 9"/>
          <p:cNvSpPr>
            <a:spLocks noChangeShapeType="1"/>
          </p:cNvSpPr>
          <p:nvPr userDrawn="1"/>
        </p:nvSpPr>
        <p:spPr bwMode="auto">
          <a:xfrm>
            <a:off x="0" y="2114550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49" name="Line 10"/>
          <p:cNvSpPr>
            <a:spLocks noChangeShapeType="1"/>
          </p:cNvSpPr>
          <p:nvPr userDrawn="1"/>
        </p:nvSpPr>
        <p:spPr bwMode="auto">
          <a:xfrm>
            <a:off x="0" y="5426075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50" name="Rectangle 12"/>
          <p:cNvSpPr>
            <a:spLocks noChangeArrowheads="1"/>
          </p:cNvSpPr>
          <p:nvPr userDrawn="1"/>
        </p:nvSpPr>
        <p:spPr bwMode="auto">
          <a:xfrm>
            <a:off x="4337050" y="1085850"/>
            <a:ext cx="4287838" cy="990600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endParaRPr lang="zh-TW" altLang="en-US" sz="1800">
              <a:solidFill>
                <a:srgbClr val="000000"/>
              </a:solidFill>
              <a:latin typeface="Verdana" pitchFamily="34" charset="0"/>
              <a:ea typeface="新細明體" pitchFamily="18" charset="-120"/>
            </a:endParaRPr>
          </a:p>
        </p:txBody>
      </p:sp>
      <p:sp>
        <p:nvSpPr>
          <p:cNvPr id="6151" name="Line 13"/>
          <p:cNvSpPr>
            <a:spLocks noChangeShapeType="1"/>
          </p:cNvSpPr>
          <p:nvPr userDrawn="1"/>
        </p:nvSpPr>
        <p:spPr bwMode="auto">
          <a:xfrm>
            <a:off x="0" y="774700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52" name="Line 14"/>
          <p:cNvSpPr>
            <a:spLocks noChangeShapeType="1"/>
          </p:cNvSpPr>
          <p:nvPr userDrawn="1"/>
        </p:nvSpPr>
        <p:spPr bwMode="auto">
          <a:xfrm>
            <a:off x="0" y="2282825"/>
            <a:ext cx="9144000" cy="0"/>
          </a:xfrm>
          <a:prstGeom prst="line">
            <a:avLst/>
          </a:prstGeom>
          <a:noFill/>
          <a:ln w="9525">
            <a:solidFill>
              <a:srgbClr val="FFFFCC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53" name="Line 15"/>
          <p:cNvSpPr>
            <a:spLocks noChangeShapeType="1"/>
          </p:cNvSpPr>
          <p:nvPr userDrawn="1"/>
        </p:nvSpPr>
        <p:spPr bwMode="auto">
          <a:xfrm>
            <a:off x="342900" y="355600"/>
            <a:ext cx="0" cy="6102350"/>
          </a:xfrm>
          <a:prstGeom prst="line">
            <a:avLst/>
          </a:prstGeom>
          <a:noFill/>
          <a:ln w="9525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54" name="Line 16"/>
          <p:cNvSpPr>
            <a:spLocks noChangeShapeType="1"/>
          </p:cNvSpPr>
          <p:nvPr userDrawn="1"/>
        </p:nvSpPr>
        <p:spPr bwMode="auto">
          <a:xfrm>
            <a:off x="8793163" y="371475"/>
            <a:ext cx="0" cy="6102350"/>
          </a:xfrm>
          <a:prstGeom prst="line">
            <a:avLst/>
          </a:prstGeom>
          <a:noFill/>
          <a:ln w="9525">
            <a:solidFill>
              <a:srgbClr val="FFFF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155" name="Rectangle 17"/>
          <p:cNvSpPr>
            <a:spLocks noChangeArrowheads="1"/>
          </p:cNvSpPr>
          <p:nvPr userDrawn="1"/>
        </p:nvSpPr>
        <p:spPr bwMode="auto">
          <a:xfrm>
            <a:off x="358775" y="817563"/>
            <a:ext cx="950913" cy="1263650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endParaRPr lang="zh-TW" altLang="en-US" sz="1800">
              <a:solidFill>
                <a:srgbClr val="000000"/>
              </a:solidFill>
              <a:latin typeface="Verdana" pitchFamily="34" charset="0"/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://www.abe.com.tw/wordpress/wp-content/gallery/reader/outliner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</a:t>
            </a:fld>
            <a:endParaRPr lang="en-US" altLang="zh-TW" dirty="0"/>
          </a:p>
        </p:txBody>
      </p:sp>
      <p:sp>
        <p:nvSpPr>
          <p:cNvPr id="3" name="文字方塊 2"/>
          <p:cNvSpPr txBox="1"/>
          <p:nvPr/>
        </p:nvSpPr>
        <p:spPr>
          <a:xfrm>
            <a:off x="0" y="149289"/>
            <a:ext cx="9144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4800" dirty="0">
                <a:solidFill>
                  <a:srgbClr val="0000FF"/>
                </a:solidFill>
              </a:rPr>
              <a:t>兩個大學生與兩個水分子的故事 </a:t>
            </a:r>
            <a:endParaRPr lang="en-US" altLang="zh-TW" sz="4800" dirty="0" smtClean="0">
              <a:solidFill>
                <a:srgbClr val="0000FF"/>
              </a:solidFill>
            </a:endParaRPr>
          </a:p>
          <a:p>
            <a:pPr algn="ctr"/>
            <a:r>
              <a:rPr lang="zh-TW" altLang="zh-TW" sz="4000" dirty="0" smtClean="0"/>
              <a:t>趙</a:t>
            </a:r>
            <a:r>
              <a:rPr lang="zh-TW" altLang="zh-TW" sz="4000" dirty="0"/>
              <a:t>彣與謝郡庭遇見克里奇中間</a:t>
            </a:r>
            <a:r>
              <a:rPr lang="zh-TW" altLang="zh-TW" sz="4000" dirty="0" smtClean="0"/>
              <a:t>體</a:t>
            </a:r>
            <a:endParaRPr lang="en-US" altLang="zh-TW" sz="4000" dirty="0" smtClean="0"/>
          </a:p>
          <a:p>
            <a:pPr algn="ctr"/>
            <a:endParaRPr lang="zh-TW" altLang="zh-TW" sz="4000" dirty="0"/>
          </a:p>
          <a:p>
            <a:pPr algn="ctr"/>
            <a:r>
              <a:rPr lang="zh-TW" altLang="zh-TW" sz="3200" dirty="0"/>
              <a:t>參考資料：科學人雜誌</a:t>
            </a:r>
            <a:r>
              <a:rPr lang="en-US" altLang="zh-TW" sz="3200" dirty="0"/>
              <a:t>2015</a:t>
            </a:r>
            <a:r>
              <a:rPr lang="zh-TW" altLang="zh-TW" sz="3200" dirty="0"/>
              <a:t>年</a:t>
            </a:r>
            <a:r>
              <a:rPr lang="en-US" altLang="zh-TW" sz="3200" dirty="0"/>
              <a:t>3</a:t>
            </a:r>
            <a:r>
              <a:rPr lang="zh-TW" altLang="zh-TW" sz="3200" dirty="0"/>
              <a:t>月</a:t>
            </a:r>
            <a:r>
              <a:rPr lang="zh-TW" altLang="zh-TW" sz="3200" dirty="0" smtClean="0"/>
              <a:t>號</a:t>
            </a:r>
            <a:endParaRPr lang="en-US" altLang="zh-TW" sz="3200" dirty="0" smtClean="0"/>
          </a:p>
          <a:p>
            <a:endParaRPr lang="en-US" altLang="zh-TW" sz="4000" dirty="0">
              <a:cs typeface="Times New Roman" panose="02020603050405020304" pitchFamily="18" charset="0"/>
            </a:endParaRPr>
          </a:p>
          <a:p>
            <a:endParaRPr lang="en-US" altLang="zh-TW" sz="3200" dirty="0">
              <a:cs typeface="Times New Roman" panose="02020603050405020304" pitchFamily="18" charset="0"/>
            </a:endParaRPr>
          </a:p>
          <a:p>
            <a:pPr algn="ctr"/>
            <a:r>
              <a:rPr lang="zh-TW" altLang="zh-TW" sz="2800" dirty="0"/>
              <a:t>林志民</a:t>
            </a:r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r>
              <a:rPr lang="en-US" altLang="zh-TW" sz="2800" dirty="0" smtClean="0">
                <a:cs typeface="Times New Roman" panose="02020603050405020304" pitchFamily="18" charset="0"/>
              </a:rPr>
              <a:t>Jim Jr-Min Lin</a:t>
            </a:r>
          </a:p>
          <a:p>
            <a:pPr algn="ctr"/>
            <a:r>
              <a:rPr lang="zh-TW" altLang="zh-TW" sz="2800" dirty="0"/>
              <a:t>中央研究院原子與分子科學</a:t>
            </a:r>
            <a:r>
              <a:rPr lang="zh-TW" altLang="zh-TW" sz="2800" dirty="0" smtClean="0"/>
              <a:t>研究所</a:t>
            </a:r>
            <a:endParaRPr lang="en-US" altLang="zh-TW" sz="2800" dirty="0" smtClean="0">
              <a:cs typeface="Times New Roman" panose="02020603050405020304" pitchFamily="18" charset="0"/>
            </a:endParaRPr>
          </a:p>
          <a:p>
            <a:pPr algn="ctr"/>
            <a:r>
              <a:rPr lang="zh-TW" altLang="zh-TW" sz="2800" dirty="0"/>
              <a:t>臺灣大學化學系</a:t>
            </a:r>
            <a:endParaRPr lang="zh-TW" altLang="en-US" sz="2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97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58" y="266219"/>
            <a:ext cx="9273433" cy="5804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橢圓 2"/>
          <p:cNvSpPr/>
          <p:nvPr/>
        </p:nvSpPr>
        <p:spPr>
          <a:xfrm>
            <a:off x="1291389" y="3465095"/>
            <a:ext cx="3144253" cy="4812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694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95" r="24362" b="21312"/>
          <a:stretch/>
        </p:blipFill>
        <p:spPr bwMode="auto">
          <a:xfrm>
            <a:off x="-109870" y="1318437"/>
            <a:ext cx="9285584" cy="478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62" b="88627"/>
          <a:stretch/>
        </p:blipFill>
        <p:spPr bwMode="auto">
          <a:xfrm>
            <a:off x="265113" y="0"/>
            <a:ext cx="8456428" cy="1155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29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294177" y="6132417"/>
            <a:ext cx="2057400" cy="365125"/>
          </a:xfrm>
        </p:spPr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25"/>
          <a:stretch/>
        </p:blipFill>
        <p:spPr>
          <a:xfrm>
            <a:off x="901051" y="1894116"/>
            <a:ext cx="7380515" cy="4963884"/>
          </a:xfrm>
          <a:prstGeom prst="rect">
            <a:avLst/>
          </a:prstGeom>
        </p:spPr>
      </p:pic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26" y="-4768"/>
            <a:ext cx="7818340" cy="134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527298" y="932209"/>
            <a:ext cx="4229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http://playsci.iams.sinica.edu.tw</a:t>
            </a:r>
            <a:r>
              <a:rPr lang="en-US" altLang="zh-TW" dirty="0" smtClean="0"/>
              <a:t>/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1506676" y="1339787"/>
            <a:ext cx="2313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趙</a:t>
            </a:r>
            <a:r>
              <a:rPr lang="zh-TW" altLang="en-US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彣 </a:t>
            </a:r>
            <a:r>
              <a:rPr lang="en-US" altLang="zh-TW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(</a:t>
            </a:r>
            <a:r>
              <a:rPr lang="zh-TW" altLang="en-US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花中</a:t>
            </a:r>
            <a:r>
              <a:rPr lang="zh-TW" altLang="en-US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高</a:t>
            </a:r>
            <a:r>
              <a:rPr lang="zh-TW" altLang="en-US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二</a:t>
            </a:r>
            <a:r>
              <a:rPr lang="en-US" altLang="zh-TW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76200" y="1089841"/>
            <a:ext cx="13131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謝郡</a:t>
            </a:r>
            <a:r>
              <a:rPr lang="zh-TW" altLang="en-US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庭</a:t>
            </a:r>
            <a:endParaRPr lang="en-US" altLang="zh-TW" kern="100" dirty="0" smtClean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algn="ctr"/>
            <a:r>
              <a:rPr lang="en-US" altLang="zh-TW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(</a:t>
            </a:r>
            <a:r>
              <a:rPr lang="zh-TW" altLang="en-US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升建中</a:t>
            </a:r>
            <a:r>
              <a:rPr lang="en-US" altLang="zh-TW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橢圓 6"/>
          <p:cNvSpPr/>
          <p:nvPr/>
        </p:nvSpPr>
        <p:spPr>
          <a:xfrm>
            <a:off x="1792349" y="1903143"/>
            <a:ext cx="871054" cy="176378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9" name="橢圓 8"/>
          <p:cNvSpPr/>
          <p:nvPr/>
        </p:nvSpPr>
        <p:spPr>
          <a:xfrm>
            <a:off x="4591308" y="2785037"/>
            <a:ext cx="1533566" cy="307007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400800" y="110394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2010</a:t>
            </a:r>
          </a:p>
          <a:p>
            <a:r>
              <a:rPr lang="zh-TW" altLang="en-US" dirty="0" smtClean="0"/>
              <a:t>種子</a:t>
            </a:r>
            <a:r>
              <a:rPr lang="zh-TW" altLang="en-US" dirty="0"/>
              <a:t>小老師訓練營</a:t>
            </a:r>
          </a:p>
        </p:txBody>
      </p:sp>
    </p:spTree>
    <p:extLst>
      <p:ext uri="{BB962C8B-B14F-4D97-AF65-F5344CB8AC3E}">
        <p14:creationId xmlns:p14="http://schemas.microsoft.com/office/powerpoint/2010/main" val="259547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3279060" y="857526"/>
            <a:ext cx="2523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cs typeface="Times New Roman" panose="02020603050405020304" pitchFamily="18" charset="0"/>
              </a:rPr>
              <a:t>Coaxial Cable</a:t>
            </a:r>
            <a:endParaRPr lang="zh-TW" altLang="en-US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17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265113" y="69654"/>
            <a:ext cx="7484741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cs typeface="Times New Roman" panose="02020603050405020304" pitchFamily="18" charset="0"/>
              </a:rPr>
              <a:t>高</a:t>
            </a:r>
            <a:r>
              <a:rPr lang="zh-TW" altLang="en-US" sz="3200" dirty="0" smtClean="0">
                <a:cs typeface="Times New Roman" panose="02020603050405020304" pitchFamily="18" charset="0"/>
              </a:rPr>
              <a:t>二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(</a:t>
            </a:r>
            <a:r>
              <a:rPr lang="zh-TW" altLang="en-US" sz="3200" dirty="0" smtClean="0">
                <a:cs typeface="Times New Roman" panose="02020603050405020304" pitchFamily="18" charset="0"/>
              </a:rPr>
              <a:t>科學營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cs typeface="Times New Roman" panose="02020603050405020304" pitchFamily="18" charset="0"/>
              </a:rPr>
              <a:t> </a:t>
            </a:r>
            <a:endParaRPr lang="en-US" altLang="zh-TW" sz="3200" dirty="0" smtClean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cs typeface="Times New Roman" panose="02020603050405020304" pitchFamily="18" charset="0"/>
              </a:rPr>
              <a:t> </a:t>
            </a:r>
            <a:endParaRPr lang="en-US" altLang="zh-TW" sz="3200" dirty="0" smtClean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cs typeface="Times New Roman" panose="02020603050405020304" pitchFamily="18" charset="0"/>
              </a:rPr>
              <a:t>大二 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(</a:t>
            </a:r>
            <a:r>
              <a:rPr lang="zh-TW" altLang="en-US" sz="3200" dirty="0" smtClean="0">
                <a:cs typeface="Times New Roman" panose="02020603050405020304" pitchFamily="18" charset="0"/>
              </a:rPr>
              <a:t>工讀生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>
                <a:cs typeface="Times New Roman" panose="02020603050405020304" pitchFamily="18" charset="0"/>
              </a:rPr>
              <a:t>大</a:t>
            </a:r>
            <a:r>
              <a:rPr lang="zh-TW" altLang="en-US" sz="3200" dirty="0" smtClean="0">
                <a:cs typeface="Times New Roman" panose="02020603050405020304" pitchFamily="18" charset="0"/>
              </a:rPr>
              <a:t>二暑假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(</a:t>
            </a:r>
            <a:r>
              <a:rPr lang="zh-TW" altLang="en-US" sz="3200" dirty="0">
                <a:cs typeface="Times New Roman" panose="02020603050405020304" pitchFamily="18" charset="0"/>
              </a:rPr>
              <a:t>中央研究院原分所暑期研究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cs typeface="Times New Roman" panose="02020603050405020304" pitchFamily="18" charset="0"/>
              </a:rPr>
              <a:t>大三 </a:t>
            </a:r>
            <a:endParaRPr lang="en-US" altLang="zh-TW" sz="32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大</a:t>
            </a:r>
            <a:r>
              <a:rPr lang="zh-TW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三</a:t>
            </a:r>
            <a:r>
              <a:rPr lang="zh-TW" altLang="en-US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暑假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</a:t>
            </a:r>
            <a:r>
              <a:rPr lang="zh-TW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科技</a:t>
            </a:r>
            <a:r>
              <a:rPr lang="zh-TW" altLang="en-US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部大專</a:t>
            </a:r>
            <a:r>
              <a:rPr lang="zh-TW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學生研究</a:t>
            </a:r>
            <a:r>
              <a:rPr lang="zh-TW" altLang="en-US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計畫</a:t>
            </a:r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zh-TW" sz="3200" dirty="0"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TW" altLang="en-US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50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59230" y="2403661"/>
            <a:ext cx="1710725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CH</a:t>
            </a:r>
            <a:r>
              <a:rPr lang="en-US" altLang="zh-TW" sz="3600" b="1" baseline="-25000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r>
              <a:rPr lang="en-US" altLang="zh-TW" sz="32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OO</a:t>
            </a:r>
            <a:endParaRPr lang="zh-TW" altLang="en-US" sz="3200" b="1" dirty="0"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cxnSp>
        <p:nvCxnSpPr>
          <p:cNvPr id="9" name="直線單箭頭接點 8"/>
          <p:cNvCxnSpPr/>
          <p:nvPr/>
        </p:nvCxnSpPr>
        <p:spPr>
          <a:xfrm flipV="1">
            <a:off x="1446245" y="1196715"/>
            <a:ext cx="1987421" cy="1016330"/>
          </a:xfrm>
          <a:prstGeom prst="straightConnector1">
            <a:avLst/>
          </a:prstGeom>
          <a:ln w="63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 rot="19981449">
            <a:off x="1646233" y="1236794"/>
            <a:ext cx="917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SO</a:t>
            </a:r>
            <a:r>
              <a:rPr lang="en-US" altLang="zh-TW" sz="3600" b="1" baseline="-25000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endParaRPr lang="zh-TW" altLang="en-US" sz="3600" b="1" baseline="-25000" dirty="0"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878962" y="641136"/>
            <a:ext cx="917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SO</a:t>
            </a:r>
            <a:r>
              <a:rPr lang="en-US" altLang="zh-TW" sz="3600" b="1" baseline="-25000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3</a:t>
            </a:r>
            <a:endParaRPr lang="zh-TW" altLang="en-US" sz="3600" b="1" baseline="-25000" dirty="0"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cxnSp>
        <p:nvCxnSpPr>
          <p:cNvPr id="14" name="直線單箭頭接點 13"/>
          <p:cNvCxnSpPr/>
          <p:nvPr/>
        </p:nvCxnSpPr>
        <p:spPr>
          <a:xfrm>
            <a:off x="5188900" y="935104"/>
            <a:ext cx="1626371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5573121" y="317971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H</a:t>
            </a:r>
            <a:r>
              <a:rPr lang="en-US" altLang="zh-TW" sz="3600" b="1" baseline="-25000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O</a:t>
            </a:r>
            <a:endParaRPr lang="zh-TW" altLang="en-US" sz="2800" b="1" dirty="0"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098789" y="579581"/>
            <a:ext cx="14382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H</a:t>
            </a:r>
            <a:r>
              <a:rPr lang="en-US" altLang="zh-TW" sz="3600" b="1" baseline="-25000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r>
              <a:rPr lang="en-US" altLang="zh-TW" sz="2800" b="1" dirty="0" smtClean="0">
                <a:latin typeface="Segoe Script" panose="020B0504020000000003" pitchFamily="34" charset="0"/>
                <a:cs typeface="Mongolian Baiti" panose="03000500000000000000" pitchFamily="66" charset="0"/>
              </a:rPr>
              <a:t>SO</a:t>
            </a:r>
            <a:r>
              <a:rPr lang="en-US" altLang="zh-TW" sz="3600" b="1" baseline="-25000" dirty="0" smtClean="0">
                <a:solidFill>
                  <a:srgbClr val="000000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4</a:t>
            </a:r>
            <a:endParaRPr lang="zh-TW" altLang="en-US" sz="2800" b="1" dirty="0"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 rot="20012803">
            <a:off x="1871083" y="157271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二氧化硫</a:t>
            </a:r>
            <a:endParaRPr lang="zh-TW" altLang="en-US" sz="3600" baseline="-25000" dirty="0"/>
          </a:p>
        </p:txBody>
      </p:sp>
      <p:sp>
        <p:nvSpPr>
          <p:cNvPr id="21" name="矩形 20"/>
          <p:cNvSpPr/>
          <p:nvPr/>
        </p:nvSpPr>
        <p:spPr>
          <a:xfrm>
            <a:off x="3665505" y="1078832"/>
            <a:ext cx="1710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/>
              <a:t>三氧化硫 </a:t>
            </a:r>
          </a:p>
        </p:txBody>
      </p:sp>
      <p:sp>
        <p:nvSpPr>
          <p:cNvPr id="24" name="矩形 23"/>
          <p:cNvSpPr/>
          <p:nvPr/>
        </p:nvSpPr>
        <p:spPr>
          <a:xfrm>
            <a:off x="7143240" y="1172760"/>
            <a:ext cx="9925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/>
              <a:t>硫酸 </a:t>
            </a:r>
            <a:endParaRPr lang="zh-TW" altLang="en-US" sz="2800" dirty="0"/>
          </a:p>
        </p:txBody>
      </p:sp>
      <p:cxnSp>
        <p:nvCxnSpPr>
          <p:cNvPr id="25" name="直線單箭頭接點 24"/>
          <p:cNvCxnSpPr>
            <a:endCxn id="30" idx="1"/>
          </p:cNvCxnSpPr>
          <p:nvPr/>
        </p:nvCxnSpPr>
        <p:spPr>
          <a:xfrm>
            <a:off x="1698171" y="3155437"/>
            <a:ext cx="1930009" cy="1241677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 rot="1806248">
            <a:off x="2329564" y="3256451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O</a:t>
            </a:r>
            <a:endParaRPr lang="zh-TW" altLang="en-US" sz="2800" dirty="0">
              <a:solidFill>
                <a:srgbClr val="0000FF"/>
              </a:solidFill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28180" y="4135504"/>
            <a:ext cx="1710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/>
              <a:t>過氧化物 </a:t>
            </a:r>
            <a:endParaRPr lang="zh-TW" altLang="en-US" sz="2800" dirty="0"/>
          </a:p>
        </p:txBody>
      </p:sp>
      <p:cxnSp>
        <p:nvCxnSpPr>
          <p:cNvPr id="33" name="直線單箭頭接點 32"/>
          <p:cNvCxnSpPr/>
          <p:nvPr/>
        </p:nvCxnSpPr>
        <p:spPr>
          <a:xfrm>
            <a:off x="2104852" y="2696048"/>
            <a:ext cx="3234053" cy="31444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2826656" y="220427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/>
              <a:t>其他大氣分子</a:t>
            </a:r>
            <a:endParaRPr lang="zh-TW" altLang="en-US" sz="2800" dirty="0"/>
          </a:p>
        </p:txBody>
      </p:sp>
      <p:sp>
        <p:nvSpPr>
          <p:cNvPr id="23" name="矩形 22"/>
          <p:cNvSpPr/>
          <p:nvPr/>
        </p:nvSpPr>
        <p:spPr>
          <a:xfrm rot="1806248">
            <a:off x="1745386" y="3925100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  <a:latin typeface="Segoe Script" panose="020B0504020000000003" pitchFamily="34" charset="0"/>
                <a:cs typeface="Mongolian Baiti" panose="03000500000000000000" pitchFamily="66" charset="0"/>
              </a:rPr>
              <a:t>O</a:t>
            </a:r>
            <a:endParaRPr lang="zh-TW" altLang="en-US" sz="2800" dirty="0">
              <a:solidFill>
                <a:srgbClr val="0000FF"/>
              </a:solidFill>
              <a:latin typeface="Segoe Script" panose="020B0504020000000003" pitchFamily="34" charset="0"/>
              <a:cs typeface="Mongolian Baiti" panose="03000500000000000000" pitchFamily="66" charset="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1623527" y="3745231"/>
            <a:ext cx="1380930" cy="884442"/>
          </a:xfrm>
          <a:custGeom>
            <a:avLst/>
            <a:gdLst>
              <a:gd name="connsiteX0" fmla="*/ 0 w 1558212"/>
              <a:gd name="connsiteY0" fmla="*/ 15176 h 864262"/>
              <a:gd name="connsiteX1" fmla="*/ 877077 w 1558212"/>
              <a:gd name="connsiteY1" fmla="*/ 33837 h 864262"/>
              <a:gd name="connsiteX2" fmla="*/ 1343608 w 1558212"/>
              <a:gd name="connsiteY2" fmla="*/ 313756 h 864262"/>
              <a:gd name="connsiteX3" fmla="*/ 1558212 w 1558212"/>
              <a:gd name="connsiteY3" fmla="*/ 864262 h 864262"/>
              <a:gd name="connsiteX0" fmla="*/ 0 w 1558212"/>
              <a:gd name="connsiteY0" fmla="*/ 54671 h 903757"/>
              <a:gd name="connsiteX1" fmla="*/ 727787 w 1558212"/>
              <a:gd name="connsiteY1" fmla="*/ 17349 h 903757"/>
              <a:gd name="connsiteX2" fmla="*/ 1343608 w 1558212"/>
              <a:gd name="connsiteY2" fmla="*/ 353251 h 903757"/>
              <a:gd name="connsiteX3" fmla="*/ 1558212 w 1558212"/>
              <a:gd name="connsiteY3" fmla="*/ 903757 h 903757"/>
              <a:gd name="connsiteX0" fmla="*/ 0 w 1558212"/>
              <a:gd name="connsiteY0" fmla="*/ 0 h 849086"/>
              <a:gd name="connsiteX1" fmla="*/ 1343608 w 1558212"/>
              <a:gd name="connsiteY1" fmla="*/ 298580 h 849086"/>
              <a:gd name="connsiteX2" fmla="*/ 1558212 w 1558212"/>
              <a:gd name="connsiteY2" fmla="*/ 849086 h 849086"/>
              <a:gd name="connsiteX0" fmla="*/ 0 w 1558212"/>
              <a:gd name="connsiteY0" fmla="*/ 0 h 849086"/>
              <a:gd name="connsiteX1" fmla="*/ 690465 w 1558212"/>
              <a:gd name="connsiteY1" fmla="*/ 121298 h 849086"/>
              <a:gd name="connsiteX2" fmla="*/ 1343608 w 1558212"/>
              <a:gd name="connsiteY2" fmla="*/ 298580 h 849086"/>
              <a:gd name="connsiteX3" fmla="*/ 1558212 w 1558212"/>
              <a:gd name="connsiteY3" fmla="*/ 849086 h 849086"/>
              <a:gd name="connsiteX0" fmla="*/ 0 w 1558212"/>
              <a:gd name="connsiteY0" fmla="*/ 34047 h 883133"/>
              <a:gd name="connsiteX1" fmla="*/ 774440 w 1558212"/>
              <a:gd name="connsiteY1" fmla="*/ 15386 h 883133"/>
              <a:gd name="connsiteX2" fmla="*/ 1343608 w 1558212"/>
              <a:gd name="connsiteY2" fmla="*/ 332627 h 883133"/>
              <a:gd name="connsiteX3" fmla="*/ 1558212 w 1558212"/>
              <a:gd name="connsiteY3" fmla="*/ 883133 h 883133"/>
              <a:gd name="connsiteX0" fmla="*/ 0 w 1558212"/>
              <a:gd name="connsiteY0" fmla="*/ 34047 h 883133"/>
              <a:gd name="connsiteX1" fmla="*/ 774440 w 1558212"/>
              <a:gd name="connsiteY1" fmla="*/ 15386 h 883133"/>
              <a:gd name="connsiteX2" fmla="*/ 1315616 w 1558212"/>
              <a:gd name="connsiteY2" fmla="*/ 360619 h 883133"/>
              <a:gd name="connsiteX3" fmla="*/ 1558212 w 1558212"/>
              <a:gd name="connsiteY3" fmla="*/ 883133 h 883133"/>
              <a:gd name="connsiteX0" fmla="*/ 0 w 1380930"/>
              <a:gd name="connsiteY0" fmla="*/ 26026 h 884442"/>
              <a:gd name="connsiteX1" fmla="*/ 597158 w 1380930"/>
              <a:gd name="connsiteY1" fmla="*/ 16695 h 884442"/>
              <a:gd name="connsiteX2" fmla="*/ 1138334 w 1380930"/>
              <a:gd name="connsiteY2" fmla="*/ 361928 h 884442"/>
              <a:gd name="connsiteX3" fmla="*/ 1380930 w 1380930"/>
              <a:gd name="connsiteY3" fmla="*/ 884442 h 884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930" h="884442">
                <a:moveTo>
                  <a:pt x="0" y="26026"/>
                </a:moveTo>
                <a:cubicBezTo>
                  <a:pt x="115078" y="46242"/>
                  <a:pt x="373223" y="-33068"/>
                  <a:pt x="597158" y="16695"/>
                </a:cubicBezTo>
                <a:cubicBezTo>
                  <a:pt x="821093" y="66458"/>
                  <a:pt x="1007705" y="217304"/>
                  <a:pt x="1138334" y="361928"/>
                </a:cubicBezTo>
                <a:cubicBezTo>
                  <a:pt x="1268963" y="506553"/>
                  <a:pt x="1380930" y="884442"/>
                  <a:pt x="1380930" y="884442"/>
                </a:cubicBezTo>
              </a:path>
            </a:pathLst>
          </a:custGeom>
          <a:ln w="57150">
            <a:headEnd type="none" w="med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19584" y="79761"/>
            <a:ext cx="5094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10</a:t>
            </a:r>
            <a:r>
              <a:rPr lang="en-US" altLang="zh-TW" baseline="300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n</a:t>
            </a:r>
            <a:r>
              <a:rPr lang="en-US" altLang="zh-TW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times faster than previously thought</a:t>
            </a:r>
            <a:endParaRPr lang="zh-TW" altLang="en-US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04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50"/>
          <a:stretch/>
        </p:blipFill>
        <p:spPr bwMode="auto">
          <a:xfrm>
            <a:off x="0" y="0"/>
            <a:ext cx="8042022" cy="155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058" y="1539330"/>
            <a:ext cx="8478488" cy="5010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88"/>
          <a:stretch/>
        </p:blipFill>
        <p:spPr bwMode="auto">
          <a:xfrm>
            <a:off x="7457440" y="569080"/>
            <a:ext cx="1686560" cy="90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6130213" y="1828800"/>
            <a:ext cx="2771192" cy="2031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srgbClr val="FF0000"/>
                </a:solidFill>
              </a:rPr>
              <a:t>P(H</a:t>
            </a:r>
            <a:r>
              <a:rPr lang="en-US" altLang="zh-TW" sz="2800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TW" sz="2800" dirty="0" smtClean="0">
                <a:solidFill>
                  <a:srgbClr val="FF0000"/>
                </a:solidFill>
              </a:rPr>
              <a:t>O) ~ 1 </a:t>
            </a:r>
            <a:r>
              <a:rPr lang="en-US" altLang="zh-TW" sz="2800" dirty="0" err="1" smtClean="0">
                <a:solidFill>
                  <a:srgbClr val="FF0000"/>
                </a:solidFill>
              </a:rPr>
              <a:t>Torr</a:t>
            </a:r>
            <a:r>
              <a:rPr lang="en-US" altLang="zh-TW" sz="2800" dirty="0" smtClean="0">
                <a:solidFill>
                  <a:srgbClr val="FF0000"/>
                </a:solidFill>
              </a:rPr>
              <a:t> relative humidity ~ 4%</a:t>
            </a:r>
          </a:p>
        </p:txBody>
      </p:sp>
    </p:spTree>
    <p:extLst>
      <p:ext uri="{BB962C8B-B14F-4D97-AF65-F5344CB8AC3E}">
        <p14:creationId xmlns:p14="http://schemas.microsoft.com/office/powerpoint/2010/main" val="2355330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1753386" y="1622137"/>
            <a:ext cx="5724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cs typeface="Times New Roman" panose="02020603050405020304" pitchFamily="18" charset="0"/>
              </a:rPr>
              <a:t>Problem caused by high humidity</a:t>
            </a:r>
            <a:endParaRPr lang="zh-TW" altLang="en-US" sz="3200" dirty="0"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07010" y="2365971"/>
            <a:ext cx="785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Problem caused by high radical concentrations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532004" y="149737"/>
            <a:ext cx="6157391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i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Problem Solving is very common in doing a research</a:t>
            </a:r>
            <a:endParaRPr lang="zh-TW" altLang="en-US" sz="3200" b="1" i="1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4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265113" y="257175"/>
            <a:ext cx="4982546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IAMS group, Time-resolved UV-Abs</a:t>
            </a:r>
            <a:endParaRPr lang="zh-TW" altLang="en-US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58" name="群組 57"/>
          <p:cNvGrpSpPr/>
          <p:nvPr/>
        </p:nvGrpSpPr>
        <p:grpSpPr>
          <a:xfrm>
            <a:off x="127993" y="763931"/>
            <a:ext cx="8924909" cy="2841260"/>
            <a:chOff x="115079" y="1007617"/>
            <a:chExt cx="8924909" cy="2841260"/>
          </a:xfrm>
        </p:grpSpPr>
        <p:sp>
          <p:nvSpPr>
            <p:cNvPr id="4" name="圓角矩形 3"/>
            <p:cNvSpPr/>
            <p:nvPr/>
          </p:nvSpPr>
          <p:spPr>
            <a:xfrm>
              <a:off x="1520890" y="2489662"/>
              <a:ext cx="5747657" cy="737118"/>
            </a:xfrm>
            <a:prstGeom prst="roundRect">
              <a:avLst/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6" name="直線單箭頭接點 5"/>
            <p:cNvCxnSpPr/>
            <p:nvPr/>
          </p:nvCxnSpPr>
          <p:spPr>
            <a:xfrm flipH="1">
              <a:off x="690466" y="2792906"/>
              <a:ext cx="7641772" cy="0"/>
            </a:xfrm>
            <a:prstGeom prst="straightConnector1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接點 8"/>
            <p:cNvCxnSpPr/>
            <p:nvPr/>
          </p:nvCxnSpPr>
          <p:spPr>
            <a:xfrm flipH="1">
              <a:off x="8192279" y="2321710"/>
              <a:ext cx="279918" cy="94239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接點 9"/>
            <p:cNvCxnSpPr/>
            <p:nvPr/>
          </p:nvCxnSpPr>
          <p:spPr>
            <a:xfrm>
              <a:off x="466531" y="2223739"/>
              <a:ext cx="373224" cy="1091682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6708710" y="1383984"/>
              <a:ext cx="1623528" cy="1408922"/>
            </a:xfrm>
            <a:prstGeom prst="line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V="1">
              <a:off x="690466" y="1383984"/>
              <a:ext cx="1147665" cy="1408922"/>
            </a:xfrm>
            <a:prstGeom prst="line">
              <a:avLst/>
            </a:prstGeom>
            <a:ln w="50800">
              <a:solidFill>
                <a:srgbClr val="FF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單箭頭接點 20"/>
            <p:cNvCxnSpPr/>
            <p:nvPr/>
          </p:nvCxnSpPr>
          <p:spPr>
            <a:xfrm flipH="1">
              <a:off x="115079" y="2939085"/>
              <a:ext cx="8823648" cy="0"/>
            </a:xfrm>
            <a:prstGeom prst="straightConnector1">
              <a:avLst/>
            </a:prstGeom>
            <a:ln w="5080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字方塊 22"/>
            <p:cNvSpPr txBox="1"/>
            <p:nvPr/>
          </p:nvSpPr>
          <p:spPr>
            <a:xfrm>
              <a:off x="3228270" y="1007617"/>
              <a:ext cx="34804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200" dirty="0" smtClean="0">
                  <a:solidFill>
                    <a:srgbClr val="FF00FF"/>
                  </a:solidFill>
                  <a:cs typeface="Times New Roman" panose="02020603050405020304" pitchFamily="18" charset="0"/>
                </a:rPr>
                <a:t>248 nm pulsed laser</a:t>
              </a:r>
              <a:endParaRPr lang="zh-TW" altLang="en-US" sz="3200" dirty="0">
                <a:solidFill>
                  <a:srgbClr val="FF00FF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3686663" y="3264102"/>
              <a:ext cx="535332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200" dirty="0" err="1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cw</a:t>
              </a:r>
              <a:r>
                <a:rPr lang="en-US" altLang="zh-TW" sz="3200" dirty="0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 UV probe light, </a:t>
              </a:r>
              <a:r>
                <a:rPr lang="en-US" altLang="zh-TW" sz="3200" dirty="0" smtClean="0">
                  <a:solidFill>
                    <a:srgbClr val="3399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r>
                <a:rPr lang="en-US" altLang="zh-TW" sz="3200" dirty="0" smtClean="0">
                  <a:solidFill>
                    <a:srgbClr val="3399FF"/>
                  </a:solidFill>
                  <a:cs typeface="Times New Roman" panose="02020603050405020304" pitchFamily="18" charset="0"/>
                </a:rPr>
                <a:t> &gt; 280 nm</a:t>
              </a:r>
              <a:endParaRPr lang="zh-TW" altLang="en-US" sz="3200" dirty="0">
                <a:solidFill>
                  <a:srgbClr val="3399FF"/>
                </a:solidFill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群組 25"/>
          <p:cNvGrpSpPr>
            <a:grpSpLocks noChangeAspect="1"/>
          </p:cNvGrpSpPr>
          <p:nvPr/>
        </p:nvGrpSpPr>
        <p:grpSpPr>
          <a:xfrm>
            <a:off x="0" y="4003843"/>
            <a:ext cx="9023946" cy="2461249"/>
            <a:chOff x="1491685" y="2707910"/>
            <a:chExt cx="6603522" cy="1801087"/>
          </a:xfrm>
        </p:grpSpPr>
        <p:sp>
          <p:nvSpPr>
            <p:cNvPr id="27" name="直角三角形 26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8" name="等腰三角形 27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9" name="等腰三角形 28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1" name="等腰三角形 30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3" name="等腰三角形 32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37" name="直線單箭頭接點 36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單箭頭接點 37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單箭頭接點 38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線單箭頭接點 39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單箭頭接點 40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線單箭頭接點 41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字方塊 42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45" name="文字方塊 44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46" name="直線接點 45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接點 46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接點 48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接點 49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接點 50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圓角矩形 51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54" name="文字方塊 53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56" name="文字方塊 55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57" name="流程圖: 儲存資料 56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145473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  <p:grpSp>
        <p:nvGrpSpPr>
          <p:cNvPr id="3" name="群組 2"/>
          <p:cNvGrpSpPr>
            <a:grpSpLocks noChangeAspect="1"/>
          </p:cNvGrpSpPr>
          <p:nvPr/>
        </p:nvGrpSpPr>
        <p:grpSpPr>
          <a:xfrm>
            <a:off x="0" y="2315543"/>
            <a:ext cx="9023946" cy="2461249"/>
            <a:chOff x="1491685" y="2707910"/>
            <a:chExt cx="6603522" cy="1801087"/>
          </a:xfrm>
        </p:grpSpPr>
        <p:sp>
          <p:nvSpPr>
            <p:cNvPr id="4" name="直角三角形 3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" name="等腰三角形 4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7" name="等腰三角形 6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8" name="等腰三角形 7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14" name="直線單箭頭接點 13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單箭頭接點 14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單箭頭接點 15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23" name="直線接點 22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接點 23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接點 24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接點 25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接點 27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圓角矩形 28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34" name="流程圖: 儲存資料 33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423198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12</a:t>
            </a:fld>
            <a:endParaRPr lang="en-US" altLang="zh-TW" dirty="0"/>
          </a:p>
        </p:txBody>
      </p:sp>
      <p:graphicFrame>
        <p:nvGraphicFramePr>
          <p:cNvPr id="3" name="物件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87853"/>
              </p:ext>
            </p:extLst>
          </p:nvPr>
        </p:nvGraphicFramePr>
        <p:xfrm>
          <a:off x="-111967" y="-270599"/>
          <a:ext cx="9019721" cy="648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1" name="Graph" r:id="rId3" imgW="3841699" imgH="2893162" progId="Origin50.Graph">
                  <p:embed/>
                </p:oleObj>
              </mc:Choice>
              <mc:Fallback>
                <p:oleObj name="Graph" r:id="rId3" imgW="3841699" imgH="2893162" progId="Origin50.Graph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11967" y="-270599"/>
                        <a:ext cx="9019721" cy="6484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932077" y="944824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4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3645734" y="3439208"/>
            <a:ext cx="10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196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3645734" y="754144"/>
            <a:ext cx="209829" cy="4242062"/>
          </a:xfrm>
          <a:prstGeom prst="rect">
            <a:avLst/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653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859" t="8221" r="10583"/>
          <a:stretch/>
        </p:blipFill>
        <p:spPr>
          <a:xfrm>
            <a:off x="111966" y="429208"/>
            <a:ext cx="8403383" cy="642879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5815492" y="6171684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93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3" t="10898" r="32325" b="3233"/>
          <a:stretch/>
        </p:blipFill>
        <p:spPr>
          <a:xfrm>
            <a:off x="4091233" y="292543"/>
            <a:ext cx="4132184" cy="493175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405353" y="933254"/>
            <a:ext cx="3127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cs typeface="Times New Roman" panose="02020603050405020304" pitchFamily="18" charset="0"/>
              </a:rPr>
              <a:t>CH</a:t>
            </a:r>
            <a:r>
              <a:rPr lang="en-US" altLang="zh-TW" sz="3200" baseline="-25000" dirty="0" smtClean="0"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OO + (H</a:t>
            </a:r>
            <a:r>
              <a:rPr lang="en-US" altLang="zh-TW" sz="3200" baseline="-25000" dirty="0" smtClean="0">
                <a:cs typeface="Times New Roman" panose="02020603050405020304" pitchFamily="18" charset="0"/>
              </a:rPr>
              <a:t>2</a:t>
            </a:r>
            <a:r>
              <a:rPr lang="en-US" altLang="zh-TW" sz="3200" dirty="0" smtClean="0">
                <a:cs typeface="Times New Roman" panose="02020603050405020304" pitchFamily="18" charset="0"/>
              </a:rPr>
              <a:t>O)</a:t>
            </a:r>
            <a:r>
              <a:rPr lang="en-US" altLang="zh-TW" sz="3200" baseline="-25000" dirty="0" smtClean="0">
                <a:cs typeface="Times New Roman" panose="02020603050405020304" pitchFamily="18" charset="0"/>
              </a:rPr>
              <a:t>2</a:t>
            </a:r>
            <a:endParaRPr lang="zh-TW" altLang="en-US" sz="3200" baseline="-25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42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" y="20992"/>
            <a:ext cx="9094787" cy="682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6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16</a:t>
            </a:fld>
            <a:endParaRPr lang="en-US" altLang="zh-TW" dirty="0"/>
          </a:p>
        </p:txBody>
      </p:sp>
      <p:sp>
        <p:nvSpPr>
          <p:cNvPr id="3" name="矩形 2"/>
          <p:cNvSpPr/>
          <p:nvPr/>
        </p:nvSpPr>
        <p:spPr>
          <a:xfrm>
            <a:off x="265113" y="347423"/>
            <a:ext cx="842168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4800" dirty="0">
                <a:solidFill>
                  <a:srgbClr val="0000FF"/>
                </a:solidFill>
              </a:rPr>
              <a:t>年輕學生做研究之</a:t>
            </a:r>
            <a:r>
              <a:rPr lang="zh-TW" altLang="zh-TW" sz="4800" dirty="0" smtClean="0">
                <a:solidFill>
                  <a:srgbClr val="0000FF"/>
                </a:solidFill>
              </a:rPr>
              <a:t>面面觀</a:t>
            </a:r>
            <a:endParaRPr lang="en-US" altLang="zh-TW" sz="4800" dirty="0" smtClean="0">
              <a:solidFill>
                <a:srgbClr val="0000FF"/>
              </a:solidFill>
            </a:endParaRPr>
          </a:p>
          <a:p>
            <a:endParaRPr lang="en-US" altLang="zh-TW" dirty="0"/>
          </a:p>
          <a:p>
            <a:pPr algn="ctr"/>
            <a:r>
              <a:rPr lang="en-US" altLang="zh-TW" dirty="0" smtClean="0"/>
              <a:t> </a:t>
            </a:r>
            <a:endParaRPr lang="zh-TW" altLang="zh-TW" dirty="0"/>
          </a:p>
          <a:p>
            <a:pPr>
              <a:lnSpc>
                <a:spcPct val="150000"/>
              </a:lnSpc>
            </a:pPr>
            <a:r>
              <a:rPr lang="zh-TW" altLang="zh-TW" dirty="0" smtClean="0"/>
              <a:t>專題</a:t>
            </a:r>
            <a:r>
              <a:rPr lang="zh-TW" altLang="zh-TW" dirty="0"/>
              <a:t>生做研究的難處與好處：爬山或搭纜車</a:t>
            </a:r>
          </a:p>
          <a:p>
            <a:pPr>
              <a:lnSpc>
                <a:spcPct val="150000"/>
              </a:lnSpc>
            </a:pPr>
            <a:r>
              <a:rPr lang="zh-TW" altLang="zh-TW" dirty="0">
                <a:solidFill>
                  <a:srgbClr val="0000FF"/>
                </a:solidFill>
              </a:rPr>
              <a:t>「做研究」之準備與「主導做研究」之準備 </a:t>
            </a:r>
            <a:r>
              <a:rPr lang="en-US" altLang="zh-TW" dirty="0">
                <a:solidFill>
                  <a:srgbClr val="0000FF"/>
                </a:solidFill>
              </a:rPr>
              <a:t>― </a:t>
            </a:r>
            <a:r>
              <a:rPr lang="zh-TW" altLang="zh-TW" dirty="0">
                <a:solidFill>
                  <a:srgbClr val="0000FF"/>
                </a:solidFill>
              </a:rPr>
              <a:t>有潛力的學生</a:t>
            </a:r>
          </a:p>
          <a:p>
            <a:pPr>
              <a:lnSpc>
                <a:spcPct val="150000"/>
              </a:lnSpc>
            </a:pPr>
            <a:r>
              <a:rPr lang="zh-TW" altLang="zh-TW" dirty="0"/>
              <a:t>學生的期望：錢多事少﹖ </a:t>
            </a:r>
          </a:p>
          <a:p>
            <a:pPr>
              <a:lnSpc>
                <a:spcPct val="150000"/>
              </a:lnSpc>
            </a:pPr>
            <a:r>
              <a:rPr lang="zh-TW" altLang="zh-TW" dirty="0">
                <a:solidFill>
                  <a:srgbClr val="0000FF"/>
                </a:solidFill>
              </a:rPr>
              <a:t>做一個成功的研究者的條件：成就感 </a:t>
            </a:r>
            <a:r>
              <a:rPr lang="en-US" altLang="zh-TW" dirty="0">
                <a:solidFill>
                  <a:srgbClr val="0000FF"/>
                </a:solidFill>
              </a:rPr>
              <a:t>&amp; what else ?</a:t>
            </a:r>
            <a:endParaRPr lang="zh-TW" altLang="zh-TW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dirty="0"/>
              <a:t>什麼是做研究﹖如何面對未知﹖專注之</a:t>
            </a:r>
            <a:r>
              <a:rPr lang="zh-TW" altLang="zh-TW" dirty="0" smtClean="0"/>
              <a:t>必要</a:t>
            </a:r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360214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65113" y="193742"/>
            <a:ext cx="5827237" cy="7078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dirty="0" smtClean="0"/>
              <a:t>經驗的累積是成功的關鍵</a:t>
            </a:r>
            <a:endParaRPr lang="zh-TW" altLang="en-US" sz="4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3676108" y="1108142"/>
            <a:ext cx="5314275" cy="7078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dirty="0" smtClean="0"/>
              <a:t>但年輕人原本缺乏經驗</a:t>
            </a:r>
            <a:endParaRPr lang="zh-TW" altLang="en-US" sz="40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671835" y="2532651"/>
            <a:ext cx="3859765" cy="52322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/>
              <a:t>給年輕人機會累積經驗</a:t>
            </a:r>
            <a:endParaRPr lang="zh-TW" altLang="en-US" sz="28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4783527" y="2532651"/>
            <a:ext cx="4206856" cy="52322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/>
              <a:t>年輕人主動積極累積經驗</a:t>
            </a:r>
            <a:endParaRPr lang="zh-TW" altLang="en-US" sz="28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671834" y="3837134"/>
            <a:ext cx="3859765" cy="523220"/>
          </a:xfrm>
          <a:prstGeom prst="rect">
            <a:avLst/>
          </a:prstGeom>
          <a:noFill/>
          <a:ln w="19050"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/>
              <a:t>完成任務 做出貢獻</a:t>
            </a:r>
            <a:endParaRPr lang="zh-TW" altLang="en-US" sz="28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4783527" y="3837134"/>
            <a:ext cx="3859765" cy="523220"/>
          </a:xfrm>
          <a:prstGeom prst="rect">
            <a:avLst/>
          </a:prstGeom>
          <a:noFill/>
          <a:ln w="19050">
            <a:solidFill>
              <a:srgbClr val="008000"/>
            </a:solidFill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 sz="2800"/>
            </a:lvl1pPr>
          </a:lstStyle>
          <a:p>
            <a:r>
              <a:rPr lang="zh-TW" altLang="en-US" dirty="0"/>
              <a:t>成就感 實踐感 自信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4783527" y="5141616"/>
            <a:ext cx="2696045" cy="52322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 sz="2800"/>
            </a:lvl1pPr>
          </a:lstStyle>
          <a:p>
            <a:r>
              <a:rPr lang="zh-TW" altLang="en-US" dirty="0" smtClean="0"/>
              <a:t>有時超越期待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930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055926" y="476672"/>
            <a:ext cx="50321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5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科學的麻煩</a:t>
            </a:r>
            <a:endParaRPr lang="en-US" altLang="zh-TW" sz="54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與好玩</a:t>
            </a:r>
            <a:endParaRPr lang="zh-TW" altLang="en-US" sz="5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133476" y="3568311"/>
            <a:ext cx="6881812" cy="105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2400" dirty="0">
                <a:solidFill>
                  <a:srgbClr val="000000"/>
                </a:solidFill>
                <a:latin typeface="Arial" charset="0"/>
                <a:ea typeface="標楷體" pitchFamily="65" charset="-120"/>
              </a:rPr>
              <a:t>中央研究院</a:t>
            </a:r>
            <a:r>
              <a:rPr kumimoji="1" lang="zh-TW" altLang="zh-TW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原</a:t>
            </a:r>
            <a:r>
              <a:rPr kumimoji="1" lang="zh-TW" altLang="en-US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子與</a:t>
            </a:r>
            <a:r>
              <a:rPr kumimoji="1" lang="zh-TW" altLang="zh-TW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分</a:t>
            </a:r>
            <a:r>
              <a:rPr kumimoji="1" lang="zh-TW" altLang="en-US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子科學研究所</a:t>
            </a:r>
          </a:p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國立</a:t>
            </a:r>
            <a:r>
              <a:rPr kumimoji="1" lang="zh-TW" altLang="en-US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台灣大學化學系</a:t>
            </a:r>
            <a:r>
              <a:rPr kumimoji="1" lang="en-US" altLang="zh-TW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1" lang="zh-TW" altLang="en-US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合聘</a:t>
            </a:r>
            <a:r>
              <a:rPr kumimoji="1" lang="en-US" altLang="zh-TW" sz="2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)</a:t>
            </a:r>
            <a:endParaRPr kumimoji="1" lang="zh-TW" altLang="zh-TW" sz="24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48113" y="2961886"/>
            <a:ext cx="125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2800" dirty="0">
                <a:solidFill>
                  <a:srgbClr val="000000"/>
                </a:solidFill>
                <a:latin typeface="Arial" charset="0"/>
                <a:ea typeface="標楷體" pitchFamily="65" charset="-120"/>
              </a:rPr>
              <a:t>林志民</a:t>
            </a:r>
            <a:endParaRPr kumimoji="1" lang="zh-TW" altLang="en-US" sz="2800" dirty="0">
              <a:solidFill>
                <a:srgbClr val="000000"/>
              </a:solidFill>
              <a:latin typeface="Arial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535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3528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1520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與聰明且努力的人競爭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需證明自己值得投資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納稅人出錢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3212976"/>
            <a:ext cx="75713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還好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很多聰明的科學家喜歡幫助別人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470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39022" y="980728"/>
            <a:ext cx="87254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每天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12-14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 每</a:t>
            </a:r>
            <a:r>
              <a:rPr lang="zh-TW" altLang="en-US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6-7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 每年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50-52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每年超過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50 = 3600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51520" y="2780928"/>
            <a:ext cx="710963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不覺得好玩的話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，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最好不要來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51520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4365104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要學的東西又深又廣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293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23528" y="40685"/>
            <a:ext cx="4283967" cy="650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ts val="5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一本書上說，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10,000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小時才能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成功。</a:t>
            </a:r>
            <a:endParaRPr lang="zh-TW" altLang="en-US" sz="2800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>
              <a:lnSpc>
                <a:spcPts val="5000"/>
              </a:lnSpc>
            </a:pPr>
            <a:endParaRPr lang="en-US" altLang="zh-TW" sz="2800" dirty="0" smtClean="0">
              <a:cs typeface="Times New Roman" pitchFamily="18" charset="0"/>
            </a:endParaRPr>
          </a:p>
          <a:p>
            <a:pPr>
              <a:lnSpc>
                <a:spcPts val="5000"/>
              </a:lnSpc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我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Arial" charset="0"/>
              </a:rPr>
              <a:t>林志民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說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endParaRPr lang="en-US" altLang="zh-TW" sz="2800" dirty="0">
              <a:latin typeface="標楷體" pitchFamily="65" charset="-120"/>
            </a:endParaRP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若必須以</a:t>
            </a: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一萬小時的</a:t>
            </a:r>
            <a:r>
              <a:rPr lang="zh-TW" altLang="en-US" sz="2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無聊來換成功</a:t>
            </a: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，我寧可不要</a:t>
            </a:r>
            <a:r>
              <a:rPr lang="zh-TW" altLang="en-US" sz="2800" i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！</a:t>
            </a: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我會每天多努力幾小時，來換一萬小時的趣味。</a:t>
            </a: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						</a:t>
            </a:r>
            <a:endParaRPr lang="en-US" altLang="zh-TW" sz="28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4" descr="http://www.abe.com.tw/wordpress/wp-content/gallery/reader/outliner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496" y="0"/>
            <a:ext cx="4586504" cy="6525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30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55456" y="116632"/>
            <a:ext cx="4801314" cy="707886"/>
          </a:xfrm>
          <a:prstGeom prst="rect">
            <a:avLst/>
          </a:prstGeom>
          <a:solidFill>
            <a:srgbClr val="CCFFFF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好玩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427464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>
                <a:latin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整天都在玩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與聰明且努力的人一起玩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納稅人出錢買玩具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95536" y="342900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有成就感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5536" y="443711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難度無止境</a:t>
            </a:r>
            <a:r>
              <a:rPr lang="zh-TW" altLang="en-US" sz="3600" dirty="0" smtClean="0"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不會無聊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2388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  <p:grpSp>
        <p:nvGrpSpPr>
          <p:cNvPr id="3" name="群組 2"/>
          <p:cNvGrpSpPr>
            <a:grpSpLocks noChangeAspect="1"/>
          </p:cNvGrpSpPr>
          <p:nvPr/>
        </p:nvGrpSpPr>
        <p:grpSpPr>
          <a:xfrm>
            <a:off x="0" y="2315543"/>
            <a:ext cx="9023946" cy="2461249"/>
            <a:chOff x="1491685" y="2707910"/>
            <a:chExt cx="6603522" cy="1801087"/>
          </a:xfrm>
        </p:grpSpPr>
        <p:sp>
          <p:nvSpPr>
            <p:cNvPr id="4" name="直角三角形 3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" name="等腰三角形 4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7" name="等腰三角形 6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8" name="等腰三角形 7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14" name="直線單箭頭接點 13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單箭頭接點 14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單箭頭接點 15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23" name="直線接點 22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接點 23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接點 24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接點 25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接點 27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圓角矩形 28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34" name="流程圖: 儲存資料 33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1378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4" name="矩形 3"/>
          <p:cNvSpPr/>
          <p:nvPr/>
        </p:nvSpPr>
        <p:spPr>
          <a:xfrm>
            <a:off x="0" y="141290"/>
            <a:ext cx="903972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sz="2800" b="1" kern="100" dirty="0">
                <a:latin typeface="Arial" panose="020B0604020202020204" pitchFamily="34" charset="0"/>
                <a:ea typeface="新細明體"/>
                <a:cs typeface="Arial" panose="020B0604020202020204" pitchFamily="34" charset="0"/>
              </a:rPr>
              <a:t>Direct kinetic measurement of the reaction of the simplest Criegee intermediate with water vapor</a:t>
            </a:r>
            <a:endParaRPr lang="zh-TW" altLang="zh-TW" sz="2800" kern="100" dirty="0">
              <a:latin typeface="Arial" panose="020B0604020202020204" pitchFamily="34" charset="0"/>
              <a:ea typeface="新細明體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sz="1800" kern="100" dirty="0">
                <a:latin typeface="Times New Roman"/>
                <a:ea typeface="新細明體"/>
                <a:cs typeface="Times New Roman"/>
              </a:rPr>
              <a:t> </a:t>
            </a:r>
            <a:endParaRPr lang="zh-TW" altLang="zh-TW" sz="1800" kern="100" dirty="0">
              <a:latin typeface="Calibri"/>
              <a:ea typeface="新細明體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Wen 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Chao (</a:t>
            </a:r>
            <a:r>
              <a:rPr lang="zh-TW" altLang="en-US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趙彣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),</a:t>
            </a:r>
            <a:r>
              <a:rPr lang="en-US" altLang="zh-TW" kern="100" baseline="30000" dirty="0">
                <a:solidFill>
                  <a:srgbClr val="0000FF"/>
                </a:solidFill>
                <a:cs typeface="Times New Roman" panose="02020603050405020304" pitchFamily="18" charset="0"/>
              </a:rPr>
              <a:t>1,2</a:t>
            </a:r>
            <a:r>
              <a:rPr lang="en-US" altLang="zh-TW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Jun-Ting 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Hsieh (</a:t>
            </a:r>
            <a:r>
              <a:rPr lang="zh-TW" altLang="en-US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謝郡庭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),</a:t>
            </a:r>
            <a:r>
              <a:rPr lang="en-US" altLang="zh-TW" kern="100" baseline="30000" dirty="0">
                <a:solidFill>
                  <a:srgbClr val="0000FF"/>
                </a:solidFill>
                <a:cs typeface="Times New Roman" panose="02020603050405020304" pitchFamily="18" charset="0"/>
              </a:rPr>
              <a:t>1,3</a:t>
            </a:r>
            <a:r>
              <a:rPr lang="en-US" altLang="zh-TW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endParaRPr lang="en-US" altLang="zh-TW" kern="100" dirty="0" smtClean="0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Chun-Hung Chang</a:t>
            </a:r>
            <a:r>
              <a:rPr lang="zh-TW" altLang="en-US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</a:t>
            </a:r>
            <a:r>
              <a:rPr lang="zh-TW" altLang="en-US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張俊宏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  <a:r>
              <a:rPr lang="en-US" altLang="zh-TW" kern="100" baseline="30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1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altLang="zh-TW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and 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Jim </a:t>
            </a:r>
            <a:r>
              <a:rPr lang="en-US" altLang="zh-TW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Jr-Min 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Lin(</a:t>
            </a:r>
            <a:r>
              <a:rPr lang="zh-TW" altLang="en-US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林志民</a:t>
            </a:r>
            <a:r>
              <a:rPr lang="en-US" altLang="zh-TW" kern="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  <a:r>
              <a:rPr lang="en-US" altLang="zh-TW" kern="100" baseline="300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1,2,4 *</a:t>
            </a:r>
            <a:endParaRPr lang="zh-TW" altLang="zh-TW" kern="100" dirty="0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TW" sz="1800" kern="100" dirty="0">
                <a:latin typeface="Times New Roman"/>
                <a:ea typeface="新細明體"/>
                <a:cs typeface="Times New Roman"/>
              </a:rPr>
              <a:t> </a:t>
            </a:r>
            <a:endParaRPr lang="zh-TW" altLang="zh-TW" sz="1800" kern="100" dirty="0">
              <a:latin typeface="Calibri"/>
              <a:ea typeface="新細明體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 smtClean="0">
                <a:cs typeface="Times New Roman" panose="02020603050405020304" pitchFamily="18" charset="0"/>
              </a:rPr>
              <a:t>1. </a:t>
            </a:r>
            <a:r>
              <a:rPr lang="zh-TW" altLang="en-US" kern="100" dirty="0" smtClean="0">
                <a:cs typeface="Times New Roman" panose="02020603050405020304" pitchFamily="18" charset="0"/>
              </a:rPr>
              <a:t>中央研究院原子</a:t>
            </a:r>
            <a:r>
              <a:rPr lang="zh-TW" altLang="en-US" kern="100" dirty="0">
                <a:cs typeface="Times New Roman" panose="02020603050405020304" pitchFamily="18" charset="0"/>
              </a:rPr>
              <a:t>與分子科學研究所</a:t>
            </a:r>
            <a:endParaRPr lang="zh-TW" altLang="zh-TW" kern="100" dirty="0"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 smtClean="0">
                <a:cs typeface="Times New Roman" panose="02020603050405020304" pitchFamily="18" charset="0"/>
              </a:rPr>
              <a:t>2. </a:t>
            </a:r>
            <a:r>
              <a:rPr lang="zh-TW" altLang="en-US" kern="100" dirty="0" smtClean="0">
                <a:cs typeface="Times New Roman" panose="02020603050405020304" pitchFamily="18" charset="0"/>
              </a:rPr>
              <a:t>國立</a:t>
            </a:r>
            <a:r>
              <a:rPr lang="zh-TW" altLang="en-US" kern="100" dirty="0">
                <a:cs typeface="Times New Roman" panose="02020603050405020304" pitchFamily="18" charset="0"/>
              </a:rPr>
              <a:t>臺灣大學化學系</a:t>
            </a:r>
            <a:endParaRPr lang="zh-TW" altLang="zh-TW" kern="100" dirty="0"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 smtClean="0">
                <a:cs typeface="Times New Roman" panose="02020603050405020304" pitchFamily="18" charset="0"/>
              </a:rPr>
              <a:t>3. </a:t>
            </a:r>
            <a:r>
              <a:rPr lang="zh-TW" altLang="en-US" kern="100" dirty="0" smtClean="0">
                <a:cs typeface="Times New Roman" panose="02020603050405020304" pitchFamily="18" charset="0"/>
              </a:rPr>
              <a:t>美國</a:t>
            </a:r>
            <a:r>
              <a:rPr lang="zh-TW" altLang="en-US" kern="100" dirty="0">
                <a:cs typeface="Times New Roman" panose="02020603050405020304" pitchFamily="18" charset="0"/>
              </a:rPr>
              <a:t>史丹佛大學</a:t>
            </a:r>
            <a:endParaRPr lang="zh-TW" altLang="zh-TW" kern="100" dirty="0"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TW" kern="100" dirty="0" smtClean="0">
                <a:cs typeface="Times New Roman" panose="02020603050405020304" pitchFamily="18" charset="0"/>
              </a:rPr>
              <a:t>4. </a:t>
            </a:r>
            <a:r>
              <a:rPr lang="zh-TW" altLang="en-US" kern="100" dirty="0" smtClean="0">
                <a:cs typeface="Times New Roman" panose="02020603050405020304" pitchFamily="18" charset="0"/>
              </a:rPr>
              <a:t>國立</a:t>
            </a:r>
            <a:r>
              <a:rPr lang="zh-TW" altLang="en-US" kern="100" dirty="0">
                <a:cs typeface="Times New Roman" panose="02020603050405020304" pitchFamily="18" charset="0"/>
              </a:rPr>
              <a:t>交通大學應用化學系</a:t>
            </a:r>
            <a:endParaRPr lang="zh-TW" altLang="zh-TW" kern="100" dirty="0">
              <a:effectLst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27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86716" y="380491"/>
            <a:ext cx="7938392" cy="1384995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「克里奇中間體」 </a:t>
            </a:r>
            <a:r>
              <a:rPr lang="en-US" altLang="zh-TW" sz="2800" dirty="0"/>
              <a:t>(Criegee </a:t>
            </a:r>
            <a:r>
              <a:rPr lang="en-US" altLang="zh-TW" sz="2800" dirty="0" smtClean="0"/>
              <a:t>Intermediates,</a:t>
            </a:r>
            <a:r>
              <a:rPr lang="zh-TW" altLang="en-US" sz="2800" dirty="0" smtClean="0"/>
              <a:t>簡稱 </a:t>
            </a:r>
            <a:r>
              <a:rPr lang="en-US" altLang="zh-TW" sz="2800" dirty="0" smtClean="0"/>
              <a:t>CIs)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是</a:t>
            </a:r>
            <a:r>
              <a:rPr lang="zh-TW" altLang="en-US" sz="2800" dirty="0" smtClean="0"/>
              <a:t>一系列化合物的統稱</a:t>
            </a:r>
            <a:r>
              <a:rPr lang="zh-TW" altLang="en-US" sz="2800" dirty="0" smtClean="0">
                <a:latin typeface="新細明體"/>
                <a:ea typeface="新細明體"/>
              </a:rPr>
              <a:t>，</a:t>
            </a:r>
            <a:r>
              <a:rPr lang="zh-TW" altLang="en-US" sz="2800" dirty="0" smtClean="0"/>
              <a:t>例如</a:t>
            </a:r>
            <a:endParaRPr lang="zh-TW" altLang="en-US" sz="2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3035842" y="2233708"/>
            <a:ext cx="3538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rgbClr val="0000FF"/>
                </a:solidFill>
              </a:rPr>
              <a:t>CH</a:t>
            </a:r>
            <a:r>
              <a:rPr lang="en-US" altLang="zh-TW" sz="3600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2800" dirty="0" smtClean="0">
                <a:solidFill>
                  <a:srgbClr val="0000FF"/>
                </a:solidFill>
              </a:rPr>
              <a:t>OO (</a:t>
            </a:r>
            <a:r>
              <a:rPr lang="zh-TW" altLang="en-US" sz="2800" dirty="0" smtClean="0">
                <a:solidFill>
                  <a:srgbClr val="0000FF"/>
                </a:solidFill>
              </a:rPr>
              <a:t>甲醛氧化物</a:t>
            </a:r>
            <a:r>
              <a:rPr lang="en-US" altLang="zh-TW" sz="2800" dirty="0" smtClean="0">
                <a:solidFill>
                  <a:srgbClr val="0000FF"/>
                </a:solidFill>
              </a:rPr>
              <a:t>)</a:t>
            </a:r>
            <a:r>
              <a:rPr lang="zh-TW" altLang="en-US" sz="2800" dirty="0" smtClean="0">
                <a:solidFill>
                  <a:srgbClr val="0000FF"/>
                </a:solidFill>
              </a:rPr>
              <a:t> </a:t>
            </a:r>
            <a:endParaRPr lang="zh-TW" altLang="en-US" sz="2800" dirty="0">
              <a:solidFill>
                <a:srgbClr val="0000FF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25135" y="3051110"/>
            <a:ext cx="40703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2800" dirty="0" smtClean="0"/>
              <a:t>CH</a:t>
            </a:r>
            <a:r>
              <a:rPr lang="en-US" altLang="zh-TW" sz="3600" baseline="-25000" dirty="0" smtClean="0"/>
              <a:t>3</a:t>
            </a:r>
            <a:r>
              <a:rPr lang="en-US" altLang="zh-TW" sz="2800" dirty="0" smtClean="0"/>
              <a:t>CHOO (</a:t>
            </a:r>
            <a:r>
              <a:rPr lang="zh-TW" altLang="en-US" sz="2800" dirty="0" smtClean="0"/>
              <a:t>乙醛氧化物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 </a:t>
            </a:r>
            <a:endParaRPr lang="zh-TW" altLang="en-US" sz="28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2433113" y="3816573"/>
            <a:ext cx="4743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2800" dirty="0" smtClean="0"/>
              <a:t>(CH</a:t>
            </a:r>
            <a:r>
              <a:rPr lang="en-US" altLang="zh-TW" sz="3600" baseline="-25000" dirty="0" smtClean="0"/>
              <a:t>3</a:t>
            </a:r>
            <a:r>
              <a:rPr lang="en-US" altLang="zh-TW" sz="2800" dirty="0" smtClean="0"/>
              <a:t>)</a:t>
            </a:r>
            <a:r>
              <a:rPr lang="en-US" altLang="zh-TW" sz="3600" baseline="-25000" dirty="0" smtClean="0">
                <a:solidFill>
                  <a:srgbClr val="000000"/>
                </a:solidFill>
              </a:rPr>
              <a:t>2</a:t>
            </a:r>
            <a:r>
              <a:rPr lang="en-US" altLang="zh-TW" sz="2800" dirty="0" smtClean="0"/>
              <a:t>COO (</a:t>
            </a:r>
            <a:r>
              <a:rPr lang="zh-TW" altLang="en-US" sz="2800" dirty="0" smtClean="0"/>
              <a:t>丙酮氧化物</a:t>
            </a:r>
            <a:r>
              <a:rPr lang="en-US" altLang="zh-TW" sz="2800" dirty="0" smtClean="0"/>
              <a:t>), …</a:t>
            </a:r>
            <a:r>
              <a:rPr lang="zh-TW" altLang="en-US" sz="2800" dirty="0" smtClean="0"/>
              <a:t> 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88338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>
            <a:cs typeface="Times New Roman" panose="02020603050405020304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4599</TotalTime>
  <Words>576</Words>
  <Application>Microsoft Office PowerPoint</Application>
  <PresentationFormat>如螢幕大小 (4:3)</PresentationFormat>
  <Paragraphs>157</Paragraphs>
  <Slides>25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29" baseType="lpstr">
      <vt:lpstr>1_Office 佈景主題</vt:lpstr>
      <vt:lpstr>Office Theme</vt:lpstr>
      <vt:lpstr>1_預設簡報設計</vt:lpstr>
      <vt:lpstr>Graph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</dc:creator>
  <cp:lastModifiedBy>Jim Lin</cp:lastModifiedBy>
  <cp:revision>218</cp:revision>
  <cp:lastPrinted>2014-11-07T13:13:32Z</cp:lastPrinted>
  <dcterms:created xsi:type="dcterms:W3CDTF">2011-11-12T01:45:00Z</dcterms:created>
  <dcterms:modified xsi:type="dcterms:W3CDTF">2015-08-23T13:18:19Z</dcterms:modified>
</cp:coreProperties>
</file>