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906000" cy="6858000" type="A4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未命名的章節" id="{EDBFBD8E-EA75-4CB6-995C-CB37B51F3FC2}">
          <p14:sldIdLst>
            <p14:sldId id="256"/>
            <p14:sldId id="257"/>
            <p14:sldId id="258"/>
            <p14:sldId id="259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 snapToGrid="0">
      <p:cViewPr>
        <p:scale>
          <a:sx n="96" d="100"/>
          <a:sy n="96" d="100"/>
        </p:scale>
        <p:origin x="-1740" y="-84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TW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FCD85-58FA-496B-A3EF-45457894B266}" type="datetimeFigureOut">
              <a:rPr lang="zh-TW" altLang="en-US" smtClean="0"/>
              <a:t>2017/10/13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B69D-3B66-4B1D-B661-2253D5F4CB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3671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FCD85-58FA-496B-A3EF-45457894B266}" type="datetimeFigureOut">
              <a:rPr lang="zh-TW" altLang="en-US" smtClean="0"/>
              <a:t>2017/10/13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B69D-3B66-4B1D-B661-2253D5F4CB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749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FCD85-58FA-496B-A3EF-45457894B266}" type="datetimeFigureOut">
              <a:rPr lang="zh-TW" altLang="en-US" smtClean="0"/>
              <a:t>2017/10/13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B69D-3B66-4B1D-B661-2253D5F4CB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7300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FCD85-58FA-496B-A3EF-45457894B266}" type="datetimeFigureOut">
              <a:rPr lang="zh-TW" altLang="en-US" smtClean="0"/>
              <a:t>2017/10/13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B69D-3B66-4B1D-B661-2253D5F4CB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5405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FCD85-58FA-496B-A3EF-45457894B266}" type="datetimeFigureOut">
              <a:rPr lang="zh-TW" altLang="en-US" smtClean="0"/>
              <a:t>2017/10/13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B69D-3B66-4B1D-B661-2253D5F4CB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0210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FCD85-58FA-496B-A3EF-45457894B266}" type="datetimeFigureOut">
              <a:rPr lang="zh-TW" altLang="en-US" smtClean="0"/>
              <a:t>2017/10/13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B69D-3B66-4B1D-B661-2253D5F4CB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1115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FCD85-58FA-496B-A3EF-45457894B266}" type="datetimeFigureOut">
              <a:rPr lang="zh-TW" altLang="en-US" smtClean="0"/>
              <a:t>2017/10/13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B69D-3B66-4B1D-B661-2253D5F4CB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1707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FCD85-58FA-496B-A3EF-45457894B266}" type="datetimeFigureOut">
              <a:rPr lang="zh-TW" altLang="en-US" smtClean="0"/>
              <a:t>2017/10/13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B69D-3B66-4B1D-B661-2253D5F4CB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5232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zh-TW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FCD85-58FA-496B-A3EF-45457894B266}" type="datetimeFigureOut">
              <a:rPr lang="zh-TW" altLang="en-US" smtClean="0"/>
              <a:t>2017/10/13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B69D-3B66-4B1D-B661-2253D5F4CB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8334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FCD85-58FA-496B-A3EF-45457894B266}" type="datetimeFigureOut">
              <a:rPr lang="zh-TW" altLang="en-US" smtClean="0"/>
              <a:t>2017/10/13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B69D-3B66-4B1D-B661-2253D5F4CB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9979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FCD85-58FA-496B-A3EF-45457894B266}" type="datetimeFigureOut">
              <a:rPr lang="zh-TW" altLang="en-US" smtClean="0"/>
              <a:t>2017/10/13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B69D-3B66-4B1D-B661-2253D5F4CB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7841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FCD85-58FA-496B-A3EF-45457894B266}" type="datetimeFigureOut">
              <a:rPr lang="zh-TW" altLang="en-US" smtClean="0"/>
              <a:t>2017/10/13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1B69D-3B66-4B1D-B661-2253D5F4CB6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0734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1.gif"/><Relationship Id="rId12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8264" y="0"/>
            <a:ext cx="27494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球面反射鏡</a:t>
            </a:r>
            <a:endParaRPr lang="en-US" altLang="zh-TW" sz="40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846" y="738477"/>
            <a:ext cx="96231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常用：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光譜儀、望遠鏡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中。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優點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(vs.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透鏡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有哪些？</a:t>
            </a:r>
            <a:endParaRPr lang="zh-TW" altLang="en-US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4193" y="4650457"/>
            <a:ext cx="866294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注意</a:t>
            </a:r>
            <a:r>
              <a:rPr lang="en-US" altLang="zh-TW" sz="40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禁止將物體</a:t>
            </a:r>
            <a:r>
              <a:rPr lang="zh-TW" alt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或手置入</a:t>
            </a:r>
            <a:r>
              <a:rPr lang="zh-TW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望遠鏡桶內</a:t>
            </a:r>
          </a:p>
          <a:p>
            <a:r>
              <a:rPr lang="en-US" altLang="zh-TW" sz="40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	</a:t>
            </a:r>
            <a:r>
              <a:rPr lang="zh-TW" alt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手</a:t>
            </a:r>
            <a:r>
              <a:rPr lang="zh-TW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不要碰到面鏡或目鏡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576469" y="1428044"/>
            <a:ext cx="8557591" cy="3012441"/>
            <a:chOff x="89452" y="1378349"/>
            <a:chExt cx="8557591" cy="3012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/>
                <p:cNvSpPr txBox="1"/>
                <p:nvPr/>
              </p:nvSpPr>
              <p:spPr>
                <a:xfrm>
                  <a:off x="2661574" y="1667399"/>
                  <a:ext cx="5809091" cy="135678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US" altLang="zh-TW" sz="400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𝑞</m:t>
                            </m:r>
                          </m:den>
                        </m:f>
                        <m:r>
                          <a:rPr lang="en-US" altLang="zh-TW" sz="4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den>
                        </m:f>
                        <m:r>
                          <a:rPr lang="en-US" altLang="zh-TW" sz="4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den>
                        </m:f>
                        <m:r>
                          <a:rPr lang="en-US" altLang="zh-TW" sz="4000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   </m:t>
                        </m:r>
                        <m:r>
                          <a:rPr lang="en-US" altLang="zh-TW" sz="4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⇒ </m:t>
                        </m:r>
                        <m:r>
                          <a:rPr lang="en-US" altLang="zh-TW" sz="4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  <m:r>
                          <a:rPr lang="en-US" altLang="zh-TW" sz="4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𝑝𝑞</m:t>
                            </m:r>
                          </m:num>
                          <m:den>
                            <m: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𝑝</m:t>
                            </m:r>
                            <m: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TW" sz="4000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𝑞</m:t>
                            </m:r>
                          </m:den>
                        </m:f>
                      </m:oMath>
                    </m:oMathPara>
                  </a14:m>
                  <a:endParaRPr lang="zh-TW" altLang="en-US" sz="4000" dirty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9" name="TextBox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61574" y="1667399"/>
                  <a:ext cx="5809091" cy="1356782"/>
                </a:xfrm>
                <a:prstGeom prst="rect">
                  <a:avLst/>
                </a:prstGeom>
                <a:blipFill rotWithShape="1"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TextBox 9"/>
            <p:cNvSpPr txBox="1"/>
            <p:nvPr/>
          </p:nvSpPr>
          <p:spPr>
            <a:xfrm>
              <a:off x="294664" y="3190461"/>
              <a:ext cx="7882286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3600" dirty="0" smtClean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以實驗</a:t>
              </a:r>
              <a:r>
                <a:rPr lang="zh-TW" altLang="en-US" sz="36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驗證</a:t>
              </a:r>
              <a:r>
                <a:rPr lang="zh-TW" altLang="en-US" sz="3600" dirty="0" smtClean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上述</a:t>
              </a:r>
              <a:r>
                <a:rPr lang="zh-TW" altLang="en-US" sz="36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公式及</a:t>
              </a:r>
              <a:r>
                <a:rPr lang="zh-TW" altLang="en-US" sz="3600" dirty="0" smtClean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放大率 </a:t>
              </a:r>
              <a:r>
                <a:rPr lang="en-US" altLang="zh-TW" sz="3600" i="1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M</a:t>
              </a:r>
              <a:r>
                <a:rPr lang="en-US" altLang="zh-TW" sz="3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= </a:t>
              </a:r>
              <a:r>
                <a:rPr lang="en-US" altLang="zh-TW" sz="3600" i="1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q/p</a:t>
              </a:r>
              <a:endParaRPr lang="en-US" altLang="zh-TW" sz="3600" i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endPara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211290" y="1378349"/>
              <a:ext cx="2364750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TW" sz="4000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Key </a:t>
              </a:r>
              <a:r>
                <a:rPr lang="en-US" altLang="zh-TW" sz="4000" dirty="0" smtClean="0">
                  <a:solidFill>
                    <a:srgbClr val="0000FF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ideas:</a:t>
              </a:r>
              <a:endParaRPr lang="zh-TW" alt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圓角矩形 4"/>
            <p:cNvSpPr/>
            <p:nvPr/>
          </p:nvSpPr>
          <p:spPr>
            <a:xfrm>
              <a:off x="89452" y="1391478"/>
              <a:ext cx="8557591" cy="2594113"/>
            </a:xfrm>
            <a:prstGeom prst="roundRect">
              <a:avLst/>
            </a:prstGeom>
            <a:noFill/>
            <a:ln w="28575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7503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65373" y="426763"/>
                <a:ext cx="3363870" cy="96154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4000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Prove: </a:t>
                </a:r>
                <a:r>
                  <a:rPr lang="en-US" altLang="zh-TW" sz="4000" i="1" dirty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altLang="zh-TW" sz="4000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sz="4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f>
                      <m:fPr>
                        <m:ctrlPr>
                          <a:rPr lang="en-US" altLang="zh-TW" sz="4000" i="1">
                            <a:solidFill>
                              <a:srgbClr val="0000F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4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TW" sz="4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altLang="zh-TW" sz="4000" i="1">
                            <a:solidFill>
                              <a:srgbClr val="0000F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4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zh-TW" sz="4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endParaRPr lang="en-US" altLang="zh-TW" sz="4000" dirty="0">
                  <a:solidFill>
                    <a:srgbClr val="0000F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373" y="426763"/>
                <a:ext cx="3363870" cy="961545"/>
              </a:xfrm>
              <a:prstGeom prst="rect">
                <a:avLst/>
              </a:prstGeom>
              <a:blipFill rotWithShape="1">
                <a:blip r:embed="rId2"/>
                <a:stretch>
                  <a:fillRect l="-6341" b="-12025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Group 18"/>
          <p:cNvGrpSpPr/>
          <p:nvPr/>
        </p:nvGrpSpPr>
        <p:grpSpPr>
          <a:xfrm>
            <a:off x="0" y="1427652"/>
            <a:ext cx="9550234" cy="4518718"/>
            <a:chOff x="181707" y="1586272"/>
            <a:chExt cx="9550234" cy="451871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6198858" y="2822651"/>
                  <a:ext cx="3533083" cy="75668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US" altLang="zh-TW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altLang="zh-TW" sz="24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sub>
                            </m:sSub>
                          </m:den>
                        </m:f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TW" sz="2400" i="1">
                                <a:latin typeface="Cambria Math"/>
                              </a:rPr>
                            </m:ctrlPr>
                          </m:fPr>
                          <m:num>
                            <m:func>
                              <m:funcPr>
                                <m:ctrlPr>
                                  <a:rPr lang="en-US" altLang="zh-TW" sz="2400" i="1">
                                    <a:latin typeface="Cambria Math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TW" sz="2400">
                                    <a:latin typeface="Cambria Math" panose="02040503050406030204" pitchFamily="18" charset="0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zh-TW" altLang="en-US" sz="2400" i="1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func>
                          </m:num>
                          <m:den>
                            <m:func>
                              <m:funcPr>
                                <m:ctrlPr>
                                  <a:rPr lang="en-US" altLang="zh-TW" sz="2400" i="1">
                                    <a:latin typeface="Cambria Math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TW" sz="2400">
                                    <a:latin typeface="Cambria Math" panose="02040503050406030204" pitchFamily="18" charset="0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zh-TW" altLang="en-US" sz="2400" i="1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func>
                          </m:den>
                        </m:f>
                        <m:d>
                          <m:dPr>
                            <m:ctrlPr>
                              <a:rPr lang="en-US" altLang="zh-TW" sz="2400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zh-TW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∴</m:t>
                            </m:r>
                            <m:r>
                              <a:rPr lang="zh-TW" altLang="en-US" sz="2400" i="1">
                                <a:latin typeface="Cambria Math" panose="02040503050406030204" pitchFamily="18" charset="0"/>
                              </a:rPr>
                              <m:t>𝛼</m:t>
                            </m:r>
                            <m:r>
                              <a:rPr lang="en-US" altLang="zh-TW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≅0</m:t>
                            </m:r>
                          </m:e>
                        </m:d>
                        <m:r>
                          <a:rPr lang="en-US" altLang="zh-TW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TW" sz="2400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TW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TW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oMath>
                    </m:oMathPara>
                  </a14:m>
                  <a:endParaRPr lang="zh-TW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98858" y="2822651"/>
                  <a:ext cx="3533083" cy="756682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" name="TextBox 2"/>
            <p:cNvSpPr txBox="1"/>
            <p:nvPr/>
          </p:nvSpPr>
          <p:spPr>
            <a:xfrm>
              <a:off x="420247" y="5520215"/>
              <a:ext cx="922351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球面像差造成成像</a:t>
              </a:r>
              <a:r>
                <a:rPr lang="zh-TW" altLang="en-US" sz="3200" dirty="0" smtClean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模糊，但</a:t>
              </a:r>
              <a:r>
                <a:rPr lang="zh-TW" altLang="en-US" sz="3200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從球心出發沒有像差</a:t>
              </a:r>
              <a:r>
                <a:rPr lang="en-US" altLang="zh-TW" sz="3200" dirty="0" smtClean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!!</a:t>
              </a:r>
              <a:endParaRPr lang="en-US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181707" y="1586272"/>
              <a:ext cx="7865181" cy="3728862"/>
              <a:chOff x="247383" y="1416862"/>
              <a:chExt cx="7865181" cy="3728862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1" name="TextBox 40"/>
                  <p:cNvSpPr txBox="1"/>
                  <p:nvPr/>
                </p:nvSpPr>
                <p:spPr>
                  <a:xfrm>
                    <a:off x="6314132" y="1416862"/>
                    <a:ext cx="1711366" cy="369332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TW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sub>
                          </m:sSub>
                          <m:func>
                            <m:funcPr>
                              <m:ctrlPr>
                                <a:rPr lang="en-US" altLang="zh-TW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altLang="zh-TW" sz="240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zh-TW" altLang="en-US" sz="2400" i="1"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e>
                          </m:func>
                          <m:r>
                            <a:rPr lang="en-US" altLang="zh-TW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oMath>
                      </m:oMathPara>
                    </a14:m>
                    <a:endParaRPr lang="en-US" altLang="zh-TW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41" name="TextBox 4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314132" y="1416862"/>
                    <a:ext cx="1711366" cy="369332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 l="-3203" r="-2847" b="-16393"/>
                    </a:stretch>
                  </a:blipFill>
                </p:spPr>
                <p:txBody>
                  <a:bodyPr/>
                  <a:lstStyle/>
                  <a:p>
                    <a:r>
                      <a:rPr lang="zh-TW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2" name="TextBox 41"/>
                  <p:cNvSpPr txBox="1"/>
                  <p:nvPr/>
                </p:nvSpPr>
                <p:spPr>
                  <a:xfrm>
                    <a:off x="6288772" y="2090919"/>
                    <a:ext cx="1772537" cy="369332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altLang="zh-TW" sz="2400" i="1">
                              <a:latin typeface="Cambria Math" panose="02040503050406030204" pitchFamily="18" charset="0"/>
                            </a:rPr>
                            <m:t>𝑋</m:t>
                          </m:r>
                          <m:func>
                            <m:funcPr>
                              <m:ctrlPr>
                                <a:rPr lang="en-US" altLang="zh-TW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altLang="zh-TW" sz="240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zh-TW" altLang="en-US" sz="2400" i="1"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</m:func>
                          <m:r>
                            <a:rPr lang="en-US" altLang="zh-TW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TW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oMath>
                      </m:oMathPara>
                    </a14:m>
                    <a:endParaRPr lang="en-US" altLang="zh-TW" sz="24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42" name="TextBox 4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288772" y="2090919"/>
                    <a:ext cx="1772537" cy="369332"/>
                  </a:xfrm>
                  <a:prstGeom prst="rect">
                    <a:avLst/>
                  </a:prstGeom>
                  <a:blipFill rotWithShape="0">
                    <a:blip r:embed="rId5"/>
                    <a:stretch>
                      <a:fillRect l="-3093" r="-2749" b="-8333"/>
                    </a:stretch>
                  </a:blipFill>
                </p:spPr>
                <p:txBody>
                  <a:bodyPr/>
                  <a:lstStyle/>
                  <a:p>
                    <a:r>
                      <a:rPr lang="zh-TW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" name="TextBox 1"/>
                  <p:cNvSpPr txBox="1"/>
                  <p:nvPr/>
                </p:nvSpPr>
                <p:spPr>
                  <a:xfrm>
                    <a:off x="6803038" y="3508482"/>
                    <a:ext cx="1309526" cy="526939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US" altLang="zh-TW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⇒</m:t>
                        </m:r>
                      </m:oMath>
                    </a14:m>
                    <a:r>
                      <a:rPr lang="en-US" altLang="zh-TW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X = </a:t>
                    </a:r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altLang="zh-TW" sz="20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>
                          <m:sSubPr>
                            <m:ctrlPr>
                              <a:rPr lang="en-US" altLang="zh-TW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oMath>
                    </a14:m>
                    <a:endParaRPr lang="zh-TW" altLang="en-US" sz="20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2" name="TextBox 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803038" y="3508482"/>
                    <a:ext cx="1309526" cy="526939"/>
                  </a:xfrm>
                  <a:prstGeom prst="rect">
                    <a:avLst/>
                  </a:prstGeom>
                  <a:blipFill rotWithShape="0">
                    <a:blip r:embed="rId6"/>
                    <a:stretch>
                      <a:fillRect b="-6897"/>
                    </a:stretch>
                  </a:blipFill>
                </p:spPr>
                <p:txBody>
                  <a:bodyPr/>
                  <a:lstStyle/>
                  <a:p>
                    <a:r>
                      <a:rPr lang="zh-TW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grpSp>
            <p:nvGrpSpPr>
              <p:cNvPr id="15" name="Group 14"/>
              <p:cNvGrpSpPr/>
              <p:nvPr/>
            </p:nvGrpSpPr>
            <p:grpSpPr>
              <a:xfrm>
                <a:off x="247383" y="1688247"/>
                <a:ext cx="5875855" cy="3457477"/>
                <a:chOff x="266044" y="1878092"/>
                <a:chExt cx="5875855" cy="3457477"/>
              </a:xfrm>
            </p:grpSpPr>
            <p:pic>
              <p:nvPicPr>
                <p:cNvPr id="1026" name="Picture 2" descr="「Curved mirror」的圖片搜尋結果"/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66044" y="1907987"/>
                  <a:ext cx="5875855" cy="34275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" name="TextBox 6"/>
                    <p:cNvSpPr txBox="1"/>
                    <p:nvPr/>
                  </p:nvSpPr>
                  <p:spPr>
                    <a:xfrm>
                      <a:off x="266045" y="2018207"/>
                      <a:ext cx="1422796" cy="555152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US" altLang="zh-TW" sz="1463" i="1" smtClean="0">
                                    <a:ln>
                                      <a:noFill/>
                                    </a:ln>
                                    <a:noFill/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zh-TW" sz="1463" i="1">
                                    <a:ln>
                                      <a:noFill/>
                                    </a:ln>
                                    <a:noFill/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altLang="zh-TW" sz="1463" i="1">
                                    <a:ln>
                                      <a:noFill/>
                                    </a:ln>
                                    <a:noFill/>
                                    <a:latin typeface="Cambria Math" panose="02040503050406030204" pitchFamily="18" charset="0"/>
                                  </a:rPr>
                                  <m:t>𝑞</m:t>
                                </m:r>
                              </m:den>
                            </m:f>
                            <m:r>
                              <a:rPr lang="en-US" altLang="zh-TW" sz="1463" i="1">
                                <a:ln>
                                  <a:noFill/>
                                </a:ln>
                                <a:noFill/>
                                <a:latin typeface="Cambria Math" panose="02040503050406030204" pitchFamily="18" charset="0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altLang="zh-TW" sz="1463" i="1">
                                    <a:ln>
                                      <a:noFill/>
                                    </a:ln>
                                    <a:noFill/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zh-TW" sz="1463" i="1">
                                    <a:ln>
                                      <a:noFill/>
                                    </a:ln>
                                    <a:noFill/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altLang="zh-TW" sz="1463" i="1">
                                    <a:ln>
                                      <a:noFill/>
                                    </a:ln>
                                    <a:noFill/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den>
                            </m:f>
                            <m:r>
                              <a:rPr lang="en-US" altLang="zh-TW" sz="1463" i="1">
                                <a:ln>
                                  <a:noFill/>
                                </a:ln>
                                <a:noFill/>
                                <a:latin typeface="Cambria Math" panose="02040503050406030204" pitchFamily="18" charset="0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altLang="zh-TW" sz="1463" i="1">
                                    <a:ln>
                                      <a:noFill/>
                                    </a:ln>
                                    <a:noFill/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zh-TW" sz="1463" i="1">
                                    <a:ln>
                                      <a:noFill/>
                                    </a:ln>
                                    <a:noFill/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altLang="zh-TW" sz="1463" i="1">
                                    <a:ln>
                                      <a:noFill/>
                                    </a:ln>
                                    <a:noFill/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den>
                            </m:f>
                          </m:oMath>
                        </m:oMathPara>
                      </a14:m>
                      <a:endParaRPr lang="zh-TW" altLang="en-US" sz="1463" dirty="0">
                        <a:ln>
                          <a:noFill/>
                        </a:ln>
                        <a:noFill/>
                      </a:endParaRPr>
                    </a:p>
                  </p:txBody>
                </p:sp>
              </mc:Choice>
              <mc:Fallback xmlns="">
                <p:sp>
                  <p:nvSpPr>
                    <p:cNvPr id="7" name="TextBox 6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66045" y="2018207"/>
                      <a:ext cx="1422796" cy="555152"/>
                    </a:xfrm>
                    <a:prstGeom prst="rect">
                      <a:avLst/>
                    </a:prstGeom>
                    <a:blipFill rotWithShape="0">
                      <a:blip r:embed="rId8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zh-TW" alt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9" name="TextBox 8"/>
                <p:cNvSpPr txBox="1"/>
                <p:nvPr/>
              </p:nvSpPr>
              <p:spPr>
                <a:xfrm flipH="1">
                  <a:off x="2962513" y="2529914"/>
                  <a:ext cx="94588" cy="31745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endParaRPr lang="zh-TW" altLang="en-US" sz="1463" dirty="0"/>
                </a:p>
              </p:txBody>
            </p:sp>
            <p:sp>
              <p:nvSpPr>
                <p:cNvPr id="10" name="TextBox 9"/>
                <p:cNvSpPr txBox="1"/>
                <p:nvPr/>
              </p:nvSpPr>
              <p:spPr>
                <a:xfrm>
                  <a:off x="3203972" y="4747737"/>
                  <a:ext cx="282450" cy="31745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1463" dirty="0"/>
                    <a:t>p</a:t>
                  </a:r>
                  <a:endParaRPr lang="zh-TW" altLang="en-US" sz="1463" dirty="0"/>
                </a:p>
              </p:txBody>
            </p:sp>
            <p:sp>
              <p:nvSpPr>
                <p:cNvPr id="11" name="TextBox 10"/>
                <p:cNvSpPr txBox="1"/>
                <p:nvPr/>
              </p:nvSpPr>
              <p:spPr>
                <a:xfrm>
                  <a:off x="2219564" y="4041934"/>
                  <a:ext cx="157876" cy="31745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TW" sz="1463" dirty="0"/>
                    <a:t>p</a:t>
                  </a:r>
                  <a:endParaRPr lang="zh-TW" altLang="en-US" sz="1463" dirty="0"/>
                </a:p>
              </p:txBody>
            </p:sp>
            <p:sp>
              <p:nvSpPr>
                <p:cNvPr id="4" name="Rectangle 3"/>
                <p:cNvSpPr/>
                <p:nvPr/>
              </p:nvSpPr>
              <p:spPr>
                <a:xfrm>
                  <a:off x="1847736" y="1878092"/>
                  <a:ext cx="2817570" cy="80534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6" name="Rectangle 5"/>
                <p:cNvSpPr/>
                <p:nvPr/>
              </p:nvSpPr>
              <p:spPr>
                <a:xfrm>
                  <a:off x="942392" y="4150796"/>
                  <a:ext cx="3388568" cy="9144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2" name="TextBox 11"/>
                <p:cNvSpPr txBox="1"/>
                <p:nvPr/>
              </p:nvSpPr>
              <p:spPr>
                <a:xfrm>
                  <a:off x="4590660" y="2478041"/>
                  <a:ext cx="306494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dirty="0" smtClean="0"/>
                    <a:t>q</a:t>
                  </a:r>
                  <a:endParaRPr lang="zh-TW" altLang="en-US" dirty="0"/>
                </a:p>
              </p:txBody>
            </p:sp>
            <p:sp>
              <p:nvSpPr>
                <p:cNvPr id="13" name="TextBox 12"/>
                <p:cNvSpPr txBox="1"/>
                <p:nvPr/>
              </p:nvSpPr>
              <p:spPr>
                <a:xfrm>
                  <a:off x="5007308" y="4747737"/>
                  <a:ext cx="351735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TW" dirty="0" smtClean="0"/>
                    <a:t>f</a:t>
                  </a:r>
                  <a:endParaRPr lang="zh-TW" altLang="en-US" dirty="0"/>
                </a:p>
              </p:txBody>
            </p:sp>
            <p:sp>
              <p:nvSpPr>
                <p:cNvPr id="14" name="TextBox 13"/>
                <p:cNvSpPr txBox="1"/>
                <p:nvPr/>
              </p:nvSpPr>
              <p:spPr>
                <a:xfrm>
                  <a:off x="2145255" y="4925062"/>
                  <a:ext cx="306494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dirty="0" smtClean="0"/>
                    <a:t>p</a:t>
                  </a:r>
                  <a:endParaRPr lang="zh-TW" altLang="en-US" dirty="0"/>
                </a:p>
              </p:txBody>
            </p:sp>
          </p:grpSp>
          <p:cxnSp>
            <p:nvCxnSpPr>
              <p:cNvPr id="17" name="Straight Connector 16"/>
              <p:cNvCxnSpPr/>
              <p:nvPr/>
            </p:nvCxnSpPr>
            <p:spPr>
              <a:xfrm flipH="1">
                <a:off x="3185310" y="2761861"/>
                <a:ext cx="2291759" cy="77544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 flipH="1">
                <a:off x="5490465" y="2766390"/>
                <a:ext cx="16974" cy="77091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TextBox 20"/>
                  <p:cNvSpPr txBox="1"/>
                  <p:nvPr/>
                </p:nvSpPr>
                <p:spPr>
                  <a:xfrm>
                    <a:off x="4062006" y="2819221"/>
                    <a:ext cx="500586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TW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TW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altLang="zh-TW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sub>
                          </m:sSub>
                        </m:oMath>
                      </m:oMathPara>
                    </a14:m>
                    <a:endParaRPr lang="zh-TW" altLang="en-US" dirty="0"/>
                  </a:p>
                </p:txBody>
              </p:sp>
            </mc:Choice>
            <mc:Fallback xmlns="">
              <p:sp>
                <p:nvSpPr>
                  <p:cNvPr id="21" name="TextBox 2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62006" y="2819221"/>
                    <a:ext cx="500586" cy="369332"/>
                  </a:xfrm>
                  <a:prstGeom prst="rect">
                    <a:avLst/>
                  </a:prstGeom>
                  <a:blipFill rotWithShape="0"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TW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2" name="TextBox 21"/>
              <p:cNvSpPr txBox="1"/>
              <p:nvPr/>
            </p:nvSpPr>
            <p:spPr>
              <a:xfrm>
                <a:off x="4817235" y="3048878"/>
                <a:ext cx="3048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>
                    <a:solidFill>
                      <a:srgbClr val="FF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X</a:t>
                </a:r>
                <a:endParaRPr lang="zh-TW" altLang="en-US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" name="TextBox 22"/>
                  <p:cNvSpPr txBox="1"/>
                  <p:nvPr/>
                </p:nvSpPr>
                <p:spPr>
                  <a:xfrm>
                    <a:off x="4710828" y="2737785"/>
                    <a:ext cx="202556" cy="276999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zh-TW" altLang="en-US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oMath>
                      </m:oMathPara>
                    </a14:m>
                    <a:endParaRPr lang="zh-TW" altLang="en-US" dirty="0"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23" name="TextBox 2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710828" y="2737785"/>
                    <a:ext cx="202556" cy="276999"/>
                  </a:xfrm>
                  <a:prstGeom prst="rect">
                    <a:avLst/>
                  </a:prstGeom>
                  <a:blipFill rotWithShape="0">
                    <a:blip r:embed="rId10"/>
                    <a:stretch>
                      <a:fillRect l="-15152" r="-15152"/>
                    </a:stretch>
                  </a:blipFill>
                </p:spPr>
                <p:txBody>
                  <a:bodyPr/>
                  <a:lstStyle/>
                  <a:p>
                    <a:r>
                      <a:rPr lang="zh-TW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TextBox 23"/>
                  <p:cNvSpPr txBox="1"/>
                  <p:nvPr/>
                </p:nvSpPr>
                <p:spPr>
                  <a:xfrm>
                    <a:off x="4638758" y="3238212"/>
                    <a:ext cx="446532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TW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2</a:t>
                    </a:r>
                    <a14:m>
                      <m:oMath xmlns:m="http://schemas.openxmlformats.org/officeDocument/2006/math">
                        <m:r>
                          <a:rPr lang="zh-TW" altLang="en-US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oMath>
                    </a14:m>
                    <a:endParaRPr lang="zh-TW" altLang="en-US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endParaRPr>
                  </a:p>
                  <a:p>
                    <a:endParaRPr lang="zh-TW" altLang="en-US" dirty="0"/>
                  </a:p>
                </p:txBody>
              </p:sp>
            </mc:Choice>
            <mc:Fallback xmlns="">
              <p:sp>
                <p:nvSpPr>
                  <p:cNvPr id="24" name="TextBox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638758" y="3238212"/>
                    <a:ext cx="446532" cy="646331"/>
                  </a:xfrm>
                  <a:prstGeom prst="rect">
                    <a:avLst/>
                  </a:prstGeom>
                  <a:blipFill rotWithShape="0">
                    <a:blip r:embed="rId11"/>
                    <a:stretch>
                      <a:fillRect l="-12329" t="-4717"/>
                    </a:stretch>
                  </a:blipFill>
                </p:spPr>
                <p:txBody>
                  <a:bodyPr/>
                  <a:lstStyle/>
                  <a:p>
                    <a:r>
                      <a:rPr lang="zh-TW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5" name="Rectangle 24"/>
              <p:cNvSpPr/>
              <p:nvPr/>
            </p:nvSpPr>
            <p:spPr>
              <a:xfrm>
                <a:off x="4312299" y="4234965"/>
                <a:ext cx="626783" cy="4082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4583795" y="3053634"/>
                  <a:ext cx="38722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zh-TW" altLang="en-US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oMath>
                    </m:oMathPara>
                  </a14:m>
                  <a:endPara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83795" y="3053634"/>
                  <a:ext cx="387222" cy="369332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" name="Rectangle 15"/>
            <p:cNvSpPr/>
            <p:nvPr/>
          </p:nvSpPr>
          <p:spPr>
            <a:xfrm>
              <a:off x="1670180" y="1857657"/>
              <a:ext cx="2071242" cy="8584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923731" y="3852089"/>
              <a:ext cx="1940767" cy="3174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4418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2026"/>
            <a:ext cx="9643805" cy="4668847"/>
          </a:xfrm>
          <a:prstGeom prst="rect">
            <a:avLst/>
          </a:prstGeom>
        </p:spPr>
      </p:pic>
      <p:sp>
        <p:nvSpPr>
          <p:cNvPr id="6" name="TextBox 7"/>
          <p:cNvSpPr txBox="1"/>
          <p:nvPr/>
        </p:nvSpPr>
        <p:spPr>
          <a:xfrm>
            <a:off x="306873" y="261399"/>
            <a:ext cx="75713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此圖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之成像概念也可推出 </a:t>
            </a:r>
            <a:r>
              <a:rPr lang="en-US" altLang="zh-TW" sz="3600" i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R</a:t>
            </a:r>
            <a:r>
              <a:rPr lang="en-US" altLang="zh-TW" sz="3600" baseline="-25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=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 </a:t>
            </a:r>
            <a:r>
              <a:rPr lang="en-US" altLang="zh-TW" sz="3600" i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</a:t>
            </a:r>
          </a:p>
          <a:p>
            <a:r>
              <a:rPr lang="en-US" altLang="zh-TW" sz="3600" i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</a:t>
            </a:r>
            <a:r>
              <a:rPr lang="en-US" altLang="zh-TW" sz="3600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			</a:t>
            </a:r>
            <a:r>
              <a:rPr lang="zh-TW" alt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你會推導嗎？</a:t>
            </a:r>
            <a:endParaRPr lang="zh-TW" altLang="en-US" sz="36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95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7912" y="3866321"/>
            <a:ext cx="34355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fun</a:t>
            </a:r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parts:</a:t>
            </a:r>
            <a:endParaRPr lang="zh-TW" altLang="en-US" sz="4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074" y="442189"/>
            <a:ext cx="954785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做出放大率為 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的像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誤差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5%)</a:t>
            </a:r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，並拍照存證；</a:t>
            </a:r>
            <a:endParaRPr lang="en-US" altLang="zh-TW" sz="4000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不測量鏡片</a:t>
            </a:r>
            <a:r>
              <a:rPr lang="zh-TW" altLang="en-US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位置而求出此鏡片之焦距。</a:t>
            </a:r>
            <a:endParaRPr lang="en-US" altLang="zh-TW" sz="4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4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列出</a:t>
            </a:r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反射鏡的至少二項優點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(vs</a:t>
            </a:r>
            <a:r>
              <a:rPr lang="en-US" altLang="zh-TW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4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透鏡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4000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4000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天氣好時可觀測</a:t>
            </a:r>
            <a:r>
              <a:rPr lang="zh-TW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太陽黑</a:t>
            </a:r>
            <a:r>
              <a:rPr lang="zh-TW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子，注意區別灰塵和黑子的成像</a:t>
            </a:r>
            <a:endParaRPr lang="en-US" altLang="zh-TW" sz="4000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40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129209" y="248478"/>
            <a:ext cx="9491869" cy="233569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284201" y="-99390"/>
            <a:ext cx="1210588" cy="707886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TW" altLang="en-US" sz="4000" dirty="0" smtClean="0">
                <a:solidFill>
                  <a:srgbClr val="FF0000"/>
                </a:solidFill>
                <a:ea typeface="標楷體" pitchFamily="65" charset="-120"/>
              </a:rPr>
              <a:t>挑戰</a:t>
            </a:r>
            <a:endParaRPr lang="zh-TW" altLang="en-US" sz="4000" dirty="0">
              <a:solidFill>
                <a:srgbClr val="FF0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3996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518</TotalTime>
  <Words>261</Words>
  <Application>Microsoft Office PowerPoint</Application>
  <PresentationFormat>A4 紙張 (210x297 公釐)</PresentationFormat>
  <Paragraphs>35</Paragraphs>
  <Slides>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Office Theme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Author</dc:creator>
  <cp:lastModifiedBy>Jim Lin</cp:lastModifiedBy>
  <cp:revision>33</cp:revision>
  <cp:lastPrinted>2017-10-12T06:18:10Z</cp:lastPrinted>
  <dcterms:created xsi:type="dcterms:W3CDTF">2017-09-30T02:19:14Z</dcterms:created>
  <dcterms:modified xsi:type="dcterms:W3CDTF">2017-10-13T16:03:55Z</dcterms:modified>
</cp:coreProperties>
</file>