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0"/>
  </p:notesMasterIdLst>
  <p:sldIdLst>
    <p:sldId id="256" r:id="rId2"/>
    <p:sldId id="275" r:id="rId3"/>
    <p:sldId id="278" r:id="rId4"/>
    <p:sldId id="258" r:id="rId5"/>
    <p:sldId id="257" r:id="rId6"/>
    <p:sldId id="265" r:id="rId7"/>
    <p:sldId id="260" r:id="rId8"/>
    <p:sldId id="303" r:id="rId9"/>
    <p:sldId id="284" r:id="rId10"/>
    <p:sldId id="259" r:id="rId11"/>
    <p:sldId id="261" r:id="rId12"/>
    <p:sldId id="277" r:id="rId13"/>
    <p:sldId id="291" r:id="rId14"/>
    <p:sldId id="292" r:id="rId15"/>
    <p:sldId id="285" r:id="rId16"/>
    <p:sldId id="276" r:id="rId17"/>
    <p:sldId id="286" r:id="rId18"/>
    <p:sldId id="287" r:id="rId19"/>
    <p:sldId id="288" r:id="rId20"/>
    <p:sldId id="274" r:id="rId21"/>
    <p:sldId id="289" r:id="rId22"/>
    <p:sldId id="290" r:id="rId23"/>
    <p:sldId id="262" r:id="rId24"/>
    <p:sldId id="300" r:id="rId25"/>
    <p:sldId id="263" r:id="rId26"/>
    <p:sldId id="301" r:id="rId27"/>
    <p:sldId id="302" r:id="rId28"/>
    <p:sldId id="279" r:id="rId29"/>
    <p:sldId id="293" r:id="rId30"/>
    <p:sldId id="280" r:id="rId31"/>
    <p:sldId id="299" r:id="rId32"/>
    <p:sldId id="281" r:id="rId33"/>
    <p:sldId id="294" r:id="rId34"/>
    <p:sldId id="295" r:id="rId35"/>
    <p:sldId id="296" r:id="rId36"/>
    <p:sldId id="297" r:id="rId37"/>
    <p:sldId id="298" r:id="rId38"/>
    <p:sldId id="266" r:id="rId39"/>
    <p:sldId id="271" r:id="rId40"/>
    <p:sldId id="282" r:id="rId41"/>
    <p:sldId id="283" r:id="rId42"/>
    <p:sldId id="264" r:id="rId43"/>
    <p:sldId id="270" r:id="rId44"/>
    <p:sldId id="273" r:id="rId45"/>
    <p:sldId id="272" r:id="rId46"/>
    <p:sldId id="267" r:id="rId47"/>
    <p:sldId id="268" r:id="rId48"/>
    <p:sldId id="269" r:id="rId49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5pPr>
    <a:lvl6pPr marL="2286000" algn="l" defTabSz="914400" rtl="0" eaLnBrk="1" latinLnBrk="0" hangingPunct="1"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6pPr>
    <a:lvl7pPr marL="2743200" algn="l" defTabSz="914400" rtl="0" eaLnBrk="1" latinLnBrk="0" hangingPunct="1"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7pPr>
    <a:lvl8pPr marL="3200400" algn="l" defTabSz="914400" rtl="0" eaLnBrk="1" latinLnBrk="0" hangingPunct="1"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8pPr>
    <a:lvl9pPr marL="3657600" algn="l" defTabSz="914400" rtl="0" eaLnBrk="1" latinLnBrk="0" hangingPunct="1">
      <a:defRPr kumimoji="1" sz="2800" kern="1200">
        <a:solidFill>
          <a:schemeClr val="tx1"/>
        </a:solidFill>
        <a:latin typeface="Times New Roman" pitchFamily="18" charset="0"/>
        <a:ea typeface="標楷體" pitchFamily="65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3399"/>
    <a:srgbClr val="0000FF"/>
    <a:srgbClr val="C0C0C0"/>
    <a:srgbClr val="FF33CC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88" autoAdjust="0"/>
    <p:restoredTop sz="94660"/>
  </p:normalViewPr>
  <p:slideViewPr>
    <p:cSldViewPr snapToGrid="0" showGuides="1">
      <p:cViewPr varScale="1">
        <p:scale>
          <a:sx n="102" d="100"/>
          <a:sy n="102" d="100"/>
        </p:scale>
        <p:origin x="-846" y="-90"/>
      </p:cViewPr>
      <p:guideLst>
        <p:guide orient="horz" pos="2157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864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307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307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ea typeface="新細明體" pitchFamily="18" charset="-120"/>
              </a:defRPr>
            </a:lvl1pPr>
          </a:lstStyle>
          <a:p>
            <a:endParaRPr lang="en-US" altLang="zh-TW"/>
          </a:p>
        </p:txBody>
      </p:sp>
      <p:sp>
        <p:nvSpPr>
          <p:cNvPr id="307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新細明體" pitchFamily="18" charset="-120"/>
              </a:defRPr>
            </a:lvl1pPr>
          </a:lstStyle>
          <a:p>
            <a:fld id="{EEEA3C64-9DFE-4C0C-8195-197C9296EE2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828034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154CE44-7FDF-4A75-8E81-C92728ABDD0A}" type="slidenum">
              <a:rPr lang="en-US" altLang="zh-TW"/>
              <a:pPr/>
              <a:t>40</a:t>
            </a:fld>
            <a:endParaRPr lang="en-US" altLang="zh-TW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TW" altLang="zh-TW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802A1A-1B91-4A49-B4EE-E2ACCB03F28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796253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4A3611-EBA0-4328-9B7F-7ACBF90A2E7F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52288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431018-7198-471D-9911-5C88F8CE923B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40809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9D43D9-4856-495E-874D-72F153AECDC1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44878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C7CCA0-BD56-430D-AC65-DF6059B081B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911939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E925D5-758C-4A07-BC1F-50C239F32B9D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7086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AF91D1-D4C1-4144-93E9-E620DBEDAD39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303659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CF5F8C-7A7F-4AE5-8E01-3100DB0F36A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30200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27093F-C39A-466D-B31F-DC33DB11B30C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037229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08DA3F-9F76-45CA-BC35-89B253D87FE2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6100752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4F4610-87C7-4B6F-9EE1-59769061A978}" type="slidenum">
              <a:rPr lang="en-US" altLang="zh-TW"/>
              <a:pPr/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129946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fld id="{6A011954-6F26-49EC-B46A-045AC4BB2229}" type="slidenum">
              <a:rPr lang="en-US" altLang="zh-TW"/>
              <a:pPr/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3.wmf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2.bin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4.png"/><Relationship Id="rId4" Type="http://schemas.openxmlformats.org/officeDocument/2006/relationships/image" Target="../media/image23.w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25.wmf"/><Relationship Id="rId4" Type="http://schemas.openxmlformats.org/officeDocument/2006/relationships/oleObject" Target="../embeddings/oleObject4.bin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29.wm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5E559F-EA34-4A7B-987F-93F18D46185E}" type="slidenum">
              <a:rPr lang="en-US" altLang="zh-TW"/>
              <a:pPr/>
              <a:t>1</a:t>
            </a:fld>
            <a:endParaRPr lang="en-US" altLang="zh-TW"/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946150" y="230188"/>
            <a:ext cx="7499350" cy="5211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TW" altLang="en-US" sz="4800">
                <a:solidFill>
                  <a:srgbClr val="3333FF"/>
                </a:solidFill>
                <a:latin typeface="標楷體" pitchFamily="65" charset="-120"/>
              </a:rPr>
              <a:t>用實測教導模型歸納與分析</a:t>
            </a:r>
          </a:p>
          <a:p>
            <a:pPr algn="ctr"/>
            <a:r>
              <a:rPr lang="en-US" altLang="en-US" sz="4800">
                <a:solidFill>
                  <a:srgbClr val="3333FF"/>
                </a:solidFill>
                <a:latin typeface="標楷體" pitchFamily="65" charset="-120"/>
              </a:rPr>
              <a:t>—</a:t>
            </a:r>
            <a:r>
              <a:rPr lang="zh-TW" altLang="en-US" sz="4800">
                <a:solidFill>
                  <a:srgbClr val="3333FF"/>
                </a:solidFill>
                <a:latin typeface="標楷體" pitchFamily="65" charset="-120"/>
              </a:rPr>
              <a:t>以訊號之反射實驗為例</a:t>
            </a:r>
          </a:p>
          <a:p>
            <a:pPr algn="ctr"/>
            <a:endParaRPr lang="zh-TW" altLang="en-US" sz="4800">
              <a:solidFill>
                <a:srgbClr val="3333FF"/>
              </a:solidFill>
              <a:latin typeface="標楷體" pitchFamily="65" charset="-120"/>
            </a:endParaRPr>
          </a:p>
          <a:p>
            <a:pPr algn="ctr"/>
            <a:r>
              <a:rPr lang="zh-TW" altLang="en-US" sz="3600">
                <a:latin typeface="標楷體" pitchFamily="65" charset="-120"/>
              </a:rPr>
              <a:t>林志民</a:t>
            </a:r>
          </a:p>
          <a:p>
            <a:pPr algn="ctr"/>
            <a:endParaRPr lang="zh-TW" altLang="en-US" sz="3600">
              <a:latin typeface="標楷體" pitchFamily="65" charset="-120"/>
            </a:endParaRPr>
          </a:p>
          <a:p>
            <a:pPr algn="ctr"/>
            <a:r>
              <a:rPr lang="zh-TW" altLang="en-US" sz="2400">
                <a:latin typeface="標楷體" pitchFamily="65" charset="-120"/>
              </a:rPr>
              <a:t>中央研究院原子與分子科學研究所 </a:t>
            </a:r>
          </a:p>
          <a:p>
            <a:pPr algn="ctr"/>
            <a:r>
              <a:rPr lang="zh-TW" altLang="en-US" sz="2400">
                <a:latin typeface="標楷體" pitchFamily="65" charset="-120"/>
              </a:rPr>
              <a:t>國立臺灣大學化學系</a:t>
            </a:r>
          </a:p>
          <a:p>
            <a:pPr algn="ctr"/>
            <a:r>
              <a:rPr lang="zh-TW" altLang="en-US" sz="2400">
                <a:latin typeface="標楷體" pitchFamily="65" charset="-120"/>
              </a:rPr>
              <a:t>國立交通大學應用化學系</a:t>
            </a:r>
          </a:p>
          <a:p>
            <a:pPr algn="ctr"/>
            <a:r>
              <a:rPr lang="en-US" altLang="zh-TW" sz="2400"/>
              <a:t>E-mail</a:t>
            </a:r>
            <a:r>
              <a:rPr lang="zh-TW" altLang="en-US" sz="2400"/>
              <a:t>：</a:t>
            </a:r>
            <a:r>
              <a:rPr lang="en-US" altLang="zh-TW" sz="2400" i="1"/>
              <a:t>jimlin@gate.sinica.edu.tw</a:t>
            </a:r>
          </a:p>
          <a:p>
            <a:pPr algn="ctr"/>
            <a:endParaRPr lang="en-US" altLang="zh-TW" sz="2400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8E1772-3274-4DE1-BC0D-05B412F8F139}" type="slidenum">
              <a:rPr lang="en-US" altLang="zh-TW"/>
              <a:pPr/>
              <a:t>2</a:t>
            </a:fld>
            <a:endParaRPr lang="en-US" altLang="zh-TW"/>
          </a:p>
        </p:txBody>
      </p:sp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342900" y="566738"/>
            <a:ext cx="760095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/>
              <a:t>如果小的時候只會考試，我怕</a:t>
            </a:r>
          </a:p>
          <a:p>
            <a:r>
              <a:rPr lang="zh-TW" altLang="en-US"/>
              <a:t>					老了連試都考不好</a:t>
            </a:r>
          </a:p>
        </p:txBody>
      </p:sp>
      <p:pic>
        <p:nvPicPr>
          <p:cNvPr id="21511" name="Picture 7" descr="%E9%9D%92%E5%B0%91%E5%B9%B4%E8%80%83%E8%A9%A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788" y="2297113"/>
            <a:ext cx="4162425" cy="296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4D2A7-081A-4324-B8C2-DEFF543359AD}" type="slidenum">
              <a:rPr lang="en-US" altLang="zh-TW"/>
              <a:pPr/>
              <a:t>3</a:t>
            </a:fld>
            <a:endParaRPr lang="en-US" altLang="zh-TW"/>
          </a:p>
        </p:txBody>
      </p:sp>
      <p:sp>
        <p:nvSpPr>
          <p:cNvPr id="25625" name="Text Box 25"/>
          <p:cNvSpPr txBox="1">
            <a:spLocks noChangeArrowheads="1"/>
          </p:cNvSpPr>
          <p:nvPr/>
        </p:nvSpPr>
        <p:spPr bwMode="auto">
          <a:xfrm>
            <a:off x="212725" y="236538"/>
            <a:ext cx="8826500" cy="607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TW" altLang="en-US"/>
              <a:t>相當多的研究是無法預知結果的，而是從現有的實驗結果，做分析與歸納，找出規律，進而建立物理模型，再而能預測類似實驗的結果或做出新穎的設計。</a:t>
            </a:r>
          </a:p>
          <a:p>
            <a:endParaRPr lang="zh-TW" altLang="en-US"/>
          </a:p>
          <a:p>
            <a:r>
              <a:rPr lang="zh-TW" altLang="en-US"/>
              <a:t>個人發現，學生普遍欠缺此類經驗。</a:t>
            </a:r>
            <a:r>
              <a:rPr lang="zh-TW" altLang="en-US">
                <a:solidFill>
                  <a:srgbClr val="0000FF"/>
                </a:solidFill>
              </a:rPr>
              <a:t>學生的物理模型，多由書本或教師告知而來；學生研究工作中的預測或設計，</a:t>
            </a:r>
            <a:r>
              <a:rPr lang="zh-TW" altLang="en-US" u="sng">
                <a:solidFill>
                  <a:srgbClr val="0000FF"/>
                </a:solidFill>
              </a:rPr>
              <a:t>常由老師代勞</a:t>
            </a:r>
            <a:r>
              <a:rPr lang="zh-TW" altLang="en-US">
                <a:solidFill>
                  <a:srgbClr val="0000FF"/>
                </a:solidFill>
              </a:rPr>
              <a:t>。</a:t>
            </a:r>
            <a:r>
              <a:rPr lang="zh-TW" altLang="en-US"/>
              <a:t>畢竟，此類工作極依賴經驗</a:t>
            </a:r>
            <a:r>
              <a:rPr lang="en-US" altLang="zh-TW">
                <a:solidFill>
                  <a:srgbClr val="FF3399"/>
                </a:solidFill>
              </a:rPr>
              <a:t>(</a:t>
            </a:r>
            <a:r>
              <a:rPr lang="zh-TW" altLang="en-US">
                <a:solidFill>
                  <a:srgbClr val="FF3399"/>
                </a:solidFill>
              </a:rPr>
              <a:t>沒有人生下來就有經驗</a:t>
            </a:r>
            <a:r>
              <a:rPr lang="en-US" altLang="zh-TW">
                <a:solidFill>
                  <a:srgbClr val="FF3399"/>
                </a:solidFill>
              </a:rPr>
              <a:t>)</a:t>
            </a:r>
            <a:r>
              <a:rPr lang="zh-TW" altLang="en-US"/>
              <a:t>，大部分的學生無法立即進行上述完整的研究流程。</a:t>
            </a:r>
          </a:p>
          <a:p>
            <a:endParaRPr lang="zh-TW" altLang="en-US"/>
          </a:p>
          <a:p>
            <a:r>
              <a:rPr lang="zh-TW" altLang="en-US"/>
              <a:t>為此，本人設計了一套題目，要求學生在一週內，由自己的實驗結果建立模型，並互相驗證，優者可試著做出新設計。有趣的是，在此練習中，愈年輕的學生反應愈好。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287C0-0047-4A76-9B75-535DED3DCA40}" type="slidenum">
              <a:rPr lang="en-US" altLang="zh-TW"/>
              <a:pPr/>
              <a:t>4</a:t>
            </a:fld>
            <a:endParaRPr lang="en-US" altLang="zh-TW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82588" y="1416050"/>
            <a:ext cx="8069262" cy="823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4800" i="1">
                <a:solidFill>
                  <a:srgbClr val="3333FF"/>
                </a:solidFill>
                <a:ea typeface="新細明體" pitchFamily="18" charset="-120"/>
              </a:rPr>
              <a:t>To Simulate a Research Process</a:t>
            </a:r>
          </a:p>
        </p:txBody>
      </p:sp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1735138" y="2493963"/>
            <a:ext cx="585470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4800" i="1">
                <a:solidFill>
                  <a:srgbClr val="3333FF"/>
                </a:solidFill>
                <a:ea typeface="新細明體" pitchFamily="18" charset="-120"/>
              </a:rPr>
              <a:t>with Real Experiments.</a:t>
            </a:r>
          </a:p>
        </p:txBody>
      </p: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412750" y="523875"/>
            <a:ext cx="1871663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My Goal is </a:t>
            </a:r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455613" y="4052888"/>
            <a:ext cx="79089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3600" i="1">
                <a:ea typeface="新細明體" pitchFamily="18" charset="-120"/>
              </a:rPr>
              <a:t>There is no substitution for experiments.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F073B6-7644-4E00-9585-9C22992CB802}" type="slidenum">
              <a:rPr lang="en-US" altLang="zh-TW"/>
              <a:pPr/>
              <a:t>5</a:t>
            </a:fld>
            <a:endParaRPr lang="en-US" altLang="zh-TW"/>
          </a:p>
        </p:txBody>
      </p:sp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287338" y="1016000"/>
            <a:ext cx="8239125" cy="4362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3333FF"/>
                </a:solidFill>
                <a:ea typeface="新細明體" pitchFamily="18" charset="-120"/>
              </a:rPr>
              <a:t>To measure something new</a:t>
            </a:r>
          </a:p>
          <a:p>
            <a:endParaRPr lang="en-US" altLang="zh-TW">
              <a:solidFill>
                <a:srgbClr val="3333FF"/>
              </a:solidFill>
              <a:ea typeface="新細明體" pitchFamily="18" charset="-120"/>
            </a:endParaRPr>
          </a:p>
          <a:p>
            <a:r>
              <a:rPr lang="en-US" altLang="zh-TW">
                <a:ea typeface="新細明體" pitchFamily="18" charset="-120"/>
              </a:rPr>
              <a:t>To describe and explain the measurements </a:t>
            </a:r>
          </a:p>
          <a:p>
            <a:r>
              <a:rPr lang="en-US" altLang="zh-TW">
                <a:ea typeface="新細明體" pitchFamily="18" charset="-120"/>
              </a:rPr>
              <a:t>						(</a:t>
            </a:r>
            <a:r>
              <a:rPr lang="zh-TW" altLang="en-US">
                <a:latin typeface="標楷體" pitchFamily="65" charset="-120"/>
              </a:rPr>
              <a:t>科學家</a:t>
            </a:r>
            <a:r>
              <a:rPr lang="zh-TW" altLang="en-US" i="1"/>
              <a:t> </a:t>
            </a:r>
            <a:r>
              <a:rPr lang="en-US" altLang="zh-TW" i="1"/>
              <a:t>or </a:t>
            </a:r>
            <a:r>
              <a:rPr lang="zh-TW" altLang="en-US">
                <a:latin typeface="標楷體" pitchFamily="65" charset="-120"/>
              </a:rPr>
              <a:t>記者</a:t>
            </a:r>
            <a:r>
              <a:rPr lang="en-US" altLang="zh-TW">
                <a:latin typeface="標楷體" pitchFamily="65" charset="-120"/>
              </a:rPr>
              <a:t>)</a:t>
            </a:r>
          </a:p>
          <a:p>
            <a:endParaRPr lang="en-US" altLang="zh-TW">
              <a:latin typeface="標楷體" pitchFamily="65" charset="-120"/>
            </a:endParaRPr>
          </a:p>
          <a:p>
            <a:r>
              <a:rPr lang="en-US" altLang="zh-TW">
                <a:solidFill>
                  <a:srgbClr val="3333FF"/>
                </a:solidFill>
                <a:ea typeface="新細明體" pitchFamily="18" charset="-120"/>
              </a:rPr>
              <a:t>To build a model</a:t>
            </a:r>
          </a:p>
          <a:p>
            <a:endParaRPr lang="en-US" altLang="zh-TW">
              <a:solidFill>
                <a:srgbClr val="3333FF"/>
              </a:solidFill>
              <a:ea typeface="新細明體" pitchFamily="18" charset="-120"/>
            </a:endParaRPr>
          </a:p>
          <a:p>
            <a:r>
              <a:rPr lang="en-US" altLang="zh-TW">
                <a:ea typeface="新細明體" pitchFamily="18" charset="-120"/>
              </a:rPr>
              <a:t>To test the model by more experiments</a:t>
            </a:r>
          </a:p>
          <a:p>
            <a:endParaRPr lang="en-US" altLang="zh-TW">
              <a:ea typeface="新細明體" pitchFamily="18" charset="-120"/>
            </a:endParaRPr>
          </a:p>
          <a:p>
            <a:r>
              <a:rPr lang="en-US" altLang="zh-TW">
                <a:solidFill>
                  <a:srgbClr val="3333FF"/>
                </a:solidFill>
                <a:ea typeface="新細明體" pitchFamily="18" charset="-120"/>
              </a:rPr>
              <a:t>To predict new things with the model</a:t>
            </a:r>
          </a:p>
        </p:txBody>
      </p:sp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123825" y="131763"/>
            <a:ext cx="39433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>
                <a:ea typeface="新細明體" pitchFamily="18" charset="-120"/>
              </a:rPr>
              <a:t>A Research Process: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B9A366-935D-4B44-83BE-7895773FCFA4}" type="slidenum">
              <a:rPr lang="en-US" altLang="zh-TW"/>
              <a:pPr/>
              <a:t>6</a:t>
            </a:fld>
            <a:endParaRPr lang="en-US" altLang="zh-TW"/>
          </a:p>
        </p:txBody>
      </p:sp>
      <p:pic>
        <p:nvPicPr>
          <p:cNvPr id="16387" name="Picture 3" descr="ANd9GcTcIKreNVAsZB6iA1FTSmFelBncx_kGbIpkNMJq7ZoUZtoWiAS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1138" y="-85725"/>
            <a:ext cx="3492500" cy="6180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F3D764-6ECE-4C60-A547-A54601E9D6B6}" type="slidenum">
              <a:rPr lang="en-US" altLang="zh-TW"/>
              <a:pPr/>
              <a:t>7</a:t>
            </a:fld>
            <a:endParaRPr lang="en-US" altLang="zh-TW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917825" y="485775"/>
            <a:ext cx="3295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Why Simulation</a:t>
            </a:r>
            <a:r>
              <a:rPr lang="en-US" altLang="zh-TW" sz="3600">
                <a:solidFill>
                  <a:srgbClr val="3333FF"/>
                </a:solidFill>
                <a:ea typeface="新細明體" pitchFamily="18" charset="-120"/>
              </a:rPr>
              <a:t>?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2308225" y="1571625"/>
            <a:ext cx="179070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r"/>
            <a:r>
              <a:rPr lang="en-US" altLang="zh-TW">
                <a:ea typeface="新細明體" pitchFamily="18" charset="-120"/>
              </a:rPr>
              <a:t>Faster</a:t>
            </a:r>
          </a:p>
          <a:p>
            <a:pPr algn="r"/>
            <a:endParaRPr lang="en-US" altLang="zh-TW">
              <a:ea typeface="新細明體" pitchFamily="18" charset="-120"/>
            </a:endParaRPr>
          </a:p>
          <a:p>
            <a:pPr algn="r"/>
            <a:r>
              <a:rPr lang="en-US" altLang="zh-TW">
                <a:ea typeface="新細明體" pitchFamily="18" charset="-120"/>
              </a:rPr>
              <a:t>Lower cost</a:t>
            </a:r>
          </a:p>
          <a:p>
            <a:pPr algn="r"/>
            <a:endParaRPr lang="en-US" altLang="zh-TW">
              <a:ea typeface="新細明體" pitchFamily="18" charset="-120"/>
            </a:endParaRPr>
          </a:p>
          <a:p>
            <a:pPr algn="r"/>
            <a:r>
              <a:rPr lang="en-US" altLang="zh-TW">
                <a:ea typeface="新細明體" pitchFamily="18" charset="-120"/>
              </a:rPr>
              <a:t>More exact</a:t>
            </a:r>
          </a:p>
          <a:p>
            <a:pPr algn="r"/>
            <a:endParaRPr lang="en-US" altLang="zh-TW">
              <a:ea typeface="新細明體" pitchFamily="18" charset="-120"/>
            </a:endParaRPr>
          </a:p>
          <a:p>
            <a:pPr algn="r"/>
            <a:r>
              <a:rPr lang="en-US" altLang="zh-TW">
                <a:ea typeface="新細明體" pitchFamily="18" charset="-120"/>
              </a:rPr>
              <a:t>	</a:t>
            </a:r>
          </a:p>
          <a:p>
            <a:pPr algn="r"/>
            <a:endParaRPr lang="en-US" altLang="zh-TW">
              <a:ea typeface="新細明體" pitchFamily="18" charset="-120"/>
            </a:endParaRP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5189538" y="1571625"/>
            <a:ext cx="2271712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&lt; 1 week</a:t>
            </a:r>
          </a:p>
          <a:p>
            <a:endParaRPr lang="en-US" altLang="zh-TW">
              <a:ea typeface="新細明體" pitchFamily="18" charset="-120"/>
            </a:endParaRPr>
          </a:p>
          <a:p>
            <a:r>
              <a:rPr lang="en-US" altLang="zh-TW">
                <a:ea typeface="新細明體" pitchFamily="18" charset="-120"/>
              </a:rPr>
              <a:t>&lt; 10,000 NTD</a:t>
            </a:r>
          </a:p>
          <a:p>
            <a:endParaRPr lang="en-US" altLang="zh-TW">
              <a:ea typeface="新細明體" pitchFamily="18" charset="-120"/>
            </a:endParaRPr>
          </a:p>
          <a:p>
            <a:r>
              <a:rPr lang="en-US" altLang="zh-TW">
                <a:ea typeface="新細明體" pitchFamily="18" charset="-120"/>
              </a:rPr>
              <a:t>&lt; 10% error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E19F51-6CA9-4D24-8050-AA3032F0D3E8}" type="slidenum">
              <a:rPr lang="en-US" altLang="zh-TW"/>
              <a:pPr/>
              <a:t>8</a:t>
            </a:fld>
            <a:endParaRPr lang="en-US" altLang="zh-TW"/>
          </a:p>
        </p:txBody>
      </p:sp>
      <p:sp>
        <p:nvSpPr>
          <p:cNvPr id="56324" name="Rectangle 4"/>
          <p:cNvSpPr>
            <a:spLocks noChangeArrowheads="1"/>
          </p:cNvSpPr>
          <p:nvPr/>
        </p:nvSpPr>
        <p:spPr bwMode="auto">
          <a:xfrm>
            <a:off x="2722563" y="376238"/>
            <a:ext cx="36988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3333FF"/>
                </a:solidFill>
              </a:rPr>
              <a:t>Why </a:t>
            </a:r>
            <a:r>
              <a:rPr lang="zh-TW" altLang="en-US">
                <a:solidFill>
                  <a:srgbClr val="3333FF"/>
                </a:solidFill>
              </a:rPr>
              <a:t>訊號之反射實驗 </a:t>
            </a:r>
            <a:r>
              <a:rPr lang="en-US" altLang="zh-TW">
                <a:solidFill>
                  <a:srgbClr val="3333FF"/>
                </a:solidFill>
              </a:rPr>
              <a:t>?</a:t>
            </a:r>
          </a:p>
        </p:txBody>
      </p:sp>
      <p:sp>
        <p:nvSpPr>
          <p:cNvPr id="56325" name="Text Box 5"/>
          <p:cNvSpPr txBox="1">
            <a:spLocks noChangeArrowheads="1"/>
          </p:cNvSpPr>
          <p:nvPr/>
        </p:nvSpPr>
        <p:spPr bwMode="auto">
          <a:xfrm>
            <a:off x="1608138" y="1125538"/>
            <a:ext cx="5926137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When I was young, ...</a:t>
            </a:r>
          </a:p>
          <a:p>
            <a:endParaRPr lang="en-US" altLang="zh-TW"/>
          </a:p>
          <a:p>
            <a:r>
              <a:rPr lang="en-US" altLang="zh-TW">
                <a:solidFill>
                  <a:srgbClr val="0000FF"/>
                </a:solidFill>
              </a:rPr>
              <a:t>It is not easy to find the answer on Web.</a:t>
            </a:r>
          </a:p>
          <a:p>
            <a:endParaRPr lang="en-US" altLang="zh-TW"/>
          </a:p>
          <a:p>
            <a:r>
              <a:rPr lang="en-US" altLang="zh-TW"/>
              <a:t>Difficult enough ...</a:t>
            </a:r>
          </a:p>
          <a:p>
            <a:r>
              <a:rPr lang="en-US" altLang="zh-TW"/>
              <a:t>		yet easy enough ...</a:t>
            </a:r>
          </a:p>
          <a:p>
            <a:endParaRPr lang="en-US" altLang="zh-TW"/>
          </a:p>
          <a:p>
            <a:r>
              <a:rPr lang="en-US" altLang="zh-TW">
                <a:solidFill>
                  <a:srgbClr val="0000FF"/>
                </a:solidFill>
              </a:rPr>
              <a:t>It happens everyday.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21DF0E-04CE-45D9-9E8E-E2BC87AABCCA}" type="slidenum">
              <a:rPr lang="en-US" altLang="zh-TW"/>
              <a:pPr/>
              <a:t>9</a:t>
            </a:fld>
            <a:endParaRPr lang="en-US" altLang="zh-TW"/>
          </a:p>
        </p:txBody>
      </p:sp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1882775" y="282575"/>
            <a:ext cx="5722938" cy="5092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/>
              <a:t>只給實驗目標、不給步驟</a:t>
            </a:r>
          </a:p>
          <a:p>
            <a:pPr>
              <a:lnSpc>
                <a:spcPct val="130000"/>
              </a:lnSpc>
            </a:pPr>
            <a:r>
              <a:rPr lang="zh-TW" altLang="en-US"/>
              <a:t>	要求學生自行決定測量範圍 </a:t>
            </a:r>
          </a:p>
          <a:p>
            <a:pPr>
              <a:lnSpc>
                <a:spcPct val="130000"/>
              </a:lnSpc>
            </a:pPr>
            <a:endParaRPr lang="zh-TW" altLang="en-US"/>
          </a:p>
          <a:p>
            <a:pPr>
              <a:lnSpc>
                <a:spcPct val="130000"/>
              </a:lnSpc>
            </a:pPr>
            <a:r>
              <a:rPr lang="zh-TW" altLang="en-US">
                <a:solidFill>
                  <a:srgbClr val="0000FF"/>
                </a:solidFill>
              </a:rPr>
              <a:t>逐日檢查實驗結果：</a:t>
            </a:r>
          </a:p>
          <a:p>
            <a:pPr>
              <a:lnSpc>
                <a:spcPct val="130000"/>
              </a:lnSpc>
            </a:pPr>
            <a:r>
              <a:rPr lang="zh-TW" altLang="en-US"/>
              <a:t>	</a:t>
            </a:r>
            <a:r>
              <a:rPr lang="en-US" altLang="zh-TW"/>
              <a:t>1) </a:t>
            </a:r>
            <a:r>
              <a:rPr lang="zh-TW" altLang="en-US"/>
              <a:t>避免錯得太遠 </a:t>
            </a:r>
            <a:r>
              <a:rPr lang="en-US" altLang="zh-TW"/>
              <a:t>(</a:t>
            </a:r>
            <a:r>
              <a:rPr lang="zh-TW" altLang="en-US"/>
              <a:t>小錯是好的</a:t>
            </a:r>
            <a:r>
              <a:rPr lang="en-US" altLang="zh-TW"/>
              <a:t>)</a:t>
            </a:r>
          </a:p>
          <a:p>
            <a:pPr>
              <a:lnSpc>
                <a:spcPct val="130000"/>
              </a:lnSpc>
            </a:pPr>
            <a:r>
              <a:rPr lang="en-US" altLang="zh-TW"/>
              <a:t>	2) </a:t>
            </a:r>
            <a:r>
              <a:rPr lang="zh-TW" altLang="en-US"/>
              <a:t>確定達到該有的精確度</a:t>
            </a:r>
          </a:p>
          <a:p>
            <a:pPr>
              <a:lnSpc>
                <a:spcPct val="130000"/>
              </a:lnSpc>
            </a:pPr>
            <a:r>
              <a:rPr lang="zh-TW" altLang="en-US"/>
              <a:t>	</a:t>
            </a:r>
            <a:r>
              <a:rPr lang="en-US" altLang="zh-TW"/>
              <a:t>3) </a:t>
            </a:r>
            <a:r>
              <a:rPr lang="zh-TW" altLang="en-US"/>
              <a:t>協助養成良好的實驗習慣</a:t>
            </a:r>
          </a:p>
          <a:p>
            <a:pPr>
              <a:lnSpc>
                <a:spcPct val="130000"/>
              </a:lnSpc>
            </a:pPr>
            <a:endParaRPr lang="zh-TW" altLang="en-US"/>
          </a:p>
          <a:p>
            <a:pPr>
              <a:lnSpc>
                <a:spcPct val="130000"/>
              </a:lnSpc>
            </a:pPr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CCA21-729D-4E6E-A271-C88051ED794A}" type="slidenum">
              <a:rPr lang="en-US" altLang="zh-TW"/>
              <a:pPr/>
              <a:t>10</a:t>
            </a:fld>
            <a:endParaRPr lang="en-US" altLang="zh-TW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936625"/>
            <a:ext cx="9144000" cy="5203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2400" b="1">
                <a:ea typeface="新細明體" pitchFamily="18" charset="-120"/>
              </a:rPr>
              <a:t>Mission 1:</a:t>
            </a:r>
          </a:p>
          <a:p>
            <a:r>
              <a:rPr lang="en-US" altLang="zh-TW" sz="2400" b="1">
                <a:ea typeface="新細明體" pitchFamily="18" charset="-120"/>
              </a:rPr>
              <a:t>(1a)</a:t>
            </a:r>
            <a:r>
              <a:rPr lang="en-US" altLang="zh-TW" sz="2400">
                <a:ea typeface="新細明體" pitchFamily="18" charset="-120"/>
              </a:rPr>
              <a:t> Measure the speed of an electric pulse propagating in a coaxial cable.</a:t>
            </a:r>
            <a:endParaRPr lang="en-US" altLang="zh-TW" sz="2400" b="1">
              <a:ea typeface="新細明體" pitchFamily="18" charset="-120"/>
            </a:endParaRPr>
          </a:p>
          <a:p>
            <a:r>
              <a:rPr lang="en-US" altLang="zh-TW" sz="2400" b="1">
                <a:ea typeface="新細明體" pitchFamily="18" charset="-120"/>
              </a:rPr>
              <a:t>(1b) </a:t>
            </a:r>
            <a:r>
              <a:rPr lang="en-US" altLang="zh-TW" sz="2400">
                <a:ea typeface="新細明體" pitchFamily="18" charset="-120"/>
              </a:rPr>
              <a:t>Measure the voltage reflection coefficient of a 50</a:t>
            </a:r>
            <a:r>
              <a:rPr lang="en-US" altLang="zh-TW" sz="2400">
                <a:latin typeface="Symbol" pitchFamily="18" charset="2"/>
                <a:ea typeface="新細明體" pitchFamily="18" charset="-120"/>
              </a:rPr>
              <a:t>W</a:t>
            </a:r>
            <a:r>
              <a:rPr lang="en-US" altLang="zh-TW" sz="2400">
                <a:ea typeface="新細明體" pitchFamily="18" charset="-120"/>
              </a:rPr>
              <a:t> coaxial cable which is terminated with: (i) resistive loads; (ii) capacitive loads; (iii) inductive loads.</a:t>
            </a:r>
          </a:p>
          <a:p>
            <a:r>
              <a:rPr lang="en-US" altLang="zh-TW" sz="2400">
                <a:ea typeface="新細明體" pitchFamily="18" charset="-120"/>
              </a:rPr>
              <a:t>You should choose a suitable range of resistors, capacitors and inductors and a suitable frequency range (pulse width) to make the measurements </a:t>
            </a:r>
            <a:r>
              <a:rPr lang="en-US" altLang="zh-TW" sz="2400" b="1">
                <a:ea typeface="新細明體" pitchFamily="18" charset="-120"/>
              </a:rPr>
              <a:t>meaningful</a:t>
            </a:r>
            <a:r>
              <a:rPr lang="en-US" altLang="zh-TW" sz="2400">
                <a:ea typeface="新細明體" pitchFamily="18" charset="-120"/>
              </a:rPr>
              <a:t>.</a:t>
            </a:r>
            <a:endParaRPr lang="en-US" altLang="zh-TW" sz="2400" b="1">
              <a:ea typeface="新細明體" pitchFamily="18" charset="-120"/>
            </a:endParaRPr>
          </a:p>
          <a:p>
            <a:r>
              <a:rPr lang="en-US" altLang="zh-TW" sz="2400" b="1">
                <a:ea typeface="新細明體" pitchFamily="18" charset="-120"/>
              </a:rPr>
              <a:t>(1c)</a:t>
            </a:r>
            <a:r>
              <a:rPr lang="en-US" altLang="zh-TW" sz="2400">
                <a:ea typeface="新細明體" pitchFamily="18" charset="-120"/>
              </a:rPr>
              <a:t> Make a R+C load that matches a 50</a:t>
            </a:r>
            <a:r>
              <a:rPr lang="en-US" altLang="zh-TW" sz="2400">
                <a:latin typeface="Symbol" pitchFamily="18" charset="2"/>
                <a:ea typeface="新細明體" pitchFamily="18" charset="-120"/>
              </a:rPr>
              <a:t>W</a:t>
            </a:r>
            <a:r>
              <a:rPr lang="en-US" altLang="zh-TW" sz="2400">
                <a:ea typeface="新細明體" pitchFamily="18" charset="-120"/>
              </a:rPr>
              <a:t> coaxial cable for fast pulses (width &lt;=100 ns) but has almost zero current for dc voltage (&gt;= 1 us). Also check pulses of very large widths.  </a:t>
            </a:r>
            <a:endParaRPr lang="en-US" altLang="zh-TW" sz="2400" b="1">
              <a:ea typeface="新細明體" pitchFamily="18" charset="-120"/>
            </a:endParaRPr>
          </a:p>
          <a:p>
            <a:r>
              <a:rPr lang="en-US" altLang="zh-TW" sz="2400" b="1">
                <a:ea typeface="新細明體" pitchFamily="18" charset="-120"/>
              </a:rPr>
              <a:t>(1d)</a:t>
            </a:r>
            <a:r>
              <a:rPr lang="en-US" altLang="zh-TW" sz="2400">
                <a:ea typeface="新細明體" pitchFamily="18" charset="-120"/>
              </a:rPr>
              <a:t> Make a short pulse generator, of which the pulse width is controlled by the cable length.  A fast high voltage switch is provided. [Do (1d) after all other training missions].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60338" y="47625"/>
            <a:ext cx="698023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3333FF"/>
                </a:solidFill>
              </a:rPr>
              <a:t>For example: (after a simple demo experiment)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61752C-C57A-4787-B1A1-F0038BF120F9}" type="slidenum">
              <a:rPr lang="en-US" altLang="zh-TW"/>
              <a:pPr/>
              <a:t>11</a:t>
            </a:fld>
            <a:endParaRPr lang="en-US" altLang="zh-TW"/>
          </a:p>
        </p:txBody>
      </p:sp>
      <p:grpSp>
        <p:nvGrpSpPr>
          <p:cNvPr id="7198" name="Group 30"/>
          <p:cNvGrpSpPr>
            <a:grpSpLocks/>
          </p:cNvGrpSpPr>
          <p:nvPr/>
        </p:nvGrpSpPr>
        <p:grpSpPr bwMode="auto">
          <a:xfrm>
            <a:off x="736600" y="433388"/>
            <a:ext cx="7839075" cy="3594100"/>
            <a:chOff x="464" y="273"/>
            <a:chExt cx="4938" cy="2264"/>
          </a:xfrm>
        </p:grpSpPr>
        <p:sp>
          <p:nvSpPr>
            <p:cNvPr id="7172" name="Oval 4"/>
            <p:cNvSpPr>
              <a:spLocks noChangeArrowheads="1"/>
            </p:cNvSpPr>
            <p:nvPr/>
          </p:nvSpPr>
          <p:spPr bwMode="auto">
            <a:xfrm>
              <a:off x="1328" y="738"/>
              <a:ext cx="299" cy="132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173" name="Line 5"/>
            <p:cNvSpPr>
              <a:spLocks noChangeShapeType="1"/>
            </p:cNvSpPr>
            <p:nvPr/>
          </p:nvSpPr>
          <p:spPr bwMode="auto">
            <a:xfrm>
              <a:off x="1506" y="2057"/>
              <a:ext cx="28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174" name="Line 6"/>
            <p:cNvSpPr>
              <a:spLocks noChangeShapeType="1"/>
            </p:cNvSpPr>
            <p:nvPr/>
          </p:nvSpPr>
          <p:spPr bwMode="auto">
            <a:xfrm>
              <a:off x="1503" y="740"/>
              <a:ext cx="28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176" name="Line 8"/>
            <p:cNvSpPr>
              <a:spLocks noChangeShapeType="1"/>
            </p:cNvSpPr>
            <p:nvPr/>
          </p:nvSpPr>
          <p:spPr bwMode="auto">
            <a:xfrm>
              <a:off x="1498" y="1401"/>
              <a:ext cx="283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178" name="Oval 10"/>
            <p:cNvSpPr>
              <a:spLocks noChangeArrowheads="1"/>
            </p:cNvSpPr>
            <p:nvPr/>
          </p:nvSpPr>
          <p:spPr bwMode="auto">
            <a:xfrm>
              <a:off x="4172" y="741"/>
              <a:ext cx="299" cy="132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180" name="Freeform 12"/>
            <p:cNvSpPr>
              <a:spLocks/>
            </p:cNvSpPr>
            <p:nvPr/>
          </p:nvSpPr>
          <p:spPr bwMode="auto">
            <a:xfrm>
              <a:off x="4317" y="1217"/>
              <a:ext cx="473" cy="207"/>
            </a:xfrm>
            <a:custGeom>
              <a:avLst/>
              <a:gdLst>
                <a:gd name="T0" fmla="*/ 0 w 473"/>
                <a:gd name="T1" fmla="*/ 174 h 207"/>
                <a:gd name="T2" fmla="*/ 272 w 473"/>
                <a:gd name="T3" fmla="*/ 19 h 207"/>
                <a:gd name="T4" fmla="*/ 427 w 473"/>
                <a:gd name="T5" fmla="*/ 58 h 207"/>
                <a:gd name="T6" fmla="*/ 473 w 473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207">
                  <a:moveTo>
                    <a:pt x="0" y="174"/>
                  </a:moveTo>
                  <a:cubicBezTo>
                    <a:pt x="96" y="94"/>
                    <a:pt x="201" y="38"/>
                    <a:pt x="272" y="19"/>
                  </a:cubicBezTo>
                  <a:cubicBezTo>
                    <a:pt x="343" y="0"/>
                    <a:pt x="394" y="27"/>
                    <a:pt x="427" y="58"/>
                  </a:cubicBezTo>
                  <a:cubicBezTo>
                    <a:pt x="460" y="89"/>
                    <a:pt x="463" y="176"/>
                    <a:pt x="473" y="207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181" name="Freeform 13"/>
            <p:cNvSpPr>
              <a:spLocks/>
            </p:cNvSpPr>
            <p:nvPr/>
          </p:nvSpPr>
          <p:spPr bwMode="auto">
            <a:xfrm>
              <a:off x="4317" y="1909"/>
              <a:ext cx="466" cy="290"/>
            </a:xfrm>
            <a:custGeom>
              <a:avLst/>
              <a:gdLst>
                <a:gd name="T0" fmla="*/ 0 w 466"/>
                <a:gd name="T1" fmla="*/ 143 h 290"/>
                <a:gd name="T2" fmla="*/ 291 w 466"/>
                <a:gd name="T3" fmla="*/ 266 h 290"/>
                <a:gd name="T4" fmla="*/ 466 w 466"/>
                <a:gd name="T5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6" h="290">
                  <a:moveTo>
                    <a:pt x="0" y="143"/>
                  </a:moveTo>
                  <a:cubicBezTo>
                    <a:pt x="106" y="216"/>
                    <a:pt x="213" y="290"/>
                    <a:pt x="291" y="266"/>
                  </a:cubicBezTo>
                  <a:cubicBezTo>
                    <a:pt x="369" y="242"/>
                    <a:pt x="417" y="121"/>
                    <a:pt x="466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182" name="Oval 14"/>
            <p:cNvSpPr>
              <a:spLocks noChangeArrowheads="1"/>
            </p:cNvSpPr>
            <p:nvPr/>
          </p:nvSpPr>
          <p:spPr bwMode="auto">
            <a:xfrm>
              <a:off x="4272" y="1352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184" name="Oval 16"/>
            <p:cNvSpPr>
              <a:spLocks noChangeArrowheads="1"/>
            </p:cNvSpPr>
            <p:nvPr/>
          </p:nvSpPr>
          <p:spPr bwMode="auto">
            <a:xfrm>
              <a:off x="4283" y="2005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186" name="Freeform 18"/>
            <p:cNvSpPr>
              <a:spLocks/>
            </p:cNvSpPr>
            <p:nvPr/>
          </p:nvSpPr>
          <p:spPr bwMode="auto">
            <a:xfrm>
              <a:off x="464" y="1041"/>
              <a:ext cx="751" cy="369"/>
            </a:xfrm>
            <a:custGeom>
              <a:avLst/>
              <a:gdLst>
                <a:gd name="T0" fmla="*/ 0 w 751"/>
                <a:gd name="T1" fmla="*/ 363 h 369"/>
                <a:gd name="T2" fmla="*/ 226 w 751"/>
                <a:gd name="T3" fmla="*/ 363 h 369"/>
                <a:gd name="T4" fmla="*/ 226 w 751"/>
                <a:gd name="T5" fmla="*/ 0 h 369"/>
                <a:gd name="T6" fmla="*/ 492 w 751"/>
                <a:gd name="T7" fmla="*/ 0 h 369"/>
                <a:gd name="T8" fmla="*/ 492 w 751"/>
                <a:gd name="T9" fmla="*/ 369 h 369"/>
                <a:gd name="T10" fmla="*/ 751 w 751"/>
                <a:gd name="T11" fmla="*/ 36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1" h="369">
                  <a:moveTo>
                    <a:pt x="0" y="363"/>
                  </a:moveTo>
                  <a:lnTo>
                    <a:pt x="226" y="363"/>
                  </a:lnTo>
                  <a:lnTo>
                    <a:pt x="226" y="0"/>
                  </a:lnTo>
                  <a:lnTo>
                    <a:pt x="492" y="0"/>
                  </a:lnTo>
                  <a:lnTo>
                    <a:pt x="492" y="369"/>
                  </a:lnTo>
                  <a:lnTo>
                    <a:pt x="751" y="369"/>
                  </a:lnTo>
                </a:path>
              </a:pathLst>
            </a:custGeom>
            <a:noFill/>
            <a:ln w="19050" cmpd="sng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187" name="Line 19"/>
            <p:cNvSpPr>
              <a:spLocks noChangeShapeType="1"/>
            </p:cNvSpPr>
            <p:nvPr/>
          </p:nvSpPr>
          <p:spPr bwMode="auto">
            <a:xfrm>
              <a:off x="589" y="866"/>
              <a:ext cx="505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7188" name="Text Box 20"/>
            <p:cNvSpPr txBox="1">
              <a:spLocks noChangeArrowheads="1"/>
            </p:cNvSpPr>
            <p:nvPr/>
          </p:nvSpPr>
          <p:spPr bwMode="auto">
            <a:xfrm>
              <a:off x="1353" y="273"/>
              <a:ext cx="3276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solidFill>
                    <a:srgbClr val="3333FF"/>
                  </a:solidFill>
                  <a:ea typeface="新細明體" pitchFamily="18" charset="-120"/>
                </a:rPr>
                <a:t>(Long)</a:t>
              </a:r>
              <a:r>
                <a:rPr lang="en-US" altLang="zh-TW">
                  <a:ea typeface="新細明體" pitchFamily="18" charset="-120"/>
                </a:rPr>
                <a:t> Coaxial Cable (</a:t>
              </a:r>
              <a:r>
                <a:rPr lang="en-US" altLang="zh-TW" i="1">
                  <a:ea typeface="新細明體" pitchFamily="18" charset="-120"/>
                </a:rPr>
                <a:t>Z</a:t>
              </a:r>
              <a:r>
                <a:rPr lang="en-US" altLang="zh-TW" i="1" baseline="-25000">
                  <a:ea typeface="新細明體" pitchFamily="18" charset="-120"/>
                </a:rPr>
                <a:t>0</a:t>
              </a:r>
              <a:r>
                <a:rPr lang="en-US" altLang="zh-TW">
                  <a:ea typeface="新細明體" pitchFamily="18" charset="-120"/>
                </a:rPr>
                <a:t> = 50 </a:t>
              </a:r>
              <a:r>
                <a:rPr lang="en-US" altLang="zh-TW">
                  <a:latin typeface="Symbol" pitchFamily="18" charset="2"/>
                  <a:ea typeface="新細明體" pitchFamily="18" charset="-120"/>
                </a:rPr>
                <a:t>W</a:t>
              </a:r>
              <a:r>
                <a:rPr lang="en-US" altLang="zh-TW">
                  <a:ea typeface="新細明體" pitchFamily="18" charset="-120"/>
                </a:rPr>
                <a:t>) </a:t>
              </a:r>
              <a:r>
                <a:rPr lang="en-US" altLang="zh-TW">
                  <a:latin typeface="Symbol" pitchFamily="18" charset="2"/>
                  <a:ea typeface="新細明體" pitchFamily="18" charset="-120"/>
                </a:rPr>
                <a:t> </a:t>
              </a:r>
            </a:p>
          </p:txBody>
        </p:sp>
        <p:sp>
          <p:nvSpPr>
            <p:cNvPr id="7179" name="Rectangle 11"/>
            <p:cNvSpPr>
              <a:spLocks noChangeArrowheads="1"/>
            </p:cNvSpPr>
            <p:nvPr/>
          </p:nvSpPr>
          <p:spPr bwMode="auto">
            <a:xfrm>
              <a:off x="4712" y="1397"/>
              <a:ext cx="168" cy="5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189" name="Text Box 21"/>
            <p:cNvSpPr txBox="1">
              <a:spLocks noChangeArrowheads="1"/>
            </p:cNvSpPr>
            <p:nvPr/>
          </p:nvSpPr>
          <p:spPr bwMode="auto">
            <a:xfrm>
              <a:off x="4901" y="1485"/>
              <a:ext cx="501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ea typeface="新細明體" pitchFamily="18" charset="-120"/>
                </a:rPr>
                <a:t>load</a:t>
              </a:r>
            </a:p>
          </p:txBody>
        </p:sp>
        <p:sp>
          <p:nvSpPr>
            <p:cNvPr id="7190" name="Oval 22"/>
            <p:cNvSpPr>
              <a:spLocks noChangeArrowheads="1"/>
            </p:cNvSpPr>
            <p:nvPr/>
          </p:nvSpPr>
          <p:spPr bwMode="auto">
            <a:xfrm>
              <a:off x="1428" y="1354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191" name="Text Box 23"/>
            <p:cNvSpPr txBox="1">
              <a:spLocks noChangeArrowheads="1"/>
            </p:cNvSpPr>
            <p:nvPr/>
          </p:nvSpPr>
          <p:spPr bwMode="auto">
            <a:xfrm>
              <a:off x="1353" y="997"/>
              <a:ext cx="278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ea typeface="新細明體" pitchFamily="18" charset="-120"/>
                </a:rPr>
                <a:t>A</a:t>
              </a:r>
            </a:p>
          </p:txBody>
        </p:sp>
        <p:sp>
          <p:nvSpPr>
            <p:cNvPr id="7192" name="Text Box 24"/>
            <p:cNvSpPr txBox="1">
              <a:spLocks noChangeArrowheads="1"/>
            </p:cNvSpPr>
            <p:nvPr/>
          </p:nvSpPr>
          <p:spPr bwMode="auto">
            <a:xfrm>
              <a:off x="4201" y="964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ea typeface="新細明體" pitchFamily="18" charset="-120"/>
                </a:rPr>
                <a:t>B</a:t>
              </a:r>
            </a:p>
          </p:txBody>
        </p:sp>
        <p:sp>
          <p:nvSpPr>
            <p:cNvPr id="7194" name="Oval 26"/>
            <p:cNvSpPr>
              <a:spLocks noChangeArrowheads="1"/>
            </p:cNvSpPr>
            <p:nvPr/>
          </p:nvSpPr>
          <p:spPr bwMode="auto">
            <a:xfrm>
              <a:off x="1445" y="1995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7195" name="Text Box 27"/>
            <p:cNvSpPr txBox="1">
              <a:spLocks noChangeArrowheads="1"/>
            </p:cNvSpPr>
            <p:nvPr/>
          </p:nvSpPr>
          <p:spPr bwMode="auto">
            <a:xfrm>
              <a:off x="1362" y="2152"/>
              <a:ext cx="353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ea typeface="新細明體" pitchFamily="18" charset="-120"/>
                </a:rPr>
                <a:t>A’</a:t>
              </a:r>
            </a:p>
          </p:txBody>
        </p:sp>
        <p:sp>
          <p:nvSpPr>
            <p:cNvPr id="7196" name="Text Box 28"/>
            <p:cNvSpPr txBox="1">
              <a:spLocks noChangeArrowheads="1"/>
            </p:cNvSpPr>
            <p:nvPr/>
          </p:nvSpPr>
          <p:spPr bwMode="auto">
            <a:xfrm>
              <a:off x="4210" y="2210"/>
              <a:ext cx="34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ea typeface="新細明體" pitchFamily="18" charset="-120"/>
                </a:rPr>
                <a:t>B’</a:t>
              </a:r>
            </a:p>
          </p:txBody>
        </p:sp>
      </p:grpSp>
      <p:sp>
        <p:nvSpPr>
          <p:cNvPr id="7197" name="Text Box 29"/>
          <p:cNvSpPr txBox="1">
            <a:spLocks noChangeArrowheads="1"/>
          </p:cNvSpPr>
          <p:nvPr/>
        </p:nvSpPr>
        <p:spPr bwMode="auto">
          <a:xfrm>
            <a:off x="1406525" y="4859338"/>
            <a:ext cx="63134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To Monitor: Waveforms at A/A’ and B/B’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6E636-4A74-427C-A355-0AA890F4D924}" type="slidenum">
              <a:rPr lang="en-US" altLang="zh-TW"/>
              <a:pPr/>
              <a:t>12</a:t>
            </a:fld>
            <a:endParaRPr lang="en-US" altLang="zh-TW"/>
          </a:p>
        </p:txBody>
      </p:sp>
      <p:pic>
        <p:nvPicPr>
          <p:cNvPr id="24578" name="Picture 2" descr="Digital%20Delay%20Genarator%20DG535(2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06488"/>
            <a:ext cx="1992313" cy="109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0" name="Oval 4"/>
          <p:cNvSpPr>
            <a:spLocks noChangeArrowheads="1"/>
          </p:cNvSpPr>
          <p:nvPr/>
        </p:nvSpPr>
        <p:spPr bwMode="auto">
          <a:xfrm>
            <a:off x="1481138" y="2473325"/>
            <a:ext cx="188912" cy="396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4581" name="Line 5"/>
          <p:cNvSpPr>
            <a:spLocks noChangeShapeType="1"/>
          </p:cNvSpPr>
          <p:nvPr/>
        </p:nvSpPr>
        <p:spPr bwMode="auto">
          <a:xfrm>
            <a:off x="1560513" y="2484438"/>
            <a:ext cx="2535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82" name="Line 6"/>
          <p:cNvSpPr>
            <a:spLocks noChangeShapeType="1"/>
          </p:cNvSpPr>
          <p:nvPr/>
        </p:nvSpPr>
        <p:spPr bwMode="auto">
          <a:xfrm>
            <a:off x="1560513" y="2871788"/>
            <a:ext cx="2544762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84" name="Oval 8"/>
          <p:cNvSpPr>
            <a:spLocks noChangeArrowheads="1"/>
          </p:cNvSpPr>
          <p:nvPr/>
        </p:nvSpPr>
        <p:spPr bwMode="auto">
          <a:xfrm flipH="1">
            <a:off x="7475538" y="2474913"/>
            <a:ext cx="188912" cy="3968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4585" name="Line 9"/>
          <p:cNvSpPr>
            <a:spLocks noChangeShapeType="1"/>
          </p:cNvSpPr>
          <p:nvPr/>
        </p:nvSpPr>
        <p:spPr bwMode="auto">
          <a:xfrm flipH="1">
            <a:off x="5059363" y="2484438"/>
            <a:ext cx="25352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86" name="Line 10"/>
          <p:cNvSpPr>
            <a:spLocks noChangeShapeType="1"/>
          </p:cNvSpPr>
          <p:nvPr/>
        </p:nvSpPr>
        <p:spPr bwMode="auto">
          <a:xfrm flipH="1">
            <a:off x="5054600" y="2871788"/>
            <a:ext cx="25447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87" name="Line 11"/>
          <p:cNvSpPr>
            <a:spLocks noChangeShapeType="1"/>
          </p:cNvSpPr>
          <p:nvPr/>
        </p:nvSpPr>
        <p:spPr bwMode="auto">
          <a:xfrm>
            <a:off x="1554163" y="2673350"/>
            <a:ext cx="6019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89" name="Freeform 13"/>
          <p:cNvSpPr>
            <a:spLocks/>
          </p:cNvSpPr>
          <p:nvPr/>
        </p:nvSpPr>
        <p:spPr bwMode="auto">
          <a:xfrm>
            <a:off x="7573963" y="2868613"/>
            <a:ext cx="422275" cy="347662"/>
          </a:xfrm>
          <a:custGeom>
            <a:avLst/>
            <a:gdLst>
              <a:gd name="T0" fmla="*/ 0 w 266"/>
              <a:gd name="T1" fmla="*/ 0 h 240"/>
              <a:gd name="T2" fmla="*/ 36 w 266"/>
              <a:gd name="T3" fmla="*/ 147 h 240"/>
              <a:gd name="T4" fmla="*/ 186 w 266"/>
              <a:gd name="T5" fmla="*/ 225 h 240"/>
              <a:gd name="T6" fmla="*/ 243 w 266"/>
              <a:gd name="T7" fmla="*/ 234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66" h="240">
                <a:moveTo>
                  <a:pt x="0" y="0"/>
                </a:moveTo>
                <a:cubicBezTo>
                  <a:pt x="2" y="55"/>
                  <a:pt x="5" y="110"/>
                  <a:pt x="36" y="147"/>
                </a:cubicBezTo>
                <a:cubicBezTo>
                  <a:pt x="67" y="184"/>
                  <a:pt x="151" y="210"/>
                  <a:pt x="186" y="225"/>
                </a:cubicBezTo>
                <a:cubicBezTo>
                  <a:pt x="221" y="240"/>
                  <a:pt x="266" y="228"/>
                  <a:pt x="243" y="234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90" name="Freeform 14"/>
          <p:cNvSpPr>
            <a:spLocks/>
          </p:cNvSpPr>
          <p:nvPr/>
        </p:nvSpPr>
        <p:spPr bwMode="auto">
          <a:xfrm>
            <a:off x="7569200" y="2482850"/>
            <a:ext cx="409575" cy="195263"/>
          </a:xfrm>
          <a:custGeom>
            <a:avLst/>
            <a:gdLst>
              <a:gd name="T0" fmla="*/ 0 w 258"/>
              <a:gd name="T1" fmla="*/ 123 h 123"/>
              <a:gd name="T2" fmla="*/ 105 w 258"/>
              <a:gd name="T3" fmla="*/ 21 h 123"/>
              <a:gd name="T4" fmla="*/ 258 w 258"/>
              <a:gd name="T5" fmla="*/ 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58" h="123">
                <a:moveTo>
                  <a:pt x="0" y="123"/>
                </a:moveTo>
                <a:cubicBezTo>
                  <a:pt x="18" y="106"/>
                  <a:pt x="62" y="41"/>
                  <a:pt x="105" y="21"/>
                </a:cubicBezTo>
                <a:cubicBezTo>
                  <a:pt x="148" y="1"/>
                  <a:pt x="226" y="4"/>
                  <a:pt x="258" y="0"/>
                </a:cubicBezTo>
              </a:path>
            </a:pathLst>
          </a:custGeom>
          <a:noFill/>
          <a:ln w="28575" cmpd="sng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7878763" y="2638425"/>
            <a:ext cx="188912" cy="427038"/>
          </a:xfrm>
          <a:prstGeom prst="rect">
            <a:avLst/>
          </a:prstGeom>
          <a:solidFill>
            <a:schemeClr val="accent1"/>
          </a:solidFill>
          <a:ln w="28575">
            <a:solidFill>
              <a:srgbClr val="3333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24592" name="Line 16"/>
          <p:cNvSpPr>
            <a:spLocks noChangeShapeType="1"/>
          </p:cNvSpPr>
          <p:nvPr/>
        </p:nvSpPr>
        <p:spPr bwMode="auto">
          <a:xfrm flipV="1">
            <a:off x="7972425" y="2481263"/>
            <a:ext cx="0" cy="161925"/>
          </a:xfrm>
          <a:prstGeom prst="line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593" name="Line 17"/>
          <p:cNvSpPr>
            <a:spLocks noChangeShapeType="1"/>
          </p:cNvSpPr>
          <p:nvPr/>
        </p:nvSpPr>
        <p:spPr bwMode="auto">
          <a:xfrm flipV="1">
            <a:off x="7975600" y="3060700"/>
            <a:ext cx="0" cy="161925"/>
          </a:xfrm>
          <a:prstGeom prst="line">
            <a:avLst/>
          </a:prstGeom>
          <a:noFill/>
          <a:ln w="28575">
            <a:solidFill>
              <a:srgbClr val="3333FF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grpSp>
        <p:nvGrpSpPr>
          <p:cNvPr id="24614" name="Group 38"/>
          <p:cNvGrpSpPr>
            <a:grpSpLocks/>
          </p:cNvGrpSpPr>
          <p:nvPr/>
        </p:nvGrpSpPr>
        <p:grpSpPr bwMode="auto">
          <a:xfrm>
            <a:off x="4095750" y="2046288"/>
            <a:ext cx="963613" cy="904875"/>
            <a:chOff x="2580" y="1289"/>
            <a:chExt cx="607" cy="570"/>
          </a:xfrm>
        </p:grpSpPr>
        <p:sp>
          <p:nvSpPr>
            <p:cNvPr id="24583" name="Rectangle 7"/>
            <p:cNvSpPr>
              <a:spLocks noChangeArrowheads="1"/>
            </p:cNvSpPr>
            <p:nvPr/>
          </p:nvSpPr>
          <p:spPr bwMode="auto">
            <a:xfrm>
              <a:off x="2580" y="1490"/>
              <a:ext cx="607" cy="36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4588" name="Line 12"/>
            <p:cNvSpPr>
              <a:spLocks noChangeShapeType="1"/>
            </p:cNvSpPr>
            <p:nvPr/>
          </p:nvSpPr>
          <p:spPr bwMode="auto">
            <a:xfrm flipV="1">
              <a:off x="2875" y="1289"/>
              <a:ext cx="6" cy="38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4594" name="Rectangle 18"/>
            <p:cNvSpPr>
              <a:spLocks noChangeArrowheads="1"/>
            </p:cNvSpPr>
            <p:nvPr/>
          </p:nvSpPr>
          <p:spPr bwMode="auto">
            <a:xfrm>
              <a:off x="2749" y="1303"/>
              <a:ext cx="250" cy="18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pic>
        <p:nvPicPr>
          <p:cNvPr id="24595" name="Picture 19" descr="tds3000c-17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713" y="415925"/>
            <a:ext cx="2228850" cy="1184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96" name="Text Box 20"/>
          <p:cNvSpPr txBox="1">
            <a:spLocks noChangeArrowheads="1"/>
          </p:cNvSpPr>
          <p:nvPr/>
        </p:nvSpPr>
        <p:spPr bwMode="auto">
          <a:xfrm>
            <a:off x="234950" y="398463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>
                <a:latin typeface="Arial" charset="0"/>
              </a:rPr>
              <a:t>訊號產生器</a:t>
            </a:r>
          </a:p>
        </p:txBody>
      </p:sp>
      <p:sp>
        <p:nvSpPr>
          <p:cNvPr id="24597" name="Text Box 21"/>
          <p:cNvSpPr txBox="1">
            <a:spLocks noChangeArrowheads="1"/>
          </p:cNvSpPr>
          <p:nvPr/>
        </p:nvSpPr>
        <p:spPr bwMode="auto">
          <a:xfrm>
            <a:off x="5302250" y="385763"/>
            <a:ext cx="1098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>
                <a:latin typeface="Arial" charset="0"/>
              </a:rPr>
              <a:t>示波器</a:t>
            </a:r>
          </a:p>
        </p:txBody>
      </p:sp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2173288" y="28829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>
                <a:latin typeface="標楷體" pitchFamily="65" charset="-120"/>
              </a:rPr>
              <a:t>同軸電纜</a:t>
            </a:r>
            <a:r>
              <a:rPr lang="en-US" altLang="zh-TW" sz="2400">
                <a:latin typeface="標楷體" pitchFamily="65" charset="-120"/>
              </a:rPr>
              <a:t>#1</a:t>
            </a:r>
          </a:p>
        </p:txBody>
      </p:sp>
      <p:sp>
        <p:nvSpPr>
          <p:cNvPr id="24599" name="Text Box 23"/>
          <p:cNvSpPr txBox="1">
            <a:spLocks noChangeArrowheads="1"/>
          </p:cNvSpPr>
          <p:nvPr/>
        </p:nvSpPr>
        <p:spPr bwMode="auto">
          <a:xfrm>
            <a:off x="4125913" y="2908300"/>
            <a:ext cx="10556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/>
              <a:t>T </a:t>
            </a:r>
            <a:r>
              <a:rPr lang="zh-TW" altLang="en-US" sz="2400"/>
              <a:t>接頭</a:t>
            </a:r>
          </a:p>
        </p:txBody>
      </p:sp>
      <p:sp>
        <p:nvSpPr>
          <p:cNvPr id="24600" name="Text Box 24"/>
          <p:cNvSpPr txBox="1">
            <a:spLocks noChangeArrowheads="1"/>
          </p:cNvSpPr>
          <p:nvPr/>
        </p:nvSpPr>
        <p:spPr bwMode="auto">
          <a:xfrm>
            <a:off x="7981950" y="2587625"/>
            <a:ext cx="7937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>
                <a:solidFill>
                  <a:srgbClr val="3333FF"/>
                </a:solidFill>
                <a:latin typeface="標楷體" pitchFamily="65" charset="-120"/>
              </a:rPr>
              <a:t>負載</a:t>
            </a:r>
          </a:p>
        </p:txBody>
      </p:sp>
      <p:sp>
        <p:nvSpPr>
          <p:cNvPr id="24601" name="Text Box 25"/>
          <p:cNvSpPr txBox="1">
            <a:spLocks noChangeArrowheads="1"/>
          </p:cNvSpPr>
          <p:nvPr/>
        </p:nvSpPr>
        <p:spPr bwMode="auto">
          <a:xfrm>
            <a:off x="5199063" y="2971800"/>
            <a:ext cx="170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TW" altLang="en-US" sz="2400">
                <a:latin typeface="標楷體" pitchFamily="65" charset="-120"/>
              </a:rPr>
              <a:t>同軸電纜</a:t>
            </a:r>
            <a:r>
              <a:rPr lang="en-US" altLang="zh-TW" sz="2400">
                <a:latin typeface="標楷體" pitchFamily="65" charset="-120"/>
              </a:rPr>
              <a:t>#2</a:t>
            </a:r>
          </a:p>
        </p:txBody>
      </p:sp>
      <p:grpSp>
        <p:nvGrpSpPr>
          <p:cNvPr id="24611" name="Group 35"/>
          <p:cNvGrpSpPr>
            <a:grpSpLocks/>
          </p:cNvGrpSpPr>
          <p:nvPr/>
        </p:nvGrpSpPr>
        <p:grpSpPr bwMode="auto">
          <a:xfrm>
            <a:off x="236538" y="3759200"/>
            <a:ext cx="2803525" cy="1662113"/>
            <a:chOff x="87" y="1768"/>
            <a:chExt cx="1766" cy="1047"/>
          </a:xfrm>
        </p:grpSpPr>
        <p:sp>
          <p:nvSpPr>
            <p:cNvPr id="24579" name="Freeform 3"/>
            <p:cNvSpPr>
              <a:spLocks/>
            </p:cNvSpPr>
            <p:nvPr/>
          </p:nvSpPr>
          <p:spPr bwMode="auto">
            <a:xfrm>
              <a:off x="468" y="2131"/>
              <a:ext cx="883" cy="399"/>
            </a:xfrm>
            <a:custGeom>
              <a:avLst/>
              <a:gdLst>
                <a:gd name="T0" fmla="*/ 0 w 2793"/>
                <a:gd name="T1" fmla="*/ 1079 h 1202"/>
                <a:gd name="T2" fmla="*/ 695 w 2793"/>
                <a:gd name="T3" fmla="*/ 1079 h 1202"/>
                <a:gd name="T4" fmla="*/ 676 w 2793"/>
                <a:gd name="T5" fmla="*/ 666 h 1202"/>
                <a:gd name="T6" fmla="*/ 683 w 2793"/>
                <a:gd name="T7" fmla="*/ 309 h 1202"/>
                <a:gd name="T8" fmla="*/ 676 w 2793"/>
                <a:gd name="T9" fmla="*/ 71 h 1202"/>
                <a:gd name="T10" fmla="*/ 1127 w 2793"/>
                <a:gd name="T11" fmla="*/ 21 h 1202"/>
                <a:gd name="T12" fmla="*/ 1447 w 2793"/>
                <a:gd name="T13" fmla="*/ 8 h 1202"/>
                <a:gd name="T14" fmla="*/ 1540 w 2793"/>
                <a:gd name="T15" fmla="*/ 71 h 1202"/>
                <a:gd name="T16" fmla="*/ 1553 w 2793"/>
                <a:gd name="T17" fmla="*/ 290 h 1202"/>
                <a:gd name="T18" fmla="*/ 1553 w 2793"/>
                <a:gd name="T19" fmla="*/ 559 h 1202"/>
                <a:gd name="T20" fmla="*/ 1553 w 2793"/>
                <a:gd name="T21" fmla="*/ 935 h 1202"/>
                <a:gd name="T22" fmla="*/ 1559 w 2793"/>
                <a:gd name="T23" fmla="*/ 1142 h 1202"/>
                <a:gd name="T24" fmla="*/ 1803 w 2793"/>
                <a:gd name="T25" fmla="*/ 1148 h 1202"/>
                <a:gd name="T26" fmla="*/ 2016 w 2793"/>
                <a:gd name="T27" fmla="*/ 1148 h 1202"/>
                <a:gd name="T28" fmla="*/ 2204 w 2793"/>
                <a:gd name="T29" fmla="*/ 1179 h 1202"/>
                <a:gd name="T30" fmla="*/ 2317 w 2793"/>
                <a:gd name="T31" fmla="*/ 1179 h 1202"/>
                <a:gd name="T32" fmla="*/ 2392 w 2793"/>
                <a:gd name="T33" fmla="*/ 1192 h 1202"/>
                <a:gd name="T34" fmla="*/ 2486 w 2793"/>
                <a:gd name="T35" fmla="*/ 1160 h 1202"/>
                <a:gd name="T36" fmla="*/ 2630 w 2793"/>
                <a:gd name="T37" fmla="*/ 1167 h 1202"/>
                <a:gd name="T38" fmla="*/ 2793 w 2793"/>
                <a:gd name="T39" fmla="*/ 1173 h 1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793" h="1202">
                  <a:moveTo>
                    <a:pt x="0" y="1079"/>
                  </a:moveTo>
                  <a:cubicBezTo>
                    <a:pt x="338" y="1079"/>
                    <a:pt x="213" y="1091"/>
                    <a:pt x="695" y="1079"/>
                  </a:cubicBezTo>
                  <a:cubicBezTo>
                    <a:pt x="678" y="956"/>
                    <a:pt x="708" y="879"/>
                    <a:pt x="676" y="666"/>
                  </a:cubicBezTo>
                  <a:cubicBezTo>
                    <a:pt x="682" y="551"/>
                    <a:pt x="662" y="376"/>
                    <a:pt x="683" y="309"/>
                  </a:cubicBezTo>
                  <a:cubicBezTo>
                    <a:pt x="670" y="242"/>
                    <a:pt x="699" y="133"/>
                    <a:pt x="676" y="71"/>
                  </a:cubicBezTo>
                  <a:cubicBezTo>
                    <a:pt x="750" y="23"/>
                    <a:pt x="989" y="21"/>
                    <a:pt x="1127" y="21"/>
                  </a:cubicBezTo>
                  <a:cubicBezTo>
                    <a:pt x="1255" y="11"/>
                    <a:pt x="1378" y="0"/>
                    <a:pt x="1447" y="8"/>
                  </a:cubicBezTo>
                  <a:cubicBezTo>
                    <a:pt x="1516" y="16"/>
                    <a:pt x="1522" y="24"/>
                    <a:pt x="1540" y="71"/>
                  </a:cubicBezTo>
                  <a:cubicBezTo>
                    <a:pt x="1558" y="118"/>
                    <a:pt x="1551" y="209"/>
                    <a:pt x="1553" y="290"/>
                  </a:cubicBezTo>
                  <a:cubicBezTo>
                    <a:pt x="1555" y="371"/>
                    <a:pt x="1553" y="452"/>
                    <a:pt x="1553" y="559"/>
                  </a:cubicBezTo>
                  <a:cubicBezTo>
                    <a:pt x="1557" y="776"/>
                    <a:pt x="1553" y="810"/>
                    <a:pt x="1553" y="935"/>
                  </a:cubicBezTo>
                  <a:cubicBezTo>
                    <a:pt x="1553" y="816"/>
                    <a:pt x="1539" y="1136"/>
                    <a:pt x="1559" y="1142"/>
                  </a:cubicBezTo>
                  <a:cubicBezTo>
                    <a:pt x="1596" y="1153"/>
                    <a:pt x="1747" y="1159"/>
                    <a:pt x="1803" y="1148"/>
                  </a:cubicBezTo>
                  <a:cubicBezTo>
                    <a:pt x="1867" y="1154"/>
                    <a:pt x="1952" y="1140"/>
                    <a:pt x="2016" y="1148"/>
                  </a:cubicBezTo>
                  <a:cubicBezTo>
                    <a:pt x="2085" y="1170"/>
                    <a:pt x="2121" y="1171"/>
                    <a:pt x="2204" y="1179"/>
                  </a:cubicBezTo>
                  <a:cubicBezTo>
                    <a:pt x="2247" y="1193"/>
                    <a:pt x="2273" y="1165"/>
                    <a:pt x="2317" y="1179"/>
                  </a:cubicBezTo>
                  <a:cubicBezTo>
                    <a:pt x="2335" y="1171"/>
                    <a:pt x="2375" y="1202"/>
                    <a:pt x="2392" y="1192"/>
                  </a:cubicBezTo>
                  <a:cubicBezTo>
                    <a:pt x="2398" y="1188"/>
                    <a:pt x="2481" y="1165"/>
                    <a:pt x="2486" y="1160"/>
                  </a:cubicBezTo>
                  <a:cubicBezTo>
                    <a:pt x="2492" y="1157"/>
                    <a:pt x="2579" y="1165"/>
                    <a:pt x="2630" y="1167"/>
                  </a:cubicBezTo>
                  <a:cubicBezTo>
                    <a:pt x="2681" y="1169"/>
                    <a:pt x="2759" y="1172"/>
                    <a:pt x="2793" y="1173"/>
                  </a:cubicBezTo>
                </a:path>
              </a:pathLst>
            </a:custGeom>
            <a:noFill/>
            <a:ln w="38100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4606" name="Line 30"/>
            <p:cNvSpPr>
              <a:spLocks noChangeShapeType="1"/>
            </p:cNvSpPr>
            <p:nvPr/>
          </p:nvSpPr>
          <p:spPr bwMode="auto">
            <a:xfrm>
              <a:off x="388" y="2691"/>
              <a:ext cx="100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4607" name="Line 31"/>
            <p:cNvSpPr>
              <a:spLocks noChangeShapeType="1"/>
            </p:cNvSpPr>
            <p:nvPr/>
          </p:nvSpPr>
          <p:spPr bwMode="auto">
            <a:xfrm flipV="1">
              <a:off x="395" y="2029"/>
              <a:ext cx="6" cy="66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4608" name="Text Box 32"/>
            <p:cNvSpPr txBox="1">
              <a:spLocks noChangeArrowheads="1"/>
            </p:cNvSpPr>
            <p:nvPr/>
          </p:nvSpPr>
          <p:spPr bwMode="auto">
            <a:xfrm>
              <a:off x="1397" y="2527"/>
              <a:ext cx="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 b="1" i="1">
                  <a:ea typeface="新細明體" pitchFamily="18" charset="-120"/>
                </a:rPr>
                <a:t>time</a:t>
              </a:r>
            </a:p>
          </p:txBody>
        </p:sp>
        <p:sp>
          <p:nvSpPr>
            <p:cNvPr id="24609" name="Text Box 33"/>
            <p:cNvSpPr txBox="1">
              <a:spLocks noChangeArrowheads="1"/>
            </p:cNvSpPr>
            <p:nvPr/>
          </p:nvSpPr>
          <p:spPr bwMode="auto">
            <a:xfrm>
              <a:off x="87" y="1768"/>
              <a:ext cx="723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 b="1" i="1">
                  <a:ea typeface="新細明體" pitchFamily="18" charset="-120"/>
                </a:rPr>
                <a:t>Voltage</a:t>
              </a:r>
            </a:p>
          </p:txBody>
        </p:sp>
      </p:grpSp>
      <p:sp>
        <p:nvSpPr>
          <p:cNvPr id="24610" name="Line 34"/>
          <p:cNvSpPr>
            <a:spLocks noChangeShapeType="1"/>
          </p:cNvSpPr>
          <p:nvPr/>
        </p:nvSpPr>
        <p:spPr bwMode="auto">
          <a:xfrm>
            <a:off x="603250" y="2703513"/>
            <a:ext cx="5635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4612" name="Text Box 36"/>
          <p:cNvSpPr txBox="1">
            <a:spLocks noChangeArrowheads="1"/>
          </p:cNvSpPr>
          <p:nvPr/>
        </p:nvSpPr>
        <p:spPr bwMode="auto">
          <a:xfrm>
            <a:off x="188913" y="2868613"/>
            <a:ext cx="18510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3333FF"/>
                </a:solidFill>
              </a:rPr>
              <a:t>input signal</a:t>
            </a:r>
          </a:p>
        </p:txBody>
      </p:sp>
      <p:sp>
        <p:nvSpPr>
          <p:cNvPr id="24613" name="Text Box 37"/>
          <p:cNvSpPr txBox="1">
            <a:spLocks noChangeArrowheads="1"/>
          </p:cNvSpPr>
          <p:nvPr/>
        </p:nvSpPr>
        <p:spPr bwMode="auto">
          <a:xfrm>
            <a:off x="4252913" y="1557338"/>
            <a:ext cx="6969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ch1</a:t>
            </a:r>
          </a:p>
        </p:txBody>
      </p:sp>
      <p:grpSp>
        <p:nvGrpSpPr>
          <p:cNvPr id="24615" name="Group 39"/>
          <p:cNvGrpSpPr>
            <a:grpSpLocks/>
          </p:cNvGrpSpPr>
          <p:nvPr/>
        </p:nvGrpSpPr>
        <p:grpSpPr bwMode="auto">
          <a:xfrm>
            <a:off x="6507163" y="2066925"/>
            <a:ext cx="963612" cy="904875"/>
            <a:chOff x="2580" y="1289"/>
            <a:chExt cx="607" cy="570"/>
          </a:xfrm>
        </p:grpSpPr>
        <p:sp>
          <p:nvSpPr>
            <p:cNvPr id="24616" name="Rectangle 40"/>
            <p:cNvSpPr>
              <a:spLocks noChangeArrowheads="1"/>
            </p:cNvSpPr>
            <p:nvPr/>
          </p:nvSpPr>
          <p:spPr bwMode="auto">
            <a:xfrm>
              <a:off x="2580" y="1490"/>
              <a:ext cx="607" cy="36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24617" name="Line 41"/>
            <p:cNvSpPr>
              <a:spLocks noChangeShapeType="1"/>
            </p:cNvSpPr>
            <p:nvPr/>
          </p:nvSpPr>
          <p:spPr bwMode="auto">
            <a:xfrm flipV="1">
              <a:off x="2875" y="1289"/>
              <a:ext cx="6" cy="389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4618" name="Rectangle 42"/>
            <p:cNvSpPr>
              <a:spLocks noChangeArrowheads="1"/>
            </p:cNvSpPr>
            <p:nvPr/>
          </p:nvSpPr>
          <p:spPr bwMode="auto">
            <a:xfrm>
              <a:off x="2749" y="1303"/>
              <a:ext cx="250" cy="186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24619" name="Text Box 43"/>
          <p:cNvSpPr txBox="1">
            <a:spLocks noChangeArrowheads="1"/>
          </p:cNvSpPr>
          <p:nvPr/>
        </p:nvSpPr>
        <p:spPr bwMode="auto">
          <a:xfrm>
            <a:off x="6611938" y="1555750"/>
            <a:ext cx="69691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ch2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8AEF8-64CA-46DF-A2B2-A0E74E7F2C7D}" type="slidenum">
              <a:rPr lang="en-US" altLang="zh-TW"/>
              <a:pPr/>
              <a:t>13</a:t>
            </a:fld>
            <a:endParaRPr lang="en-US" altLang="zh-TW"/>
          </a:p>
        </p:txBody>
      </p:sp>
      <p:sp>
        <p:nvSpPr>
          <p:cNvPr id="40965" name="AutoShape 5" descr="TDS 3034B Screen"/>
          <p:cNvSpPr>
            <a:spLocks noChangeAspect="1" noChangeArrowheads="1"/>
          </p:cNvSpPr>
          <p:nvPr/>
        </p:nvSpPr>
        <p:spPr bwMode="auto">
          <a:xfrm>
            <a:off x="1524000" y="114300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TW" altLang="en-US"/>
          </a:p>
        </p:txBody>
      </p:sp>
      <p:pic>
        <p:nvPicPr>
          <p:cNvPr id="40969" name="Picture 9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970" name="Text Box 10"/>
          <p:cNvSpPr txBox="1">
            <a:spLocks noChangeArrowheads="1"/>
          </p:cNvSpPr>
          <p:nvPr/>
        </p:nvSpPr>
        <p:spPr bwMode="auto">
          <a:xfrm>
            <a:off x="328613" y="71438"/>
            <a:ext cx="21764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Only cable #1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0725B6-E338-4AF6-A267-5C5247C3CD3E}" type="slidenum">
              <a:rPr lang="en-US" altLang="zh-TW"/>
              <a:pPr/>
              <a:t>14</a:t>
            </a:fld>
            <a:endParaRPr lang="en-US" altLang="zh-TW"/>
          </a:p>
        </p:txBody>
      </p:sp>
      <p:pic>
        <p:nvPicPr>
          <p:cNvPr id="41989" name="Picture 5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990" name="Text Box 6"/>
          <p:cNvSpPr txBox="1">
            <a:spLocks noChangeArrowheads="1"/>
          </p:cNvSpPr>
          <p:nvPr/>
        </p:nvSpPr>
        <p:spPr bwMode="auto">
          <a:xfrm>
            <a:off x="328613" y="71438"/>
            <a:ext cx="32591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cable #1 and cable #2</a:t>
            </a:r>
          </a:p>
        </p:txBody>
      </p:sp>
      <p:sp>
        <p:nvSpPr>
          <p:cNvPr id="41991" name="Text Box 7"/>
          <p:cNvSpPr txBox="1">
            <a:spLocks noChangeArrowheads="1"/>
          </p:cNvSpPr>
          <p:nvPr/>
        </p:nvSpPr>
        <p:spPr bwMode="auto">
          <a:xfrm>
            <a:off x="0" y="5607050"/>
            <a:ext cx="91440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Not only surprise. We require the student to perform analysis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691EB9-48F3-445D-AF31-B414C653CF0F}" type="slidenum">
              <a:rPr lang="en-US" altLang="zh-TW"/>
              <a:pPr/>
              <a:t>15</a:t>
            </a:fld>
            <a:endParaRPr lang="en-US" altLang="zh-TW"/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328613" y="65088"/>
            <a:ext cx="292576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open (</a:t>
            </a:r>
            <a:r>
              <a:rPr lang="en-US" altLang="zh-TW">
                <a:sym typeface="Symbol" pitchFamily="18" charset="2"/>
              </a:rPr>
              <a:t></a:t>
            </a:r>
            <a:r>
              <a:rPr lang="en-US" altLang="zh-TW"/>
              <a:t> </a:t>
            </a:r>
            <a:r>
              <a:rPr lang="en-US" altLang="zh-TW">
                <a:latin typeface="Symbol" pitchFamily="18" charset="2"/>
              </a:rPr>
              <a:t>W</a:t>
            </a:r>
            <a:r>
              <a:rPr lang="en-US" altLang="zh-TW"/>
              <a:t>)</a:t>
            </a:r>
          </a:p>
        </p:txBody>
      </p:sp>
      <p:pic>
        <p:nvPicPr>
          <p:cNvPr id="34822" name="Picture 6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1651000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4823" name="Group 7"/>
          <p:cNvGrpSpPr>
            <a:grpSpLocks/>
          </p:cNvGrpSpPr>
          <p:nvPr/>
        </p:nvGrpSpPr>
        <p:grpSpPr bwMode="auto">
          <a:xfrm>
            <a:off x="3352800" y="77788"/>
            <a:ext cx="5576888" cy="1633537"/>
            <a:chOff x="2112" y="49"/>
            <a:chExt cx="3513" cy="1029"/>
          </a:xfrm>
        </p:grpSpPr>
        <p:sp>
          <p:nvSpPr>
            <p:cNvPr id="34824" name="Oval 8"/>
            <p:cNvSpPr>
              <a:spLocks noChangeArrowheads="1"/>
            </p:cNvSpPr>
            <p:nvPr/>
          </p:nvSpPr>
          <p:spPr bwMode="auto">
            <a:xfrm>
              <a:off x="2723" y="49"/>
              <a:ext cx="211" cy="78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25" name="Line 9"/>
            <p:cNvSpPr>
              <a:spLocks noChangeShapeType="1"/>
            </p:cNvSpPr>
            <p:nvPr/>
          </p:nvSpPr>
          <p:spPr bwMode="auto">
            <a:xfrm>
              <a:off x="2849" y="834"/>
              <a:ext cx="200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4826" name="Line 10"/>
            <p:cNvSpPr>
              <a:spLocks noChangeShapeType="1"/>
            </p:cNvSpPr>
            <p:nvPr/>
          </p:nvSpPr>
          <p:spPr bwMode="auto">
            <a:xfrm>
              <a:off x="2847" y="50"/>
              <a:ext cx="200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4827" name="Line 11"/>
            <p:cNvSpPr>
              <a:spLocks noChangeShapeType="1"/>
            </p:cNvSpPr>
            <p:nvPr/>
          </p:nvSpPr>
          <p:spPr bwMode="auto">
            <a:xfrm>
              <a:off x="2843" y="444"/>
              <a:ext cx="200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4828" name="Oval 12"/>
            <p:cNvSpPr>
              <a:spLocks noChangeArrowheads="1"/>
            </p:cNvSpPr>
            <p:nvPr/>
          </p:nvSpPr>
          <p:spPr bwMode="auto">
            <a:xfrm>
              <a:off x="4734" y="51"/>
              <a:ext cx="211" cy="78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29" name="Freeform 13"/>
            <p:cNvSpPr>
              <a:spLocks/>
            </p:cNvSpPr>
            <p:nvPr/>
          </p:nvSpPr>
          <p:spPr bwMode="auto">
            <a:xfrm>
              <a:off x="4836" y="334"/>
              <a:ext cx="334" cy="123"/>
            </a:xfrm>
            <a:custGeom>
              <a:avLst/>
              <a:gdLst>
                <a:gd name="T0" fmla="*/ 0 w 473"/>
                <a:gd name="T1" fmla="*/ 174 h 207"/>
                <a:gd name="T2" fmla="*/ 272 w 473"/>
                <a:gd name="T3" fmla="*/ 19 h 207"/>
                <a:gd name="T4" fmla="*/ 427 w 473"/>
                <a:gd name="T5" fmla="*/ 58 h 207"/>
                <a:gd name="T6" fmla="*/ 473 w 473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207">
                  <a:moveTo>
                    <a:pt x="0" y="174"/>
                  </a:moveTo>
                  <a:cubicBezTo>
                    <a:pt x="96" y="94"/>
                    <a:pt x="201" y="38"/>
                    <a:pt x="272" y="19"/>
                  </a:cubicBezTo>
                  <a:cubicBezTo>
                    <a:pt x="343" y="0"/>
                    <a:pt x="394" y="27"/>
                    <a:pt x="427" y="58"/>
                  </a:cubicBezTo>
                  <a:cubicBezTo>
                    <a:pt x="460" y="89"/>
                    <a:pt x="463" y="176"/>
                    <a:pt x="473" y="207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4830" name="Freeform 14"/>
            <p:cNvSpPr>
              <a:spLocks/>
            </p:cNvSpPr>
            <p:nvPr/>
          </p:nvSpPr>
          <p:spPr bwMode="auto">
            <a:xfrm>
              <a:off x="4836" y="746"/>
              <a:ext cx="329" cy="173"/>
            </a:xfrm>
            <a:custGeom>
              <a:avLst/>
              <a:gdLst>
                <a:gd name="T0" fmla="*/ 0 w 466"/>
                <a:gd name="T1" fmla="*/ 143 h 290"/>
                <a:gd name="T2" fmla="*/ 291 w 466"/>
                <a:gd name="T3" fmla="*/ 266 h 290"/>
                <a:gd name="T4" fmla="*/ 466 w 466"/>
                <a:gd name="T5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6" h="290">
                  <a:moveTo>
                    <a:pt x="0" y="143"/>
                  </a:moveTo>
                  <a:cubicBezTo>
                    <a:pt x="106" y="216"/>
                    <a:pt x="213" y="290"/>
                    <a:pt x="291" y="266"/>
                  </a:cubicBezTo>
                  <a:cubicBezTo>
                    <a:pt x="369" y="242"/>
                    <a:pt x="417" y="121"/>
                    <a:pt x="466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4831" name="Oval 15"/>
            <p:cNvSpPr>
              <a:spLocks noChangeArrowheads="1"/>
            </p:cNvSpPr>
            <p:nvPr/>
          </p:nvSpPr>
          <p:spPr bwMode="auto">
            <a:xfrm>
              <a:off x="4804" y="414"/>
              <a:ext cx="69" cy="5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2" name="Oval 16"/>
            <p:cNvSpPr>
              <a:spLocks noChangeArrowheads="1"/>
            </p:cNvSpPr>
            <p:nvPr/>
          </p:nvSpPr>
          <p:spPr bwMode="auto">
            <a:xfrm>
              <a:off x="4812" y="803"/>
              <a:ext cx="69" cy="5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3" name="Freeform 17"/>
            <p:cNvSpPr>
              <a:spLocks/>
            </p:cNvSpPr>
            <p:nvPr/>
          </p:nvSpPr>
          <p:spPr bwMode="auto">
            <a:xfrm>
              <a:off x="2112" y="229"/>
              <a:ext cx="531" cy="220"/>
            </a:xfrm>
            <a:custGeom>
              <a:avLst/>
              <a:gdLst>
                <a:gd name="T0" fmla="*/ 0 w 751"/>
                <a:gd name="T1" fmla="*/ 363 h 369"/>
                <a:gd name="T2" fmla="*/ 226 w 751"/>
                <a:gd name="T3" fmla="*/ 363 h 369"/>
                <a:gd name="T4" fmla="*/ 226 w 751"/>
                <a:gd name="T5" fmla="*/ 0 h 369"/>
                <a:gd name="T6" fmla="*/ 492 w 751"/>
                <a:gd name="T7" fmla="*/ 0 h 369"/>
                <a:gd name="T8" fmla="*/ 492 w 751"/>
                <a:gd name="T9" fmla="*/ 369 h 369"/>
                <a:gd name="T10" fmla="*/ 751 w 751"/>
                <a:gd name="T11" fmla="*/ 36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1" h="369">
                  <a:moveTo>
                    <a:pt x="0" y="363"/>
                  </a:moveTo>
                  <a:lnTo>
                    <a:pt x="226" y="363"/>
                  </a:lnTo>
                  <a:lnTo>
                    <a:pt x="226" y="0"/>
                  </a:lnTo>
                  <a:lnTo>
                    <a:pt x="492" y="0"/>
                  </a:lnTo>
                  <a:lnTo>
                    <a:pt x="492" y="369"/>
                  </a:lnTo>
                  <a:lnTo>
                    <a:pt x="751" y="369"/>
                  </a:lnTo>
                </a:path>
              </a:pathLst>
            </a:custGeom>
            <a:noFill/>
            <a:ln w="19050" cmpd="sng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4834" name="Line 18"/>
            <p:cNvSpPr>
              <a:spLocks noChangeShapeType="1"/>
            </p:cNvSpPr>
            <p:nvPr/>
          </p:nvSpPr>
          <p:spPr bwMode="auto">
            <a:xfrm>
              <a:off x="2200" y="125"/>
              <a:ext cx="35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34835" name="Rectangle 19"/>
            <p:cNvSpPr>
              <a:spLocks noChangeArrowheads="1"/>
            </p:cNvSpPr>
            <p:nvPr/>
          </p:nvSpPr>
          <p:spPr bwMode="auto">
            <a:xfrm>
              <a:off x="5115" y="441"/>
              <a:ext cx="119" cy="30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6" name="Text Box 20"/>
            <p:cNvSpPr txBox="1">
              <a:spLocks noChangeArrowheads="1"/>
            </p:cNvSpPr>
            <p:nvPr/>
          </p:nvSpPr>
          <p:spPr bwMode="auto">
            <a:xfrm>
              <a:off x="5213" y="474"/>
              <a:ext cx="41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Load</a:t>
              </a:r>
            </a:p>
          </p:txBody>
        </p:sp>
        <p:sp>
          <p:nvSpPr>
            <p:cNvPr id="34837" name="Oval 21"/>
            <p:cNvSpPr>
              <a:spLocks noChangeArrowheads="1"/>
            </p:cNvSpPr>
            <p:nvPr/>
          </p:nvSpPr>
          <p:spPr bwMode="auto">
            <a:xfrm>
              <a:off x="2794" y="416"/>
              <a:ext cx="68" cy="5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38" name="Text Box 22"/>
            <p:cNvSpPr txBox="1">
              <a:spLocks noChangeArrowheads="1"/>
            </p:cNvSpPr>
            <p:nvPr/>
          </p:nvSpPr>
          <p:spPr bwMode="auto">
            <a:xfrm>
              <a:off x="2723" y="442"/>
              <a:ext cx="2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A</a:t>
              </a:r>
            </a:p>
          </p:txBody>
        </p:sp>
        <p:sp>
          <p:nvSpPr>
            <p:cNvPr id="34839" name="Text Box 23"/>
            <p:cNvSpPr txBox="1">
              <a:spLocks noChangeArrowheads="1"/>
            </p:cNvSpPr>
            <p:nvPr/>
          </p:nvSpPr>
          <p:spPr bwMode="auto">
            <a:xfrm>
              <a:off x="4735" y="435"/>
              <a:ext cx="21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B</a:t>
              </a:r>
            </a:p>
          </p:txBody>
        </p:sp>
        <p:sp>
          <p:nvSpPr>
            <p:cNvPr id="34840" name="Oval 24"/>
            <p:cNvSpPr>
              <a:spLocks noChangeArrowheads="1"/>
            </p:cNvSpPr>
            <p:nvPr/>
          </p:nvSpPr>
          <p:spPr bwMode="auto">
            <a:xfrm>
              <a:off x="2806" y="797"/>
              <a:ext cx="68" cy="5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34841" name="Text Box 25"/>
            <p:cNvSpPr txBox="1">
              <a:spLocks noChangeArrowheads="1"/>
            </p:cNvSpPr>
            <p:nvPr/>
          </p:nvSpPr>
          <p:spPr bwMode="auto">
            <a:xfrm>
              <a:off x="2730" y="813"/>
              <a:ext cx="26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A’</a:t>
              </a:r>
            </a:p>
          </p:txBody>
        </p:sp>
        <p:sp>
          <p:nvSpPr>
            <p:cNvPr id="34842" name="Text Box 26"/>
            <p:cNvSpPr txBox="1">
              <a:spLocks noChangeArrowheads="1"/>
            </p:cNvSpPr>
            <p:nvPr/>
          </p:nvSpPr>
          <p:spPr bwMode="auto">
            <a:xfrm>
              <a:off x="4735" y="847"/>
              <a:ext cx="2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B’</a:t>
              </a:r>
            </a:p>
          </p:txBody>
        </p:sp>
      </p:grpSp>
      <p:sp>
        <p:nvSpPr>
          <p:cNvPr id="34845" name="Text Box 29"/>
          <p:cNvSpPr txBox="1">
            <a:spLocks noChangeArrowheads="1"/>
          </p:cNvSpPr>
          <p:nvPr/>
        </p:nvSpPr>
        <p:spPr bwMode="auto">
          <a:xfrm>
            <a:off x="1163638" y="3032125"/>
            <a:ext cx="11525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A/A</a:t>
            </a:r>
            <a:r>
              <a:rPr lang="en-US" altLang="zh-TW">
                <a:latin typeface="標楷體"/>
              </a:rPr>
              <a:t>’</a:t>
            </a:r>
            <a:endParaRPr lang="en-US" altLang="zh-TW"/>
          </a:p>
        </p:txBody>
      </p:sp>
      <p:sp>
        <p:nvSpPr>
          <p:cNvPr id="34846" name="Text Box 30"/>
          <p:cNvSpPr txBox="1">
            <a:spLocks noChangeArrowheads="1"/>
          </p:cNvSpPr>
          <p:nvPr/>
        </p:nvSpPr>
        <p:spPr bwMode="auto">
          <a:xfrm>
            <a:off x="1163638" y="5192713"/>
            <a:ext cx="11112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B/B</a:t>
            </a:r>
            <a:r>
              <a:rPr lang="en-US" altLang="zh-TW">
                <a:latin typeface="標楷體"/>
              </a:rPr>
              <a:t>’</a:t>
            </a:r>
            <a:endParaRPr lang="en-US" altLang="zh-TW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880851-590D-446A-BEA3-75C0B4A97201}" type="slidenum">
              <a:rPr lang="en-US" altLang="zh-TW"/>
              <a:pPr/>
              <a:t>16</a:t>
            </a:fld>
            <a:endParaRPr lang="en-US" altLang="zh-TW"/>
          </a:p>
        </p:txBody>
      </p:sp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328613" y="65088"/>
            <a:ext cx="516413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50 </a:t>
            </a:r>
            <a:r>
              <a:rPr lang="en-US" altLang="zh-TW">
                <a:latin typeface="Symbol" pitchFamily="18" charset="2"/>
              </a:rPr>
              <a:t>W</a:t>
            </a:r>
            <a:r>
              <a:rPr lang="en-US" altLang="zh-TW"/>
              <a:t> (impedance matched)</a:t>
            </a:r>
          </a:p>
        </p:txBody>
      </p:sp>
      <p:pic>
        <p:nvPicPr>
          <p:cNvPr id="23559" name="Picture 7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407988" y="5556250"/>
            <a:ext cx="55673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Delay is due to the length of the cable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1465B6-DAE4-4AAB-A4A3-1CE7A1D8DB07}" type="slidenum">
              <a:rPr lang="en-US" altLang="zh-TW"/>
              <a:pPr/>
              <a:t>17</a:t>
            </a:fld>
            <a:endParaRPr lang="en-US" altLang="zh-TW"/>
          </a:p>
        </p:txBody>
      </p:sp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328613" y="65088"/>
            <a:ext cx="2870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short (</a:t>
            </a:r>
            <a:r>
              <a:rPr lang="en-US" altLang="zh-TW">
                <a:sym typeface="Symbol" pitchFamily="18" charset="2"/>
              </a:rPr>
              <a:t>0</a:t>
            </a:r>
            <a:r>
              <a:rPr lang="en-US" altLang="zh-TW"/>
              <a:t> </a:t>
            </a:r>
            <a:r>
              <a:rPr lang="en-US" altLang="zh-TW">
                <a:latin typeface="Symbol" pitchFamily="18" charset="2"/>
              </a:rPr>
              <a:t>W</a:t>
            </a:r>
            <a:r>
              <a:rPr lang="en-US" altLang="zh-TW"/>
              <a:t>)</a:t>
            </a:r>
          </a:p>
        </p:txBody>
      </p:sp>
      <p:pic>
        <p:nvPicPr>
          <p:cNvPr id="35846" name="Picture 6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CF67AE-90FC-4CD1-BCDC-DE3225217879}" type="slidenum">
              <a:rPr lang="en-US" altLang="zh-TW"/>
              <a:pPr/>
              <a:t>18</a:t>
            </a:fld>
            <a:endParaRPr lang="en-US" altLang="zh-TW"/>
          </a:p>
        </p:txBody>
      </p:sp>
      <p:sp>
        <p:nvSpPr>
          <p:cNvPr id="36866" name="Text Box 2"/>
          <p:cNvSpPr txBox="1">
            <a:spLocks noChangeArrowheads="1"/>
          </p:cNvSpPr>
          <p:nvPr/>
        </p:nvSpPr>
        <p:spPr bwMode="auto">
          <a:xfrm>
            <a:off x="328613" y="65088"/>
            <a:ext cx="21875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172 </a:t>
            </a:r>
            <a:r>
              <a:rPr lang="en-US" altLang="zh-TW">
                <a:latin typeface="Symbol" pitchFamily="18" charset="2"/>
              </a:rPr>
              <a:t>W</a:t>
            </a:r>
            <a:endParaRPr lang="en-US" altLang="zh-TW"/>
          </a:p>
        </p:txBody>
      </p:sp>
      <p:pic>
        <p:nvPicPr>
          <p:cNvPr id="36868" name="Picture 4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AC466-1283-474D-B26F-4265E5624C79}" type="slidenum">
              <a:rPr lang="en-US" altLang="zh-TW"/>
              <a:pPr/>
              <a:t>19</a:t>
            </a:fld>
            <a:endParaRPr lang="en-US" altLang="zh-TW"/>
          </a:p>
        </p:txBody>
      </p:sp>
      <p:sp>
        <p:nvSpPr>
          <p:cNvPr id="37890" name="Text Box 2"/>
          <p:cNvSpPr txBox="1">
            <a:spLocks noChangeArrowheads="1"/>
          </p:cNvSpPr>
          <p:nvPr/>
        </p:nvSpPr>
        <p:spPr bwMode="auto">
          <a:xfrm>
            <a:off x="328613" y="65088"/>
            <a:ext cx="20097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15 </a:t>
            </a:r>
            <a:r>
              <a:rPr lang="en-US" altLang="zh-TW">
                <a:latin typeface="Symbol" pitchFamily="18" charset="2"/>
              </a:rPr>
              <a:t>W</a:t>
            </a:r>
            <a:endParaRPr lang="en-US" altLang="zh-TW"/>
          </a:p>
        </p:txBody>
      </p:sp>
      <p:pic>
        <p:nvPicPr>
          <p:cNvPr id="37892" name="Picture 4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392A0-0B03-4520-ABE9-F01293722443}" type="slidenum">
              <a:rPr lang="en-US" altLang="zh-TW"/>
              <a:pPr/>
              <a:t>20</a:t>
            </a:fld>
            <a:endParaRPr lang="en-US" altLang="zh-TW"/>
          </a:p>
        </p:txBody>
      </p:sp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236538" y="1158875"/>
            <a:ext cx="8675687" cy="308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8001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2573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7145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1717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>
              <a:buFontTx/>
              <a:buAutoNum type="arabicPeriod"/>
            </a:pPr>
            <a:r>
              <a:rPr lang="en-US" altLang="zh-TW">
                <a:solidFill>
                  <a:srgbClr val="0000FF"/>
                </a:solidFill>
                <a:latin typeface="Times New Roman" pitchFamily="18" charset="0"/>
              </a:rPr>
              <a:t>Length matters at short time scales.</a:t>
            </a:r>
          </a:p>
          <a:p>
            <a:r>
              <a:rPr lang="en-US" altLang="zh-TW">
                <a:latin typeface="Times New Roman" pitchFamily="18" charset="0"/>
              </a:rPr>
              <a:t> </a:t>
            </a:r>
          </a:p>
          <a:p>
            <a:pPr lvl="1"/>
            <a:r>
              <a:rPr lang="en-US" altLang="zh-TW">
                <a:latin typeface="Times New Roman" pitchFamily="18" charset="0"/>
              </a:rPr>
              <a:t>Length of a coaxial cable causes time delay.</a:t>
            </a:r>
          </a:p>
          <a:p>
            <a:pPr lvl="1"/>
            <a:r>
              <a:rPr lang="en-US" altLang="zh-TW">
                <a:latin typeface="Times New Roman" pitchFamily="18" charset="0"/>
              </a:rPr>
              <a:t>		</a:t>
            </a:r>
          </a:p>
          <a:p>
            <a:pPr lvl="1"/>
            <a:r>
              <a:rPr lang="en-US" altLang="zh-TW">
                <a:latin typeface="Times New Roman" pitchFamily="18" charset="0"/>
              </a:rPr>
              <a:t>For non-coaxial cable, using very short wires to approximate the ideal case.</a:t>
            </a:r>
          </a:p>
          <a:p>
            <a:endParaRPr lang="en-US" altLang="zh-TW">
              <a:latin typeface="Times New Roman" pitchFamily="18" charset="0"/>
            </a:endParaRPr>
          </a:p>
        </p:txBody>
      </p:sp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139700" y="192088"/>
            <a:ext cx="31575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ea typeface="新細明體" pitchFamily="18" charset="-120"/>
              </a:rPr>
              <a:t>Essential Concepts: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256283-965F-4352-8846-88C3CE7E34B1}" type="slidenum">
              <a:rPr lang="en-US" altLang="zh-TW"/>
              <a:pPr/>
              <a:t>21</a:t>
            </a:fld>
            <a:endParaRPr lang="en-US" altLang="zh-TW"/>
          </a:p>
        </p:txBody>
      </p:sp>
      <p:pic>
        <p:nvPicPr>
          <p:cNvPr id="38917" name="Picture 5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328613" y="4763"/>
            <a:ext cx="5467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copper wires </a:t>
            </a:r>
            <a:r>
              <a:rPr lang="en-US" altLang="zh-TW" b="1">
                <a:solidFill>
                  <a:srgbClr val="0000FF"/>
                </a:solidFill>
              </a:rPr>
              <a:t>15 cm </a:t>
            </a:r>
            <a:r>
              <a:rPr lang="en-US" altLang="zh-TW" b="1" i="1">
                <a:solidFill>
                  <a:srgbClr val="0000FF"/>
                </a:solidFill>
              </a:rPr>
              <a:t>Vs</a:t>
            </a:r>
            <a:r>
              <a:rPr lang="en-US" altLang="zh-TW" b="1">
                <a:solidFill>
                  <a:srgbClr val="0000FF"/>
                </a:solidFill>
              </a:rPr>
              <a:t>. 1 cm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F18F75-B137-45C8-9BB1-6AB1F37F4E4F}" type="slidenum">
              <a:rPr lang="en-US" altLang="zh-TW"/>
              <a:pPr/>
              <a:t>22</a:t>
            </a:fld>
            <a:endParaRPr lang="en-US" altLang="zh-TW"/>
          </a:p>
        </p:txBody>
      </p:sp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0"/>
            <a:ext cx="31575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ea typeface="新細明體" pitchFamily="18" charset="-120"/>
              </a:rPr>
              <a:t>Essential Concepts: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233363" y="285750"/>
            <a:ext cx="8675687" cy="137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8001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2573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7145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1717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TW">
                <a:solidFill>
                  <a:srgbClr val="0000FF"/>
                </a:solidFill>
                <a:latin typeface="Times New Roman" pitchFamily="18" charset="0"/>
              </a:rPr>
              <a:t>2. What happens before the signal reaching the cable end?</a:t>
            </a:r>
          </a:p>
          <a:p>
            <a:pPr>
              <a:lnSpc>
                <a:spcPct val="150000"/>
              </a:lnSpc>
            </a:pPr>
            <a:endParaRPr lang="en-US" altLang="zh-TW">
              <a:latin typeface="Times New Roman" pitchFamily="18" charset="0"/>
            </a:endParaRPr>
          </a:p>
        </p:txBody>
      </p:sp>
      <p:pic>
        <p:nvPicPr>
          <p:cNvPr id="39940" name="Picture 4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98"/>
          <a:stretch>
            <a:fillRect/>
          </a:stretch>
        </p:blipFill>
        <p:spPr bwMode="auto">
          <a:xfrm>
            <a:off x="4572000" y="1646238"/>
            <a:ext cx="4284663" cy="3840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941" name="Picture 5" descr="TDS 3034B Scre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88"/>
          <a:stretch>
            <a:fillRect/>
          </a:stretch>
        </p:blipFill>
        <p:spPr bwMode="auto">
          <a:xfrm>
            <a:off x="133350" y="1649413"/>
            <a:ext cx="4213225" cy="3816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942" name="Oval 6"/>
          <p:cNvSpPr>
            <a:spLocks noChangeArrowheads="1"/>
          </p:cNvSpPr>
          <p:nvPr/>
        </p:nvSpPr>
        <p:spPr bwMode="auto">
          <a:xfrm>
            <a:off x="554038" y="1925638"/>
            <a:ext cx="1458912" cy="14986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39943" name="Oval 7"/>
          <p:cNvSpPr>
            <a:spLocks noChangeArrowheads="1"/>
          </p:cNvSpPr>
          <p:nvPr/>
        </p:nvSpPr>
        <p:spPr bwMode="auto">
          <a:xfrm>
            <a:off x="4975225" y="1925638"/>
            <a:ext cx="1458913" cy="14986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EFEF0C-FFE3-46A3-A548-BE0DDCD3CAD7}" type="slidenum">
              <a:rPr lang="en-US" altLang="zh-TW"/>
              <a:pPr/>
              <a:t>23</a:t>
            </a:fld>
            <a:endParaRPr lang="en-US" altLang="zh-TW"/>
          </a:p>
        </p:txBody>
      </p:sp>
      <p:sp>
        <p:nvSpPr>
          <p:cNvPr id="19458" name="Text Box 2"/>
          <p:cNvSpPr txBox="1">
            <a:spLocks noChangeArrowheads="1"/>
          </p:cNvSpPr>
          <p:nvPr/>
        </p:nvSpPr>
        <p:spPr bwMode="auto">
          <a:xfrm>
            <a:off x="155575" y="182563"/>
            <a:ext cx="10906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ea typeface="新細明體" pitchFamily="18" charset="-120"/>
              </a:rPr>
              <a:t>Clues:</a:t>
            </a:r>
          </a:p>
        </p:txBody>
      </p:sp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188913" y="2378075"/>
            <a:ext cx="8675687" cy="329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8001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2573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7145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1717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>
              <a:spcAft>
                <a:spcPct val="50000"/>
              </a:spcAft>
              <a:buFontTx/>
              <a:buAutoNum type="arabicPeriod"/>
            </a:pPr>
            <a:r>
              <a:rPr lang="en-US" altLang="zh-TW">
                <a:solidFill>
                  <a:srgbClr val="3333FF"/>
                </a:solidFill>
                <a:latin typeface="Times New Roman" pitchFamily="18" charset="0"/>
              </a:rPr>
              <a:t>Signal propagation speed can be measured.</a:t>
            </a:r>
          </a:p>
          <a:p>
            <a:pPr>
              <a:spcAft>
                <a:spcPct val="50000"/>
              </a:spcAft>
            </a:pPr>
            <a:r>
              <a:rPr lang="en-US" altLang="zh-TW">
                <a:latin typeface="Times New Roman" pitchFamily="18" charset="0"/>
              </a:rPr>
              <a:t>2. The reflected signal can be monitored at A/A’ if the coaxial cable is long enough.</a:t>
            </a:r>
          </a:p>
          <a:p>
            <a:pPr>
              <a:spcAft>
                <a:spcPct val="50000"/>
              </a:spcAft>
            </a:pPr>
            <a:r>
              <a:rPr lang="en-US" altLang="zh-TW">
                <a:solidFill>
                  <a:srgbClr val="3333FF"/>
                </a:solidFill>
                <a:latin typeface="Times New Roman" pitchFamily="18" charset="0"/>
              </a:rPr>
              <a:t>3. The load voltage can be measured at B/B’. </a:t>
            </a:r>
          </a:p>
          <a:p>
            <a:pPr>
              <a:spcAft>
                <a:spcPct val="50000"/>
              </a:spcAft>
            </a:pPr>
            <a:r>
              <a:rPr lang="en-US" altLang="zh-TW">
                <a:latin typeface="Times New Roman" pitchFamily="18" charset="0"/>
              </a:rPr>
              <a:t>4. The impedance concept of a coaxial cable can be verified by using a matched termination. </a:t>
            </a: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7080250" y="2116138"/>
          <a:ext cx="1238250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5" name="方程式" r:id="rId3" imgW="495000" imgH="431640" progId="Equation.3">
                  <p:embed/>
                </p:oleObj>
              </mc:Choice>
              <mc:Fallback>
                <p:oleObj name="方程式" r:id="rId3" imgW="495000" imgH="43164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80250" y="2116138"/>
                        <a:ext cx="1238250" cy="1079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482" name="Group 26"/>
          <p:cNvGrpSpPr>
            <a:grpSpLocks/>
          </p:cNvGrpSpPr>
          <p:nvPr/>
        </p:nvGrpSpPr>
        <p:grpSpPr bwMode="auto">
          <a:xfrm>
            <a:off x="3352800" y="77788"/>
            <a:ext cx="5576888" cy="1633537"/>
            <a:chOff x="2112" y="49"/>
            <a:chExt cx="3513" cy="1029"/>
          </a:xfrm>
        </p:grpSpPr>
        <p:sp>
          <p:nvSpPr>
            <p:cNvPr id="19462" name="Oval 6"/>
            <p:cNvSpPr>
              <a:spLocks noChangeArrowheads="1"/>
            </p:cNvSpPr>
            <p:nvPr/>
          </p:nvSpPr>
          <p:spPr bwMode="auto">
            <a:xfrm>
              <a:off x="2723" y="49"/>
              <a:ext cx="211" cy="78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463" name="Line 7"/>
            <p:cNvSpPr>
              <a:spLocks noChangeShapeType="1"/>
            </p:cNvSpPr>
            <p:nvPr/>
          </p:nvSpPr>
          <p:spPr bwMode="auto">
            <a:xfrm>
              <a:off x="2849" y="834"/>
              <a:ext cx="200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464" name="Line 8"/>
            <p:cNvSpPr>
              <a:spLocks noChangeShapeType="1"/>
            </p:cNvSpPr>
            <p:nvPr/>
          </p:nvSpPr>
          <p:spPr bwMode="auto">
            <a:xfrm>
              <a:off x="2847" y="50"/>
              <a:ext cx="200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465" name="Line 9"/>
            <p:cNvSpPr>
              <a:spLocks noChangeShapeType="1"/>
            </p:cNvSpPr>
            <p:nvPr/>
          </p:nvSpPr>
          <p:spPr bwMode="auto">
            <a:xfrm>
              <a:off x="2843" y="444"/>
              <a:ext cx="200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466" name="Oval 10"/>
            <p:cNvSpPr>
              <a:spLocks noChangeArrowheads="1"/>
            </p:cNvSpPr>
            <p:nvPr/>
          </p:nvSpPr>
          <p:spPr bwMode="auto">
            <a:xfrm>
              <a:off x="4734" y="51"/>
              <a:ext cx="211" cy="787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467" name="Freeform 11"/>
            <p:cNvSpPr>
              <a:spLocks/>
            </p:cNvSpPr>
            <p:nvPr/>
          </p:nvSpPr>
          <p:spPr bwMode="auto">
            <a:xfrm>
              <a:off x="4836" y="334"/>
              <a:ext cx="334" cy="123"/>
            </a:xfrm>
            <a:custGeom>
              <a:avLst/>
              <a:gdLst>
                <a:gd name="T0" fmla="*/ 0 w 473"/>
                <a:gd name="T1" fmla="*/ 174 h 207"/>
                <a:gd name="T2" fmla="*/ 272 w 473"/>
                <a:gd name="T3" fmla="*/ 19 h 207"/>
                <a:gd name="T4" fmla="*/ 427 w 473"/>
                <a:gd name="T5" fmla="*/ 58 h 207"/>
                <a:gd name="T6" fmla="*/ 473 w 473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207">
                  <a:moveTo>
                    <a:pt x="0" y="174"/>
                  </a:moveTo>
                  <a:cubicBezTo>
                    <a:pt x="96" y="94"/>
                    <a:pt x="201" y="38"/>
                    <a:pt x="272" y="19"/>
                  </a:cubicBezTo>
                  <a:cubicBezTo>
                    <a:pt x="343" y="0"/>
                    <a:pt x="394" y="27"/>
                    <a:pt x="427" y="58"/>
                  </a:cubicBezTo>
                  <a:cubicBezTo>
                    <a:pt x="460" y="89"/>
                    <a:pt x="463" y="176"/>
                    <a:pt x="473" y="207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468" name="Freeform 12"/>
            <p:cNvSpPr>
              <a:spLocks/>
            </p:cNvSpPr>
            <p:nvPr/>
          </p:nvSpPr>
          <p:spPr bwMode="auto">
            <a:xfrm>
              <a:off x="4836" y="746"/>
              <a:ext cx="329" cy="173"/>
            </a:xfrm>
            <a:custGeom>
              <a:avLst/>
              <a:gdLst>
                <a:gd name="T0" fmla="*/ 0 w 466"/>
                <a:gd name="T1" fmla="*/ 143 h 290"/>
                <a:gd name="T2" fmla="*/ 291 w 466"/>
                <a:gd name="T3" fmla="*/ 266 h 290"/>
                <a:gd name="T4" fmla="*/ 466 w 466"/>
                <a:gd name="T5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6" h="290">
                  <a:moveTo>
                    <a:pt x="0" y="143"/>
                  </a:moveTo>
                  <a:cubicBezTo>
                    <a:pt x="106" y="216"/>
                    <a:pt x="213" y="290"/>
                    <a:pt x="291" y="266"/>
                  </a:cubicBezTo>
                  <a:cubicBezTo>
                    <a:pt x="369" y="242"/>
                    <a:pt x="417" y="121"/>
                    <a:pt x="466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469" name="Oval 13"/>
            <p:cNvSpPr>
              <a:spLocks noChangeArrowheads="1"/>
            </p:cNvSpPr>
            <p:nvPr/>
          </p:nvSpPr>
          <p:spPr bwMode="auto">
            <a:xfrm>
              <a:off x="4804" y="414"/>
              <a:ext cx="69" cy="5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470" name="Oval 14"/>
            <p:cNvSpPr>
              <a:spLocks noChangeArrowheads="1"/>
            </p:cNvSpPr>
            <p:nvPr/>
          </p:nvSpPr>
          <p:spPr bwMode="auto">
            <a:xfrm>
              <a:off x="4812" y="803"/>
              <a:ext cx="69" cy="5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471" name="Freeform 15"/>
            <p:cNvSpPr>
              <a:spLocks/>
            </p:cNvSpPr>
            <p:nvPr/>
          </p:nvSpPr>
          <p:spPr bwMode="auto">
            <a:xfrm>
              <a:off x="2112" y="229"/>
              <a:ext cx="531" cy="220"/>
            </a:xfrm>
            <a:custGeom>
              <a:avLst/>
              <a:gdLst>
                <a:gd name="T0" fmla="*/ 0 w 751"/>
                <a:gd name="T1" fmla="*/ 363 h 369"/>
                <a:gd name="T2" fmla="*/ 226 w 751"/>
                <a:gd name="T3" fmla="*/ 363 h 369"/>
                <a:gd name="T4" fmla="*/ 226 w 751"/>
                <a:gd name="T5" fmla="*/ 0 h 369"/>
                <a:gd name="T6" fmla="*/ 492 w 751"/>
                <a:gd name="T7" fmla="*/ 0 h 369"/>
                <a:gd name="T8" fmla="*/ 492 w 751"/>
                <a:gd name="T9" fmla="*/ 369 h 369"/>
                <a:gd name="T10" fmla="*/ 751 w 751"/>
                <a:gd name="T11" fmla="*/ 369 h 3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51" h="369">
                  <a:moveTo>
                    <a:pt x="0" y="363"/>
                  </a:moveTo>
                  <a:lnTo>
                    <a:pt x="226" y="363"/>
                  </a:lnTo>
                  <a:lnTo>
                    <a:pt x="226" y="0"/>
                  </a:lnTo>
                  <a:lnTo>
                    <a:pt x="492" y="0"/>
                  </a:lnTo>
                  <a:lnTo>
                    <a:pt x="492" y="369"/>
                  </a:lnTo>
                  <a:lnTo>
                    <a:pt x="751" y="369"/>
                  </a:lnTo>
                </a:path>
              </a:pathLst>
            </a:custGeom>
            <a:noFill/>
            <a:ln w="19050" cmpd="sng">
              <a:solidFill>
                <a:srgbClr val="3333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472" name="Line 16"/>
            <p:cNvSpPr>
              <a:spLocks noChangeShapeType="1"/>
            </p:cNvSpPr>
            <p:nvPr/>
          </p:nvSpPr>
          <p:spPr bwMode="auto">
            <a:xfrm>
              <a:off x="2200" y="125"/>
              <a:ext cx="357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9474" name="Rectangle 18"/>
            <p:cNvSpPr>
              <a:spLocks noChangeArrowheads="1"/>
            </p:cNvSpPr>
            <p:nvPr/>
          </p:nvSpPr>
          <p:spPr bwMode="auto">
            <a:xfrm>
              <a:off x="5115" y="441"/>
              <a:ext cx="119" cy="30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475" name="Text Box 19"/>
            <p:cNvSpPr txBox="1">
              <a:spLocks noChangeArrowheads="1"/>
            </p:cNvSpPr>
            <p:nvPr/>
          </p:nvSpPr>
          <p:spPr bwMode="auto">
            <a:xfrm>
              <a:off x="5213" y="474"/>
              <a:ext cx="41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Load</a:t>
              </a:r>
            </a:p>
          </p:txBody>
        </p:sp>
        <p:sp>
          <p:nvSpPr>
            <p:cNvPr id="19476" name="Oval 20"/>
            <p:cNvSpPr>
              <a:spLocks noChangeArrowheads="1"/>
            </p:cNvSpPr>
            <p:nvPr/>
          </p:nvSpPr>
          <p:spPr bwMode="auto">
            <a:xfrm>
              <a:off x="2794" y="416"/>
              <a:ext cx="68" cy="53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477" name="Text Box 21"/>
            <p:cNvSpPr txBox="1">
              <a:spLocks noChangeArrowheads="1"/>
            </p:cNvSpPr>
            <p:nvPr/>
          </p:nvSpPr>
          <p:spPr bwMode="auto">
            <a:xfrm>
              <a:off x="2723" y="442"/>
              <a:ext cx="22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A</a:t>
              </a:r>
            </a:p>
          </p:txBody>
        </p:sp>
        <p:sp>
          <p:nvSpPr>
            <p:cNvPr id="19478" name="Text Box 22"/>
            <p:cNvSpPr txBox="1">
              <a:spLocks noChangeArrowheads="1"/>
            </p:cNvSpPr>
            <p:nvPr/>
          </p:nvSpPr>
          <p:spPr bwMode="auto">
            <a:xfrm>
              <a:off x="4735" y="435"/>
              <a:ext cx="212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B</a:t>
              </a:r>
            </a:p>
          </p:txBody>
        </p:sp>
        <p:sp>
          <p:nvSpPr>
            <p:cNvPr id="19479" name="Oval 23"/>
            <p:cNvSpPr>
              <a:spLocks noChangeArrowheads="1"/>
            </p:cNvSpPr>
            <p:nvPr/>
          </p:nvSpPr>
          <p:spPr bwMode="auto">
            <a:xfrm>
              <a:off x="2806" y="797"/>
              <a:ext cx="68" cy="54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9480" name="Text Box 24"/>
            <p:cNvSpPr txBox="1">
              <a:spLocks noChangeArrowheads="1"/>
            </p:cNvSpPr>
            <p:nvPr/>
          </p:nvSpPr>
          <p:spPr bwMode="auto">
            <a:xfrm>
              <a:off x="2730" y="813"/>
              <a:ext cx="268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A’</a:t>
              </a:r>
            </a:p>
          </p:txBody>
        </p:sp>
        <p:sp>
          <p:nvSpPr>
            <p:cNvPr id="19481" name="Text Box 25"/>
            <p:cNvSpPr txBox="1">
              <a:spLocks noChangeArrowheads="1"/>
            </p:cNvSpPr>
            <p:nvPr/>
          </p:nvSpPr>
          <p:spPr bwMode="auto">
            <a:xfrm>
              <a:off x="4735" y="847"/>
              <a:ext cx="260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1800">
                  <a:ea typeface="新細明體" pitchFamily="18" charset="-120"/>
                </a:rPr>
                <a:t>B’</a:t>
              </a:r>
            </a:p>
          </p:txBody>
        </p:sp>
      </p:grpSp>
      <p:sp>
        <p:nvSpPr>
          <p:cNvPr id="19483" name="Text Box 27"/>
          <p:cNvSpPr txBox="1">
            <a:spLocks noChangeArrowheads="1"/>
          </p:cNvSpPr>
          <p:nvPr/>
        </p:nvSpPr>
        <p:spPr bwMode="auto">
          <a:xfrm>
            <a:off x="3314700" y="1292225"/>
            <a:ext cx="93503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3333FF"/>
                </a:solidFill>
              </a:rPr>
              <a:t>(ch1)</a:t>
            </a:r>
          </a:p>
        </p:txBody>
      </p:sp>
      <p:sp>
        <p:nvSpPr>
          <p:cNvPr id="19484" name="Text Box 28"/>
          <p:cNvSpPr txBox="1">
            <a:spLocks noChangeArrowheads="1"/>
          </p:cNvSpPr>
          <p:nvPr/>
        </p:nvSpPr>
        <p:spPr bwMode="auto">
          <a:xfrm>
            <a:off x="6721475" y="1306513"/>
            <a:ext cx="9350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3333FF"/>
                </a:solidFill>
              </a:rPr>
              <a:t>(ch2)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0C1133-2152-4671-9A7E-AECA72E926D0}" type="slidenum">
              <a:rPr lang="en-US" altLang="zh-TW"/>
              <a:pPr/>
              <a:t>24</a:t>
            </a:fld>
            <a:endParaRPr lang="en-US" altLang="zh-TW"/>
          </a:p>
        </p:txBody>
      </p:sp>
      <p:sp>
        <p:nvSpPr>
          <p:cNvPr id="50178" name="Text Box 2"/>
          <p:cNvSpPr txBox="1">
            <a:spLocks noChangeArrowheads="1"/>
          </p:cNvSpPr>
          <p:nvPr/>
        </p:nvSpPr>
        <p:spPr bwMode="auto">
          <a:xfrm>
            <a:off x="139700" y="192088"/>
            <a:ext cx="31575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ea typeface="新細明體" pitchFamily="18" charset="-120"/>
              </a:rPr>
              <a:t>Essential Concepts:</a:t>
            </a:r>
          </a:p>
        </p:txBody>
      </p:sp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233363" y="847725"/>
            <a:ext cx="8675687" cy="3081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8001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2573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7145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1717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>
              <a:buFontTx/>
              <a:buAutoNum type="arabicPeriod"/>
            </a:pPr>
            <a:r>
              <a:rPr lang="en-US" altLang="zh-TW">
                <a:latin typeface="Times New Roman" pitchFamily="18" charset="0"/>
              </a:rPr>
              <a:t>Length matters at short time scales. </a:t>
            </a:r>
          </a:p>
          <a:p>
            <a:endParaRPr lang="en-US" altLang="zh-TW">
              <a:latin typeface="Times New Roman" pitchFamily="18" charset="0"/>
            </a:endParaRPr>
          </a:p>
          <a:p>
            <a:r>
              <a:rPr lang="en-US" altLang="zh-TW">
                <a:latin typeface="Times New Roman" pitchFamily="18" charset="0"/>
              </a:rPr>
              <a:t>2. What happens before the signal reaching the cable end?</a:t>
            </a:r>
          </a:p>
          <a:p>
            <a:endParaRPr lang="en-US" altLang="zh-TW">
              <a:latin typeface="Times New Roman" pitchFamily="18" charset="0"/>
            </a:endParaRPr>
          </a:p>
          <a:p>
            <a:r>
              <a:rPr lang="en-US" altLang="zh-TW">
                <a:solidFill>
                  <a:srgbClr val="0000FF"/>
                </a:solidFill>
                <a:latin typeface="Times New Roman" pitchFamily="18" charset="0"/>
              </a:rPr>
              <a:t>3. Apply the Ohm’s Law </a:t>
            </a:r>
            <a:r>
              <a:rPr lang="en-US" altLang="zh-TW" b="1" u="sng">
                <a:solidFill>
                  <a:srgbClr val="0000FF"/>
                </a:solidFill>
                <a:latin typeface="Times New Roman" pitchFamily="18" charset="0"/>
              </a:rPr>
              <a:t>carefully</a:t>
            </a:r>
            <a:r>
              <a:rPr lang="en-US" altLang="zh-TW">
                <a:solidFill>
                  <a:srgbClr val="0000FF"/>
                </a:solidFill>
                <a:latin typeface="Times New Roman" pitchFamily="18" charset="0"/>
              </a:rPr>
              <a:t>. </a:t>
            </a:r>
          </a:p>
          <a:p>
            <a:endParaRPr lang="en-US" altLang="zh-TW">
              <a:solidFill>
                <a:srgbClr val="0000FF"/>
              </a:solidFill>
              <a:latin typeface="Times New Roman" pitchFamily="18" charset="0"/>
            </a:endParaRPr>
          </a:p>
          <a:p>
            <a:endParaRPr lang="en-US" altLang="zh-TW">
              <a:latin typeface="Times New Roman" pitchFamily="18" charset="0"/>
            </a:endParaRPr>
          </a:p>
        </p:txBody>
      </p:sp>
      <p:pic>
        <p:nvPicPr>
          <p:cNvPr id="50182" name="Picture 6" descr="ohms-sing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188" y="3230563"/>
            <a:ext cx="2282825" cy="2282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183" name="Text Box 7"/>
          <p:cNvSpPr txBox="1">
            <a:spLocks noChangeArrowheads="1"/>
          </p:cNvSpPr>
          <p:nvPr/>
        </p:nvSpPr>
        <p:spPr bwMode="auto">
          <a:xfrm>
            <a:off x="3749675" y="3646488"/>
            <a:ext cx="3425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Voltage Drop </a:t>
            </a:r>
            <a:r>
              <a:rPr lang="en-US" altLang="zh-TW" b="1">
                <a:latin typeface="Symbol" pitchFamily="18" charset="2"/>
              </a:rPr>
              <a:t>D</a:t>
            </a:r>
            <a:r>
              <a:rPr lang="en-US" altLang="zh-TW" b="1" i="1"/>
              <a:t>V</a:t>
            </a:r>
            <a:r>
              <a:rPr lang="en-US" altLang="zh-TW"/>
              <a:t> = </a:t>
            </a:r>
            <a:r>
              <a:rPr lang="en-US" altLang="zh-TW" i="1"/>
              <a:t>i</a:t>
            </a:r>
            <a:r>
              <a:rPr lang="en-US" altLang="zh-TW" i="1" baseline="-25000"/>
              <a:t> </a:t>
            </a:r>
            <a:r>
              <a:rPr lang="en-US" altLang="zh-TW" i="1"/>
              <a:t>R</a:t>
            </a:r>
          </a:p>
        </p:txBody>
      </p:sp>
      <p:sp>
        <p:nvSpPr>
          <p:cNvPr id="50184" name="Text Box 8"/>
          <p:cNvSpPr txBox="1">
            <a:spLocks noChangeArrowheads="1"/>
          </p:cNvSpPr>
          <p:nvPr/>
        </p:nvSpPr>
        <p:spPr bwMode="auto">
          <a:xfrm>
            <a:off x="4800600" y="4411663"/>
            <a:ext cx="10429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Not </a:t>
            </a:r>
            <a:r>
              <a:rPr lang="en-US" altLang="zh-TW" b="1" i="1"/>
              <a:t>V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DCFCB-4B08-4A20-941E-91D315DDB6ED}" type="slidenum">
              <a:rPr lang="en-US" altLang="zh-TW"/>
              <a:pPr/>
              <a:t>25</a:t>
            </a:fld>
            <a:endParaRPr lang="en-US" altLang="zh-TW"/>
          </a:p>
        </p:txBody>
      </p:sp>
      <p:sp>
        <p:nvSpPr>
          <p:cNvPr id="18460" name="Text Box 28"/>
          <p:cNvSpPr txBox="1">
            <a:spLocks noChangeArrowheads="1"/>
          </p:cNvSpPr>
          <p:nvPr/>
        </p:nvSpPr>
        <p:spPr bwMode="auto">
          <a:xfrm>
            <a:off x="2217738" y="4211638"/>
            <a:ext cx="3363912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V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B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0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+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R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0</a:t>
            </a:r>
          </a:p>
          <a:p>
            <a:endParaRPr lang="en-US" altLang="zh-TW" sz="3600" i="1">
              <a:solidFill>
                <a:srgbClr val="3333FF"/>
              </a:solidFill>
              <a:ea typeface="新細明體" pitchFamily="18" charset="-120"/>
            </a:endParaRPr>
          </a:p>
          <a:p>
            <a:endParaRPr lang="en-US" altLang="zh-TW" sz="3600" i="1" baseline="-25000">
              <a:solidFill>
                <a:srgbClr val="3333FF"/>
              </a:solidFill>
              <a:ea typeface="新細明體" pitchFamily="18" charset="-120"/>
            </a:endParaRPr>
          </a:p>
        </p:txBody>
      </p:sp>
      <p:sp>
        <p:nvSpPr>
          <p:cNvPr id="18461" name="Text Box 29"/>
          <p:cNvSpPr txBox="1">
            <a:spLocks noChangeArrowheads="1"/>
          </p:cNvSpPr>
          <p:nvPr/>
        </p:nvSpPr>
        <p:spPr bwMode="auto">
          <a:xfrm>
            <a:off x="6146800" y="4164013"/>
            <a:ext cx="20081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V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B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L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R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L</a:t>
            </a:r>
          </a:p>
        </p:txBody>
      </p:sp>
      <p:sp>
        <p:nvSpPr>
          <p:cNvPr id="18465" name="Rectangle 33"/>
          <p:cNvSpPr>
            <a:spLocks noChangeArrowheads="1"/>
          </p:cNvSpPr>
          <p:nvPr/>
        </p:nvSpPr>
        <p:spPr bwMode="auto">
          <a:xfrm>
            <a:off x="1528763" y="5027613"/>
            <a:ext cx="54784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33CC"/>
                </a:solidFill>
                <a:ea typeface="新細明體" pitchFamily="18" charset="-120"/>
              </a:rPr>
              <a:t>not </a:t>
            </a:r>
            <a:r>
              <a:rPr lang="en-US" altLang="zh-TW" sz="3600" i="1">
                <a:ea typeface="新細明體" pitchFamily="18" charset="-120"/>
              </a:rPr>
              <a:t>V</a:t>
            </a:r>
            <a:r>
              <a:rPr lang="en-US" altLang="zh-TW" sz="3600" i="1" baseline="-25000">
                <a:ea typeface="新細明體" pitchFamily="18" charset="-120"/>
              </a:rPr>
              <a:t>B</a:t>
            </a:r>
            <a:r>
              <a:rPr lang="en-US" altLang="zh-TW" sz="3600" i="1">
                <a:ea typeface="新細明體" pitchFamily="18" charset="-120"/>
              </a:rPr>
              <a:t> = i</a:t>
            </a:r>
            <a:r>
              <a:rPr lang="en-US" altLang="zh-TW" sz="3600" i="1" baseline="-25000">
                <a:ea typeface="新細明體" pitchFamily="18" charset="-120"/>
              </a:rPr>
              <a:t>in </a:t>
            </a:r>
            <a:r>
              <a:rPr lang="en-US" altLang="zh-TW" sz="3600" i="1">
                <a:ea typeface="新細明體" pitchFamily="18" charset="-120"/>
              </a:rPr>
              <a:t>Z</a:t>
            </a:r>
            <a:r>
              <a:rPr lang="en-US" altLang="zh-TW" sz="3600" i="1" baseline="-25000">
                <a:ea typeface="新細明體" pitchFamily="18" charset="-120"/>
              </a:rPr>
              <a:t>0</a:t>
            </a:r>
            <a:r>
              <a:rPr lang="en-US" altLang="zh-TW" sz="3600" i="1">
                <a:ea typeface="新細明體" pitchFamily="18" charset="-120"/>
              </a:rPr>
              <a:t> </a:t>
            </a:r>
            <a:r>
              <a:rPr lang="en-US" altLang="zh-TW" sz="3600" i="1">
                <a:latin typeface="Symbol" pitchFamily="18" charset="2"/>
                <a:ea typeface="新細明體" pitchFamily="18" charset="-120"/>
              </a:rPr>
              <a:t>-</a:t>
            </a:r>
            <a:r>
              <a:rPr lang="en-US" altLang="zh-TW" sz="3600" i="1">
                <a:ea typeface="新細明體" pitchFamily="18" charset="-120"/>
              </a:rPr>
              <a:t>  i</a:t>
            </a:r>
            <a:r>
              <a:rPr lang="en-US" altLang="zh-TW" sz="3600" i="1" baseline="-25000">
                <a:ea typeface="新細明體" pitchFamily="18" charset="-120"/>
              </a:rPr>
              <a:t>R </a:t>
            </a:r>
            <a:r>
              <a:rPr lang="en-US" altLang="zh-TW" sz="3600" i="1">
                <a:ea typeface="新細明體" pitchFamily="18" charset="-120"/>
              </a:rPr>
              <a:t>Z</a:t>
            </a:r>
            <a:r>
              <a:rPr lang="en-US" altLang="zh-TW" sz="3600" i="1" baseline="-25000">
                <a:ea typeface="新細明體" pitchFamily="18" charset="-120"/>
              </a:rPr>
              <a:t>0</a:t>
            </a:r>
            <a:r>
              <a:rPr lang="en-US" altLang="zh-TW" sz="3600" i="1" baseline="-25000">
                <a:solidFill>
                  <a:srgbClr val="FF33CC"/>
                </a:solidFill>
                <a:ea typeface="新細明體" pitchFamily="18" charset="-120"/>
              </a:rPr>
              <a:t> </a:t>
            </a:r>
            <a:r>
              <a:rPr lang="en-US" altLang="zh-TW" sz="3600" i="1">
                <a:ea typeface="新細明體" pitchFamily="18" charset="-120"/>
              </a:rPr>
              <a:t>,</a:t>
            </a:r>
            <a:r>
              <a:rPr lang="en-US" altLang="zh-TW" sz="3600" i="1">
                <a:solidFill>
                  <a:srgbClr val="FF33CC"/>
                </a:solidFill>
                <a:ea typeface="新細明體" pitchFamily="18" charset="-120"/>
              </a:rPr>
              <a:t> why</a:t>
            </a:r>
            <a:r>
              <a:rPr lang="en-US" altLang="zh-TW" sz="3600">
                <a:solidFill>
                  <a:srgbClr val="FF33CC"/>
                </a:solidFill>
                <a:ea typeface="新細明體" pitchFamily="18" charset="-120"/>
              </a:rPr>
              <a:t>?</a:t>
            </a:r>
            <a:r>
              <a:rPr lang="en-US" altLang="zh-TW" sz="3600" i="1">
                <a:solidFill>
                  <a:srgbClr val="FF33CC"/>
                </a:solidFill>
                <a:ea typeface="新細明體" pitchFamily="18" charset="-120"/>
              </a:rPr>
              <a:t> </a:t>
            </a:r>
          </a:p>
        </p:txBody>
      </p:sp>
      <p:sp>
        <p:nvSpPr>
          <p:cNvPr id="18466" name="Text Box 34"/>
          <p:cNvSpPr txBox="1">
            <a:spLocks noChangeArrowheads="1"/>
          </p:cNvSpPr>
          <p:nvPr/>
        </p:nvSpPr>
        <p:spPr bwMode="auto">
          <a:xfrm>
            <a:off x="511175" y="3749675"/>
            <a:ext cx="1868488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inside cable</a:t>
            </a:r>
          </a:p>
        </p:txBody>
      </p:sp>
      <p:sp>
        <p:nvSpPr>
          <p:cNvPr id="18467" name="Text Box 35"/>
          <p:cNvSpPr txBox="1">
            <a:spLocks noChangeArrowheads="1"/>
          </p:cNvSpPr>
          <p:nvPr/>
        </p:nvSpPr>
        <p:spPr bwMode="auto">
          <a:xfrm>
            <a:off x="7091363" y="3749675"/>
            <a:ext cx="204628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outside cable</a:t>
            </a:r>
          </a:p>
        </p:txBody>
      </p:sp>
      <p:grpSp>
        <p:nvGrpSpPr>
          <p:cNvPr id="18474" name="Group 42"/>
          <p:cNvGrpSpPr>
            <a:grpSpLocks/>
          </p:cNvGrpSpPr>
          <p:nvPr/>
        </p:nvGrpSpPr>
        <p:grpSpPr bwMode="auto">
          <a:xfrm>
            <a:off x="1270000" y="-41275"/>
            <a:ext cx="6438900" cy="3630613"/>
            <a:chOff x="800" y="-26"/>
            <a:chExt cx="4056" cy="2287"/>
          </a:xfrm>
        </p:grpSpPr>
        <p:sp>
          <p:nvSpPr>
            <p:cNvPr id="18434" name="Oval 2"/>
            <p:cNvSpPr>
              <a:spLocks noChangeArrowheads="1"/>
            </p:cNvSpPr>
            <p:nvPr/>
          </p:nvSpPr>
          <p:spPr bwMode="auto">
            <a:xfrm>
              <a:off x="800" y="528"/>
              <a:ext cx="299" cy="132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435" name="Line 3"/>
            <p:cNvSpPr>
              <a:spLocks noChangeShapeType="1"/>
            </p:cNvSpPr>
            <p:nvPr/>
          </p:nvSpPr>
          <p:spPr bwMode="auto">
            <a:xfrm>
              <a:off x="978" y="1847"/>
              <a:ext cx="28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36" name="Line 4"/>
            <p:cNvSpPr>
              <a:spLocks noChangeShapeType="1"/>
            </p:cNvSpPr>
            <p:nvPr/>
          </p:nvSpPr>
          <p:spPr bwMode="auto">
            <a:xfrm>
              <a:off x="975" y="530"/>
              <a:ext cx="283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37" name="Line 5"/>
            <p:cNvSpPr>
              <a:spLocks noChangeShapeType="1"/>
            </p:cNvSpPr>
            <p:nvPr/>
          </p:nvSpPr>
          <p:spPr bwMode="auto">
            <a:xfrm>
              <a:off x="970" y="1191"/>
              <a:ext cx="283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38" name="Oval 6"/>
            <p:cNvSpPr>
              <a:spLocks noChangeArrowheads="1"/>
            </p:cNvSpPr>
            <p:nvPr/>
          </p:nvSpPr>
          <p:spPr bwMode="auto">
            <a:xfrm>
              <a:off x="3644" y="531"/>
              <a:ext cx="299" cy="1322"/>
            </a:xfrm>
            <a:prstGeom prst="ellips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439" name="Freeform 7"/>
            <p:cNvSpPr>
              <a:spLocks/>
            </p:cNvSpPr>
            <p:nvPr/>
          </p:nvSpPr>
          <p:spPr bwMode="auto">
            <a:xfrm>
              <a:off x="3789" y="1007"/>
              <a:ext cx="563" cy="207"/>
            </a:xfrm>
            <a:custGeom>
              <a:avLst/>
              <a:gdLst>
                <a:gd name="T0" fmla="*/ 0 w 473"/>
                <a:gd name="T1" fmla="*/ 174 h 207"/>
                <a:gd name="T2" fmla="*/ 272 w 473"/>
                <a:gd name="T3" fmla="*/ 19 h 207"/>
                <a:gd name="T4" fmla="*/ 427 w 473"/>
                <a:gd name="T5" fmla="*/ 58 h 207"/>
                <a:gd name="T6" fmla="*/ 473 w 473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3" h="207">
                  <a:moveTo>
                    <a:pt x="0" y="174"/>
                  </a:moveTo>
                  <a:cubicBezTo>
                    <a:pt x="96" y="94"/>
                    <a:pt x="201" y="38"/>
                    <a:pt x="272" y="19"/>
                  </a:cubicBezTo>
                  <a:cubicBezTo>
                    <a:pt x="343" y="0"/>
                    <a:pt x="394" y="27"/>
                    <a:pt x="427" y="58"/>
                  </a:cubicBezTo>
                  <a:cubicBezTo>
                    <a:pt x="460" y="89"/>
                    <a:pt x="463" y="176"/>
                    <a:pt x="473" y="207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40" name="Freeform 8"/>
            <p:cNvSpPr>
              <a:spLocks/>
            </p:cNvSpPr>
            <p:nvPr/>
          </p:nvSpPr>
          <p:spPr bwMode="auto">
            <a:xfrm>
              <a:off x="3789" y="1699"/>
              <a:ext cx="570" cy="290"/>
            </a:xfrm>
            <a:custGeom>
              <a:avLst/>
              <a:gdLst>
                <a:gd name="T0" fmla="*/ 0 w 466"/>
                <a:gd name="T1" fmla="*/ 143 h 290"/>
                <a:gd name="T2" fmla="*/ 291 w 466"/>
                <a:gd name="T3" fmla="*/ 266 h 290"/>
                <a:gd name="T4" fmla="*/ 466 w 466"/>
                <a:gd name="T5" fmla="*/ 0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466" h="290">
                  <a:moveTo>
                    <a:pt x="0" y="143"/>
                  </a:moveTo>
                  <a:cubicBezTo>
                    <a:pt x="106" y="216"/>
                    <a:pt x="213" y="290"/>
                    <a:pt x="291" y="266"/>
                  </a:cubicBezTo>
                  <a:cubicBezTo>
                    <a:pt x="369" y="242"/>
                    <a:pt x="417" y="121"/>
                    <a:pt x="466" y="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41" name="Oval 9"/>
            <p:cNvSpPr>
              <a:spLocks noChangeArrowheads="1"/>
            </p:cNvSpPr>
            <p:nvPr/>
          </p:nvSpPr>
          <p:spPr bwMode="auto">
            <a:xfrm>
              <a:off x="3744" y="1142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442" name="Oval 10"/>
            <p:cNvSpPr>
              <a:spLocks noChangeArrowheads="1"/>
            </p:cNvSpPr>
            <p:nvPr/>
          </p:nvSpPr>
          <p:spPr bwMode="auto">
            <a:xfrm>
              <a:off x="3755" y="1795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444" name="Line 12"/>
            <p:cNvSpPr>
              <a:spLocks noChangeShapeType="1"/>
            </p:cNvSpPr>
            <p:nvPr/>
          </p:nvSpPr>
          <p:spPr bwMode="auto">
            <a:xfrm>
              <a:off x="2974" y="1074"/>
              <a:ext cx="505" cy="0"/>
            </a:xfrm>
            <a:prstGeom prst="line">
              <a:avLst/>
            </a:prstGeom>
            <a:noFill/>
            <a:ln w="19050">
              <a:solidFill>
                <a:srgbClr val="3333FF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46" name="Rectangle 14"/>
            <p:cNvSpPr>
              <a:spLocks noChangeArrowheads="1"/>
            </p:cNvSpPr>
            <p:nvPr/>
          </p:nvSpPr>
          <p:spPr bwMode="auto">
            <a:xfrm>
              <a:off x="4268" y="1187"/>
              <a:ext cx="168" cy="512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448" name="Oval 16"/>
            <p:cNvSpPr>
              <a:spLocks noChangeArrowheads="1"/>
            </p:cNvSpPr>
            <p:nvPr/>
          </p:nvSpPr>
          <p:spPr bwMode="auto">
            <a:xfrm>
              <a:off x="900" y="1144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450" name="Text Box 18"/>
            <p:cNvSpPr txBox="1">
              <a:spLocks noChangeArrowheads="1"/>
            </p:cNvSpPr>
            <p:nvPr/>
          </p:nvSpPr>
          <p:spPr bwMode="auto">
            <a:xfrm>
              <a:off x="3673" y="754"/>
              <a:ext cx="265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ea typeface="新細明體" pitchFamily="18" charset="-120"/>
                </a:rPr>
                <a:t>B</a:t>
              </a:r>
            </a:p>
          </p:txBody>
        </p:sp>
        <p:sp>
          <p:nvSpPr>
            <p:cNvPr id="18451" name="Oval 19"/>
            <p:cNvSpPr>
              <a:spLocks noChangeArrowheads="1"/>
            </p:cNvSpPr>
            <p:nvPr/>
          </p:nvSpPr>
          <p:spPr bwMode="auto">
            <a:xfrm>
              <a:off x="917" y="1785"/>
              <a:ext cx="97" cy="90"/>
            </a:xfrm>
            <a:prstGeom prst="ellipse">
              <a:avLst/>
            </a:prstGeom>
            <a:solidFill>
              <a:schemeClr val="tx1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18453" name="Text Box 21"/>
            <p:cNvSpPr txBox="1">
              <a:spLocks noChangeArrowheads="1"/>
            </p:cNvSpPr>
            <p:nvPr/>
          </p:nvSpPr>
          <p:spPr bwMode="auto">
            <a:xfrm>
              <a:off x="3682" y="1934"/>
              <a:ext cx="340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>
                  <a:ea typeface="新細明體" pitchFamily="18" charset="-120"/>
                </a:rPr>
                <a:t>B’</a:t>
              </a:r>
            </a:p>
          </p:txBody>
        </p:sp>
        <p:sp>
          <p:nvSpPr>
            <p:cNvPr id="18454" name="Text Box 22"/>
            <p:cNvSpPr txBox="1">
              <a:spLocks noChangeArrowheads="1"/>
            </p:cNvSpPr>
            <p:nvPr/>
          </p:nvSpPr>
          <p:spPr bwMode="auto">
            <a:xfrm>
              <a:off x="2920" y="621"/>
              <a:ext cx="34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i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in</a:t>
              </a:r>
            </a:p>
          </p:txBody>
        </p:sp>
        <p:sp>
          <p:nvSpPr>
            <p:cNvPr id="18455" name="Text Box 23"/>
            <p:cNvSpPr txBox="1">
              <a:spLocks noChangeArrowheads="1"/>
            </p:cNvSpPr>
            <p:nvPr/>
          </p:nvSpPr>
          <p:spPr bwMode="auto">
            <a:xfrm>
              <a:off x="3912" y="1214"/>
              <a:ext cx="30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i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L</a:t>
              </a:r>
            </a:p>
          </p:txBody>
        </p:sp>
        <p:sp>
          <p:nvSpPr>
            <p:cNvPr id="18456" name="Line 24"/>
            <p:cNvSpPr>
              <a:spLocks noChangeShapeType="1"/>
            </p:cNvSpPr>
            <p:nvPr/>
          </p:nvSpPr>
          <p:spPr bwMode="auto">
            <a:xfrm flipH="1">
              <a:off x="3275" y="1305"/>
              <a:ext cx="440" cy="0"/>
            </a:xfrm>
            <a:prstGeom prst="line">
              <a:avLst/>
            </a:prstGeom>
            <a:noFill/>
            <a:ln w="19050">
              <a:solidFill>
                <a:srgbClr val="3333FF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57" name="Text Box 25"/>
            <p:cNvSpPr txBox="1">
              <a:spLocks noChangeArrowheads="1"/>
            </p:cNvSpPr>
            <p:nvPr/>
          </p:nvSpPr>
          <p:spPr bwMode="auto">
            <a:xfrm>
              <a:off x="3313" y="1231"/>
              <a:ext cx="313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i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R</a:t>
              </a:r>
            </a:p>
          </p:txBody>
        </p:sp>
        <p:sp>
          <p:nvSpPr>
            <p:cNvPr id="18458" name="Freeform 26"/>
            <p:cNvSpPr>
              <a:spLocks/>
            </p:cNvSpPr>
            <p:nvPr/>
          </p:nvSpPr>
          <p:spPr bwMode="auto">
            <a:xfrm>
              <a:off x="3911" y="1147"/>
              <a:ext cx="333" cy="653"/>
            </a:xfrm>
            <a:custGeom>
              <a:avLst/>
              <a:gdLst>
                <a:gd name="T0" fmla="*/ 0 w 520"/>
                <a:gd name="T1" fmla="*/ 123 h 1139"/>
                <a:gd name="T2" fmla="*/ 233 w 520"/>
                <a:gd name="T3" fmla="*/ 19 h 1139"/>
                <a:gd name="T4" fmla="*/ 453 w 520"/>
                <a:gd name="T5" fmla="*/ 239 h 1139"/>
                <a:gd name="T6" fmla="*/ 499 w 520"/>
                <a:gd name="T7" fmla="*/ 673 h 1139"/>
                <a:gd name="T8" fmla="*/ 324 w 520"/>
                <a:gd name="T9" fmla="*/ 1139 h 1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0" h="1139">
                  <a:moveTo>
                    <a:pt x="0" y="123"/>
                  </a:moveTo>
                  <a:cubicBezTo>
                    <a:pt x="79" y="61"/>
                    <a:pt x="158" y="0"/>
                    <a:pt x="233" y="19"/>
                  </a:cubicBezTo>
                  <a:cubicBezTo>
                    <a:pt x="308" y="38"/>
                    <a:pt x="409" y="130"/>
                    <a:pt x="453" y="239"/>
                  </a:cubicBezTo>
                  <a:cubicBezTo>
                    <a:pt x="497" y="348"/>
                    <a:pt x="520" y="523"/>
                    <a:pt x="499" y="673"/>
                  </a:cubicBezTo>
                  <a:cubicBezTo>
                    <a:pt x="478" y="823"/>
                    <a:pt x="401" y="981"/>
                    <a:pt x="324" y="1139"/>
                  </a:cubicBezTo>
                </a:path>
              </a:pathLst>
            </a:custGeom>
            <a:noFill/>
            <a:ln w="19050" cap="flat" cmpd="sng">
              <a:solidFill>
                <a:srgbClr val="3333FF"/>
              </a:solidFill>
              <a:prstDash val="solid"/>
              <a:round/>
              <a:headEnd type="none" w="med" len="med"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59" name="Text Box 27"/>
            <p:cNvSpPr txBox="1">
              <a:spLocks noChangeArrowheads="1"/>
            </p:cNvSpPr>
            <p:nvPr/>
          </p:nvSpPr>
          <p:spPr bwMode="auto">
            <a:xfrm>
              <a:off x="2851" y="-26"/>
              <a:ext cx="140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i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in</a:t>
              </a:r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 = i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L</a:t>
              </a:r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 + i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R</a:t>
              </a:r>
            </a:p>
          </p:txBody>
        </p:sp>
        <p:sp>
          <p:nvSpPr>
            <p:cNvPr id="18463" name="Rectangle 31"/>
            <p:cNvSpPr>
              <a:spLocks noChangeArrowheads="1"/>
            </p:cNvSpPr>
            <p:nvPr/>
          </p:nvSpPr>
          <p:spPr bwMode="auto">
            <a:xfrm>
              <a:off x="4457" y="1238"/>
              <a:ext cx="39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R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L</a:t>
              </a:r>
            </a:p>
          </p:txBody>
        </p:sp>
        <p:sp>
          <p:nvSpPr>
            <p:cNvPr id="18468" name="Line 36"/>
            <p:cNvSpPr>
              <a:spLocks noChangeShapeType="1"/>
            </p:cNvSpPr>
            <p:nvPr/>
          </p:nvSpPr>
          <p:spPr bwMode="auto">
            <a:xfrm>
              <a:off x="2868" y="1855"/>
              <a:ext cx="0" cy="141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69" name="Line 37"/>
            <p:cNvSpPr>
              <a:spLocks noChangeShapeType="1"/>
            </p:cNvSpPr>
            <p:nvPr/>
          </p:nvSpPr>
          <p:spPr bwMode="auto">
            <a:xfrm>
              <a:off x="2720" y="2002"/>
              <a:ext cx="282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70" name="Line 38"/>
            <p:cNvSpPr>
              <a:spLocks noChangeShapeType="1"/>
            </p:cNvSpPr>
            <p:nvPr/>
          </p:nvSpPr>
          <p:spPr bwMode="auto">
            <a:xfrm>
              <a:off x="2781" y="2094"/>
              <a:ext cx="159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71" name="Line 39"/>
            <p:cNvSpPr>
              <a:spLocks noChangeShapeType="1"/>
            </p:cNvSpPr>
            <p:nvPr/>
          </p:nvSpPr>
          <p:spPr bwMode="auto">
            <a:xfrm>
              <a:off x="2831" y="2186"/>
              <a:ext cx="6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18473" name="Text Box 41"/>
            <p:cNvSpPr txBox="1">
              <a:spLocks noChangeArrowheads="1"/>
            </p:cNvSpPr>
            <p:nvPr/>
          </p:nvSpPr>
          <p:spPr bwMode="auto">
            <a:xfrm>
              <a:off x="1724" y="1816"/>
              <a:ext cx="955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3333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V</a:t>
              </a:r>
              <a:r>
                <a:rPr lang="en-US" altLang="zh-TW" sz="3600" i="1" baseline="-25000">
                  <a:solidFill>
                    <a:srgbClr val="3333FF"/>
                  </a:solidFill>
                  <a:ea typeface="新細明體" pitchFamily="18" charset="-120"/>
                </a:rPr>
                <a:t>B’</a:t>
              </a:r>
              <a:r>
                <a:rPr lang="en-US" altLang="zh-TW" sz="3600" i="1">
                  <a:solidFill>
                    <a:srgbClr val="3333FF"/>
                  </a:solidFill>
                  <a:ea typeface="新細明體" pitchFamily="18" charset="-120"/>
                </a:rPr>
                <a:t> = 0</a:t>
              </a:r>
              <a:endParaRPr lang="en-US" altLang="zh-TW" sz="3600" i="1" baseline="-25000">
                <a:solidFill>
                  <a:srgbClr val="3333FF"/>
                </a:solidFill>
                <a:ea typeface="新細明體" pitchFamily="18" charset="-12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542A9B-500C-49E2-AD98-89C04CFCE884}" type="slidenum">
              <a:rPr lang="en-US" altLang="zh-TW"/>
              <a:pPr/>
              <a:t>26</a:t>
            </a:fld>
            <a:endParaRPr lang="en-US" altLang="zh-TW"/>
          </a:p>
        </p:txBody>
      </p:sp>
      <p:pic>
        <p:nvPicPr>
          <p:cNvPr id="54276" name="Picture 4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188"/>
          <a:stretch>
            <a:fillRect/>
          </a:stretch>
        </p:blipFill>
        <p:spPr bwMode="auto">
          <a:xfrm>
            <a:off x="4173538" y="2233613"/>
            <a:ext cx="4776787" cy="4327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8" name="Oval 6"/>
          <p:cNvSpPr>
            <a:spLocks noChangeArrowheads="1"/>
          </p:cNvSpPr>
          <p:nvPr/>
        </p:nvSpPr>
        <p:spPr bwMode="auto">
          <a:xfrm>
            <a:off x="1284288" y="373063"/>
            <a:ext cx="474662" cy="1290637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79" name="Line 7"/>
          <p:cNvSpPr>
            <a:spLocks noChangeShapeType="1"/>
          </p:cNvSpPr>
          <p:nvPr/>
        </p:nvSpPr>
        <p:spPr bwMode="auto">
          <a:xfrm>
            <a:off x="1566863" y="1660525"/>
            <a:ext cx="4495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80" name="Line 8"/>
          <p:cNvSpPr>
            <a:spLocks noChangeShapeType="1"/>
          </p:cNvSpPr>
          <p:nvPr/>
        </p:nvSpPr>
        <p:spPr bwMode="auto">
          <a:xfrm>
            <a:off x="1562100" y="374650"/>
            <a:ext cx="4495800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81" name="Line 9"/>
          <p:cNvSpPr>
            <a:spLocks noChangeShapeType="1"/>
          </p:cNvSpPr>
          <p:nvPr/>
        </p:nvSpPr>
        <p:spPr bwMode="auto">
          <a:xfrm>
            <a:off x="1554163" y="1019175"/>
            <a:ext cx="4497387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82" name="Oval 10"/>
          <p:cNvSpPr>
            <a:spLocks noChangeArrowheads="1"/>
          </p:cNvSpPr>
          <p:nvPr/>
        </p:nvSpPr>
        <p:spPr bwMode="auto">
          <a:xfrm>
            <a:off x="5799138" y="376238"/>
            <a:ext cx="474662" cy="1289050"/>
          </a:xfrm>
          <a:prstGeom prst="ellips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83" name="Freeform 11"/>
          <p:cNvSpPr>
            <a:spLocks/>
          </p:cNvSpPr>
          <p:nvPr/>
        </p:nvSpPr>
        <p:spPr bwMode="auto">
          <a:xfrm>
            <a:off x="6029325" y="839788"/>
            <a:ext cx="893763" cy="203200"/>
          </a:xfrm>
          <a:custGeom>
            <a:avLst/>
            <a:gdLst>
              <a:gd name="T0" fmla="*/ 0 w 473"/>
              <a:gd name="T1" fmla="*/ 174 h 207"/>
              <a:gd name="T2" fmla="*/ 272 w 473"/>
              <a:gd name="T3" fmla="*/ 19 h 207"/>
              <a:gd name="T4" fmla="*/ 427 w 473"/>
              <a:gd name="T5" fmla="*/ 58 h 207"/>
              <a:gd name="T6" fmla="*/ 473 w 473"/>
              <a:gd name="T7" fmla="*/ 207 h 2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3" h="207">
                <a:moveTo>
                  <a:pt x="0" y="174"/>
                </a:moveTo>
                <a:cubicBezTo>
                  <a:pt x="96" y="94"/>
                  <a:pt x="201" y="38"/>
                  <a:pt x="272" y="19"/>
                </a:cubicBezTo>
                <a:cubicBezTo>
                  <a:pt x="343" y="0"/>
                  <a:pt x="394" y="27"/>
                  <a:pt x="427" y="58"/>
                </a:cubicBezTo>
                <a:cubicBezTo>
                  <a:pt x="460" y="89"/>
                  <a:pt x="463" y="176"/>
                  <a:pt x="473" y="207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84" name="Freeform 12"/>
          <p:cNvSpPr>
            <a:spLocks/>
          </p:cNvSpPr>
          <p:nvPr/>
        </p:nvSpPr>
        <p:spPr bwMode="auto">
          <a:xfrm>
            <a:off x="6029325" y="1516063"/>
            <a:ext cx="904875" cy="282575"/>
          </a:xfrm>
          <a:custGeom>
            <a:avLst/>
            <a:gdLst>
              <a:gd name="T0" fmla="*/ 0 w 466"/>
              <a:gd name="T1" fmla="*/ 143 h 290"/>
              <a:gd name="T2" fmla="*/ 291 w 466"/>
              <a:gd name="T3" fmla="*/ 266 h 290"/>
              <a:gd name="T4" fmla="*/ 466 w 466"/>
              <a:gd name="T5" fmla="*/ 0 h 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66" h="290">
                <a:moveTo>
                  <a:pt x="0" y="143"/>
                </a:moveTo>
                <a:cubicBezTo>
                  <a:pt x="106" y="216"/>
                  <a:pt x="213" y="290"/>
                  <a:pt x="291" y="266"/>
                </a:cubicBezTo>
                <a:cubicBezTo>
                  <a:pt x="369" y="242"/>
                  <a:pt x="417" y="121"/>
                  <a:pt x="466" y="0"/>
                </a:cubicBezTo>
              </a:path>
            </a:pathLst>
          </a:custGeom>
          <a:noFill/>
          <a:ln w="28575" cmpd="sng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85" name="Oval 13"/>
          <p:cNvSpPr>
            <a:spLocks noChangeArrowheads="1"/>
          </p:cNvSpPr>
          <p:nvPr/>
        </p:nvSpPr>
        <p:spPr bwMode="auto">
          <a:xfrm>
            <a:off x="5957888" y="971550"/>
            <a:ext cx="153987" cy="889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86" name="Oval 14"/>
          <p:cNvSpPr>
            <a:spLocks noChangeArrowheads="1"/>
          </p:cNvSpPr>
          <p:nvPr/>
        </p:nvSpPr>
        <p:spPr bwMode="auto">
          <a:xfrm>
            <a:off x="5975350" y="1609725"/>
            <a:ext cx="153988" cy="873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auto">
          <a:xfrm>
            <a:off x="4735513" y="904875"/>
            <a:ext cx="801687" cy="0"/>
          </a:xfrm>
          <a:prstGeom prst="line">
            <a:avLst/>
          </a:prstGeom>
          <a:noFill/>
          <a:ln w="19050">
            <a:solidFill>
              <a:srgbClr val="3333FF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88" name="Rectangle 16"/>
          <p:cNvSpPr>
            <a:spLocks noChangeArrowheads="1"/>
          </p:cNvSpPr>
          <p:nvPr/>
        </p:nvSpPr>
        <p:spPr bwMode="auto">
          <a:xfrm>
            <a:off x="6789738" y="1016000"/>
            <a:ext cx="266700" cy="5000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89" name="Oval 17"/>
          <p:cNvSpPr>
            <a:spLocks noChangeArrowheads="1"/>
          </p:cNvSpPr>
          <p:nvPr/>
        </p:nvSpPr>
        <p:spPr bwMode="auto">
          <a:xfrm>
            <a:off x="1443038" y="973138"/>
            <a:ext cx="153987" cy="88900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91" name="Oval 19"/>
          <p:cNvSpPr>
            <a:spLocks noChangeArrowheads="1"/>
          </p:cNvSpPr>
          <p:nvPr/>
        </p:nvSpPr>
        <p:spPr bwMode="auto">
          <a:xfrm>
            <a:off x="1470025" y="1600200"/>
            <a:ext cx="153988" cy="87313"/>
          </a:xfrm>
          <a:prstGeom prst="ellipse">
            <a:avLst/>
          </a:prstGeom>
          <a:solidFill>
            <a:schemeClr val="tx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4293" name="Text Box 21"/>
          <p:cNvSpPr txBox="1">
            <a:spLocks noChangeArrowheads="1"/>
          </p:cNvSpPr>
          <p:nvPr/>
        </p:nvSpPr>
        <p:spPr bwMode="auto">
          <a:xfrm>
            <a:off x="4649788" y="234950"/>
            <a:ext cx="5476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</a:t>
            </a:r>
          </a:p>
        </p:txBody>
      </p:sp>
      <p:sp>
        <p:nvSpPr>
          <p:cNvPr id="54294" name="Text Box 22"/>
          <p:cNvSpPr txBox="1">
            <a:spLocks noChangeArrowheads="1"/>
          </p:cNvSpPr>
          <p:nvPr/>
        </p:nvSpPr>
        <p:spPr bwMode="auto">
          <a:xfrm>
            <a:off x="6234113" y="850900"/>
            <a:ext cx="4810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L</a:t>
            </a:r>
          </a:p>
        </p:txBody>
      </p:sp>
      <p:sp>
        <p:nvSpPr>
          <p:cNvPr id="54295" name="Line 23"/>
          <p:cNvSpPr>
            <a:spLocks noChangeShapeType="1"/>
          </p:cNvSpPr>
          <p:nvPr/>
        </p:nvSpPr>
        <p:spPr bwMode="auto">
          <a:xfrm flipH="1">
            <a:off x="5213350" y="1130300"/>
            <a:ext cx="698500" cy="0"/>
          </a:xfrm>
          <a:prstGeom prst="line">
            <a:avLst/>
          </a:prstGeom>
          <a:noFill/>
          <a:ln w="19050">
            <a:solidFill>
              <a:srgbClr val="3333FF"/>
            </a:solidFill>
            <a:round/>
            <a:headEnd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96" name="Text Box 24"/>
          <p:cNvSpPr txBox="1">
            <a:spLocks noChangeArrowheads="1"/>
          </p:cNvSpPr>
          <p:nvPr/>
        </p:nvSpPr>
        <p:spPr bwMode="auto">
          <a:xfrm>
            <a:off x="5273675" y="973138"/>
            <a:ext cx="4968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R</a:t>
            </a:r>
          </a:p>
        </p:txBody>
      </p:sp>
      <p:sp>
        <p:nvSpPr>
          <p:cNvPr id="54297" name="Freeform 25"/>
          <p:cNvSpPr>
            <a:spLocks/>
          </p:cNvSpPr>
          <p:nvPr/>
        </p:nvSpPr>
        <p:spPr bwMode="auto">
          <a:xfrm>
            <a:off x="6223000" y="976313"/>
            <a:ext cx="528638" cy="638175"/>
          </a:xfrm>
          <a:custGeom>
            <a:avLst/>
            <a:gdLst>
              <a:gd name="T0" fmla="*/ 0 w 520"/>
              <a:gd name="T1" fmla="*/ 123 h 1139"/>
              <a:gd name="T2" fmla="*/ 233 w 520"/>
              <a:gd name="T3" fmla="*/ 19 h 1139"/>
              <a:gd name="T4" fmla="*/ 453 w 520"/>
              <a:gd name="T5" fmla="*/ 239 h 1139"/>
              <a:gd name="T6" fmla="*/ 499 w 520"/>
              <a:gd name="T7" fmla="*/ 673 h 1139"/>
              <a:gd name="T8" fmla="*/ 324 w 520"/>
              <a:gd name="T9" fmla="*/ 1139 h 1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20" h="1139">
                <a:moveTo>
                  <a:pt x="0" y="123"/>
                </a:moveTo>
                <a:cubicBezTo>
                  <a:pt x="79" y="61"/>
                  <a:pt x="158" y="0"/>
                  <a:pt x="233" y="19"/>
                </a:cubicBezTo>
                <a:cubicBezTo>
                  <a:pt x="308" y="38"/>
                  <a:pt x="409" y="130"/>
                  <a:pt x="453" y="239"/>
                </a:cubicBezTo>
                <a:cubicBezTo>
                  <a:pt x="497" y="348"/>
                  <a:pt x="520" y="523"/>
                  <a:pt x="499" y="673"/>
                </a:cubicBezTo>
                <a:cubicBezTo>
                  <a:pt x="478" y="823"/>
                  <a:pt x="401" y="981"/>
                  <a:pt x="324" y="1139"/>
                </a:cubicBezTo>
              </a:path>
            </a:pathLst>
          </a:custGeom>
          <a:noFill/>
          <a:ln w="19050" cap="flat" cmpd="sng">
            <a:solidFill>
              <a:srgbClr val="3333FF"/>
            </a:solidFill>
            <a:prstDash val="solid"/>
            <a:round/>
            <a:headEnd type="none" w="med" len="med"/>
            <a:tailEnd type="stealth" w="lg" len="lg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298" name="Text Box 26"/>
          <p:cNvSpPr txBox="1">
            <a:spLocks noChangeArrowheads="1"/>
          </p:cNvSpPr>
          <p:nvPr/>
        </p:nvSpPr>
        <p:spPr bwMode="auto">
          <a:xfrm>
            <a:off x="6642100" y="127000"/>
            <a:ext cx="22304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L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+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R</a:t>
            </a:r>
          </a:p>
        </p:txBody>
      </p:sp>
      <p:sp>
        <p:nvSpPr>
          <p:cNvPr id="54299" name="Rectangle 27"/>
          <p:cNvSpPr>
            <a:spLocks noChangeArrowheads="1"/>
          </p:cNvSpPr>
          <p:nvPr/>
        </p:nvSpPr>
        <p:spPr bwMode="auto">
          <a:xfrm>
            <a:off x="7089775" y="1065213"/>
            <a:ext cx="633413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R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L</a:t>
            </a:r>
          </a:p>
        </p:txBody>
      </p:sp>
      <p:sp>
        <p:nvSpPr>
          <p:cNvPr id="54300" name="Line 28"/>
          <p:cNvSpPr>
            <a:spLocks noChangeShapeType="1"/>
          </p:cNvSpPr>
          <p:nvPr/>
        </p:nvSpPr>
        <p:spPr bwMode="auto">
          <a:xfrm>
            <a:off x="4567238" y="1668463"/>
            <a:ext cx="0" cy="136525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301" name="Line 29"/>
          <p:cNvSpPr>
            <a:spLocks noChangeShapeType="1"/>
          </p:cNvSpPr>
          <p:nvPr/>
        </p:nvSpPr>
        <p:spPr bwMode="auto">
          <a:xfrm>
            <a:off x="4332288" y="1811338"/>
            <a:ext cx="447675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302" name="Line 30"/>
          <p:cNvSpPr>
            <a:spLocks noChangeShapeType="1"/>
          </p:cNvSpPr>
          <p:nvPr/>
        </p:nvSpPr>
        <p:spPr bwMode="auto">
          <a:xfrm>
            <a:off x="4429125" y="1901825"/>
            <a:ext cx="252413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303" name="Line 31"/>
          <p:cNvSpPr>
            <a:spLocks noChangeShapeType="1"/>
          </p:cNvSpPr>
          <p:nvPr/>
        </p:nvSpPr>
        <p:spPr bwMode="auto">
          <a:xfrm>
            <a:off x="4508500" y="1990725"/>
            <a:ext cx="96838" cy="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54304" name="Text Box 32"/>
          <p:cNvSpPr txBox="1">
            <a:spLocks noChangeArrowheads="1"/>
          </p:cNvSpPr>
          <p:nvPr/>
        </p:nvSpPr>
        <p:spPr bwMode="auto">
          <a:xfrm>
            <a:off x="2751138" y="1779588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zh-TW" altLang="zh-TW" sz="3600" i="1" baseline="-25000">
              <a:solidFill>
                <a:srgbClr val="3333FF"/>
              </a:solidFill>
              <a:ea typeface="新細明體" pitchFamily="18" charset="-120"/>
            </a:endParaRPr>
          </a:p>
        </p:txBody>
      </p:sp>
      <p:sp>
        <p:nvSpPr>
          <p:cNvPr id="54306" name="Text Box 34"/>
          <p:cNvSpPr txBox="1">
            <a:spLocks noChangeArrowheads="1"/>
          </p:cNvSpPr>
          <p:nvPr/>
        </p:nvSpPr>
        <p:spPr bwMode="auto">
          <a:xfrm>
            <a:off x="419100" y="2293938"/>
            <a:ext cx="3363913" cy="1555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V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B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0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+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R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0</a:t>
            </a:r>
          </a:p>
          <a:p>
            <a:endParaRPr lang="en-US" altLang="zh-TW" sz="3600" i="1">
              <a:solidFill>
                <a:srgbClr val="3333FF"/>
              </a:solidFill>
              <a:ea typeface="新細明體" pitchFamily="18" charset="-120"/>
            </a:endParaRPr>
          </a:p>
          <a:p>
            <a:endParaRPr lang="en-US" altLang="zh-TW" sz="3600" i="1" baseline="-25000">
              <a:solidFill>
                <a:srgbClr val="3333FF"/>
              </a:solidFill>
              <a:ea typeface="新細明體" pitchFamily="18" charset="-120"/>
            </a:endParaRPr>
          </a:p>
        </p:txBody>
      </p:sp>
      <p:sp>
        <p:nvSpPr>
          <p:cNvPr id="54308" name="Rectangle 36"/>
          <p:cNvSpPr>
            <a:spLocks noChangeArrowheads="1"/>
          </p:cNvSpPr>
          <p:nvPr/>
        </p:nvSpPr>
        <p:spPr bwMode="auto">
          <a:xfrm>
            <a:off x="4926013" y="2849563"/>
            <a:ext cx="10302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in </a:t>
            </a:r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0</a:t>
            </a:r>
          </a:p>
        </p:txBody>
      </p:sp>
      <p:sp>
        <p:nvSpPr>
          <p:cNvPr id="54310" name="Rectangle 38"/>
          <p:cNvSpPr>
            <a:spLocks noChangeArrowheads="1"/>
          </p:cNvSpPr>
          <p:nvPr/>
        </p:nvSpPr>
        <p:spPr bwMode="auto">
          <a:xfrm>
            <a:off x="7427913" y="2884488"/>
            <a:ext cx="9794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R </a:t>
            </a:r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0</a:t>
            </a:r>
          </a:p>
        </p:txBody>
      </p:sp>
      <p:sp>
        <p:nvSpPr>
          <p:cNvPr id="54312" name="Rectangle 40"/>
          <p:cNvSpPr>
            <a:spLocks noChangeArrowheads="1"/>
          </p:cNvSpPr>
          <p:nvPr/>
        </p:nvSpPr>
        <p:spPr bwMode="auto">
          <a:xfrm>
            <a:off x="6350000" y="4237038"/>
            <a:ext cx="649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V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A2FEBD-B17F-408C-81E2-45E68535B93F}" type="slidenum">
              <a:rPr lang="en-US" altLang="zh-TW"/>
              <a:pPr/>
              <a:t>27</a:t>
            </a:fld>
            <a:endParaRPr lang="en-US" altLang="zh-TW"/>
          </a:p>
        </p:txBody>
      </p:sp>
      <p:sp>
        <p:nvSpPr>
          <p:cNvPr id="55298" name="Text Box 2"/>
          <p:cNvSpPr txBox="1">
            <a:spLocks noChangeArrowheads="1"/>
          </p:cNvSpPr>
          <p:nvPr/>
        </p:nvSpPr>
        <p:spPr bwMode="auto">
          <a:xfrm>
            <a:off x="328613" y="65088"/>
            <a:ext cx="287020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short (</a:t>
            </a:r>
            <a:r>
              <a:rPr lang="en-US" altLang="zh-TW">
                <a:sym typeface="Symbol" pitchFamily="18" charset="2"/>
              </a:rPr>
              <a:t>0</a:t>
            </a:r>
            <a:r>
              <a:rPr lang="en-US" altLang="zh-TW"/>
              <a:t> </a:t>
            </a:r>
            <a:r>
              <a:rPr lang="en-US" altLang="zh-TW">
                <a:latin typeface="Symbol" pitchFamily="18" charset="2"/>
              </a:rPr>
              <a:t>W</a:t>
            </a:r>
            <a:r>
              <a:rPr lang="en-US" altLang="zh-TW"/>
              <a:t>)</a:t>
            </a:r>
          </a:p>
        </p:txBody>
      </p:sp>
      <p:pic>
        <p:nvPicPr>
          <p:cNvPr id="55299" name="Picture 3" descr="TDS 3034B Scre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953"/>
          <a:stretch>
            <a:fillRect/>
          </a:stretch>
        </p:blipFill>
        <p:spPr bwMode="auto">
          <a:xfrm>
            <a:off x="3962400" y="752475"/>
            <a:ext cx="5062538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0" y="779463"/>
            <a:ext cx="4129088" cy="311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333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V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B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0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+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R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0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</a:t>
            </a:r>
            <a:r>
              <a:rPr lang="en-US" altLang="zh-TW" sz="3600">
                <a:solidFill>
                  <a:srgbClr val="3333FF"/>
                </a:solidFill>
                <a:ea typeface="新細明體" pitchFamily="18" charset="-120"/>
              </a:rPr>
              <a:t>0</a:t>
            </a:r>
          </a:p>
          <a:p>
            <a:pPr>
              <a:lnSpc>
                <a:spcPct val="150000"/>
              </a:lnSpc>
            </a:pP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R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</a:t>
            </a:r>
            <a:r>
              <a:rPr lang="en-US" altLang="zh-TW" sz="3600" i="1">
                <a:solidFill>
                  <a:srgbClr val="3333FF"/>
                </a:solidFill>
                <a:latin typeface="Symbol" pitchFamily="18" charset="2"/>
                <a:ea typeface="新細明體" pitchFamily="18" charset="-120"/>
              </a:rPr>
              <a:t>- 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 </a:t>
            </a:r>
            <a:endParaRPr lang="en-US" altLang="zh-TW" sz="3600">
              <a:solidFill>
                <a:srgbClr val="3333FF"/>
              </a:solidFill>
              <a:ea typeface="新細明體" pitchFamily="18" charset="-120"/>
            </a:endParaRPr>
          </a:p>
          <a:p>
            <a:pPr>
              <a:lnSpc>
                <a:spcPct val="150000"/>
              </a:lnSpc>
            </a:pPr>
            <a:endParaRPr lang="en-US" altLang="zh-TW" sz="3600" i="1">
              <a:solidFill>
                <a:srgbClr val="3333FF"/>
              </a:solidFill>
              <a:ea typeface="新細明體" pitchFamily="18" charset="-120"/>
            </a:endParaRPr>
          </a:p>
          <a:p>
            <a:pPr>
              <a:lnSpc>
                <a:spcPct val="150000"/>
              </a:lnSpc>
            </a:pPr>
            <a:endParaRPr lang="en-US" altLang="zh-TW" sz="3600" i="1" baseline="-25000">
              <a:solidFill>
                <a:srgbClr val="3333FF"/>
              </a:solidFill>
              <a:ea typeface="新細明體" pitchFamily="18" charset="-120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182563" y="2773363"/>
            <a:ext cx="3403600" cy="65087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L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–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R</a:t>
            </a:r>
            <a:r>
              <a:rPr lang="en-US" altLang="zh-TW" sz="3600" i="1">
                <a:solidFill>
                  <a:srgbClr val="3333FF"/>
                </a:solidFill>
                <a:ea typeface="新細明體" pitchFamily="18" charset="-120"/>
              </a:rPr>
              <a:t> = 2 i</a:t>
            </a:r>
            <a:r>
              <a:rPr lang="en-US" altLang="zh-TW" sz="3600" i="1" baseline="-25000">
                <a:solidFill>
                  <a:srgbClr val="3333FF"/>
                </a:solidFill>
                <a:ea typeface="新細明體" pitchFamily="18" charset="-120"/>
              </a:rPr>
              <a:t>in</a:t>
            </a:r>
          </a:p>
        </p:txBody>
      </p:sp>
      <p:sp>
        <p:nvSpPr>
          <p:cNvPr id="55305" name="Rectangle 9"/>
          <p:cNvSpPr>
            <a:spLocks noChangeArrowheads="1"/>
          </p:cNvSpPr>
          <p:nvPr/>
        </p:nvSpPr>
        <p:spPr bwMode="auto">
          <a:xfrm>
            <a:off x="4892675" y="2130425"/>
            <a:ext cx="855663" cy="66198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4829175" y="2071688"/>
            <a:ext cx="1030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in </a:t>
            </a:r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0</a:t>
            </a:r>
          </a:p>
        </p:txBody>
      </p:sp>
      <p:sp>
        <p:nvSpPr>
          <p:cNvPr id="55306" name="Rectangle 10"/>
          <p:cNvSpPr>
            <a:spLocks noChangeArrowheads="1"/>
          </p:cNvSpPr>
          <p:nvPr/>
        </p:nvSpPr>
        <p:spPr bwMode="auto">
          <a:xfrm>
            <a:off x="7432675" y="2139950"/>
            <a:ext cx="796925" cy="6810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5303" name="Rectangle 7"/>
          <p:cNvSpPr>
            <a:spLocks noChangeArrowheads="1"/>
          </p:cNvSpPr>
          <p:nvPr/>
        </p:nvSpPr>
        <p:spPr bwMode="auto">
          <a:xfrm>
            <a:off x="7350125" y="2176463"/>
            <a:ext cx="9794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i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R </a:t>
            </a:r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Z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0</a:t>
            </a:r>
          </a:p>
        </p:txBody>
      </p:sp>
      <p:sp>
        <p:nvSpPr>
          <p:cNvPr id="55307" name="Rectangle 11"/>
          <p:cNvSpPr>
            <a:spLocks noChangeArrowheads="1"/>
          </p:cNvSpPr>
          <p:nvPr/>
        </p:nvSpPr>
        <p:spPr bwMode="auto">
          <a:xfrm>
            <a:off x="6273800" y="3910013"/>
            <a:ext cx="565150" cy="52546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  <p:sp>
        <p:nvSpPr>
          <p:cNvPr id="55304" name="Rectangle 8"/>
          <p:cNvSpPr>
            <a:spLocks noChangeArrowheads="1"/>
          </p:cNvSpPr>
          <p:nvPr/>
        </p:nvSpPr>
        <p:spPr bwMode="auto">
          <a:xfrm>
            <a:off x="6242050" y="3797300"/>
            <a:ext cx="64928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 i="1">
                <a:solidFill>
                  <a:srgbClr val="FF3399"/>
                </a:solidFill>
                <a:ea typeface="新細明體" pitchFamily="18" charset="-120"/>
              </a:rPr>
              <a:t>V</a:t>
            </a:r>
            <a:r>
              <a:rPr lang="en-US" altLang="zh-TW" sz="3600" i="1" baseline="-25000">
                <a:solidFill>
                  <a:srgbClr val="FF3399"/>
                </a:solidFill>
                <a:ea typeface="新細明體" pitchFamily="18" charset="-120"/>
              </a:rPr>
              <a:t>B</a:t>
            </a:r>
          </a:p>
        </p:txBody>
      </p:sp>
      <p:graphicFrame>
        <p:nvGraphicFramePr>
          <p:cNvPr id="55308" name="Object 12"/>
          <p:cNvGraphicFramePr>
            <a:graphicFrameLocks noChangeAspect="1"/>
          </p:cNvGraphicFramePr>
          <p:nvPr/>
        </p:nvGraphicFramePr>
        <p:xfrm>
          <a:off x="523875" y="4389438"/>
          <a:ext cx="3048000" cy="1295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10" name="方程式" r:id="rId4" imgW="1015920" imgH="431640" progId="Equation.3">
                  <p:embed/>
                </p:oleObj>
              </mc:Choice>
              <mc:Fallback>
                <p:oleObj name="方程式" r:id="rId4" imgW="1015920" imgH="431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875" y="4389438"/>
                        <a:ext cx="3048000" cy="129540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5309" name="Text Box 13"/>
          <p:cNvSpPr txBox="1">
            <a:spLocks noChangeArrowheads="1"/>
          </p:cNvSpPr>
          <p:nvPr/>
        </p:nvSpPr>
        <p:spPr bwMode="auto">
          <a:xfrm>
            <a:off x="141288" y="3763963"/>
            <a:ext cx="26400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General solution: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850CF1-B765-4B2F-B241-BA6638DFC8E6}" type="slidenum">
              <a:rPr lang="en-US" altLang="zh-TW"/>
              <a:pPr/>
              <a:t>28</a:t>
            </a:fld>
            <a:endParaRPr lang="en-US" altLang="zh-TW"/>
          </a:p>
        </p:txBody>
      </p:sp>
      <p:sp>
        <p:nvSpPr>
          <p:cNvPr id="26626" name="Text Box 2"/>
          <p:cNvSpPr txBox="1">
            <a:spLocks noChangeArrowheads="1"/>
          </p:cNvSpPr>
          <p:nvPr/>
        </p:nvSpPr>
        <p:spPr bwMode="auto">
          <a:xfrm>
            <a:off x="287338" y="815975"/>
            <a:ext cx="8662987" cy="521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>
                <a:solidFill>
                  <a:srgbClr val="3333FF"/>
                </a:solidFill>
                <a:ea typeface="新細明體" pitchFamily="18" charset="-120"/>
              </a:rPr>
              <a:t>To measure something new (at least for the students)</a:t>
            </a:r>
          </a:p>
          <a:p>
            <a:endParaRPr lang="en-US" altLang="zh-TW">
              <a:solidFill>
                <a:srgbClr val="3333FF"/>
              </a:solidFill>
              <a:ea typeface="新細明體" pitchFamily="18" charset="-120"/>
            </a:endParaRPr>
          </a:p>
          <a:p>
            <a:r>
              <a:rPr lang="en-US" altLang="zh-TW">
                <a:ea typeface="新細明體" pitchFamily="18" charset="-120"/>
              </a:rPr>
              <a:t>To describe and explain the measurements </a:t>
            </a:r>
          </a:p>
          <a:p>
            <a:r>
              <a:rPr lang="en-US" altLang="zh-TW">
                <a:ea typeface="新細明體" pitchFamily="18" charset="-120"/>
              </a:rPr>
              <a:t>						(</a:t>
            </a:r>
            <a:r>
              <a:rPr lang="zh-TW" altLang="en-US">
                <a:latin typeface="標楷體" pitchFamily="65" charset="-120"/>
              </a:rPr>
              <a:t>記者</a:t>
            </a:r>
            <a:r>
              <a:rPr lang="zh-TW" altLang="en-US"/>
              <a:t> </a:t>
            </a:r>
            <a:r>
              <a:rPr lang="zh-TW" altLang="zh-TW"/>
              <a:t>→</a:t>
            </a:r>
            <a:r>
              <a:rPr lang="zh-TW" altLang="en-US"/>
              <a:t> </a:t>
            </a:r>
            <a:r>
              <a:rPr lang="zh-TW" altLang="en-US">
                <a:latin typeface="標楷體" pitchFamily="65" charset="-120"/>
              </a:rPr>
              <a:t>科學家</a:t>
            </a:r>
            <a:r>
              <a:rPr lang="en-US" altLang="zh-TW">
                <a:latin typeface="標楷體" pitchFamily="65" charset="-120"/>
              </a:rPr>
              <a:t>)</a:t>
            </a:r>
          </a:p>
          <a:p>
            <a:endParaRPr lang="en-US" altLang="zh-TW">
              <a:latin typeface="標楷體" pitchFamily="65" charset="-120"/>
            </a:endParaRPr>
          </a:p>
          <a:p>
            <a:r>
              <a:rPr lang="en-US" altLang="zh-TW">
                <a:solidFill>
                  <a:srgbClr val="3333FF"/>
                </a:solidFill>
                <a:ea typeface="新細明體" pitchFamily="18" charset="-120"/>
              </a:rPr>
              <a:t>To build a model (think, analysis, be creative)</a:t>
            </a:r>
          </a:p>
          <a:p>
            <a:endParaRPr lang="en-US" altLang="zh-TW">
              <a:solidFill>
                <a:srgbClr val="3333FF"/>
              </a:solidFill>
              <a:ea typeface="新細明體" pitchFamily="18" charset="-120"/>
            </a:endParaRPr>
          </a:p>
          <a:p>
            <a:r>
              <a:rPr lang="en-US" altLang="zh-TW">
                <a:ea typeface="新細明體" pitchFamily="18" charset="-120"/>
              </a:rPr>
              <a:t>To confirm every assumption of the model by experiments 							(be careful)</a:t>
            </a:r>
          </a:p>
          <a:p>
            <a:endParaRPr lang="en-US" altLang="zh-TW">
              <a:ea typeface="新細明體" pitchFamily="18" charset="-120"/>
            </a:endParaRPr>
          </a:p>
          <a:p>
            <a:r>
              <a:rPr lang="en-US" altLang="zh-TW">
                <a:solidFill>
                  <a:srgbClr val="3333FF"/>
                </a:solidFill>
                <a:ea typeface="新細明體" pitchFamily="18" charset="-120"/>
              </a:rPr>
              <a:t>To predict new things with the model  							(knowledge becomes useful)</a:t>
            </a:r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123825" y="-1588"/>
            <a:ext cx="5988050" cy="641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>
                <a:ea typeface="新細明體" pitchFamily="18" charset="-120"/>
              </a:rPr>
              <a:t>Doing this Simulated Research: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FE0721-8480-4A3D-99A2-38A23C7C81EA}" type="slidenum">
              <a:rPr lang="en-US" altLang="zh-TW"/>
              <a:pPr/>
              <a:t>29</a:t>
            </a:fld>
            <a:endParaRPr lang="en-US" altLang="zh-TW"/>
          </a:p>
        </p:txBody>
      </p:sp>
      <p:sp>
        <p:nvSpPr>
          <p:cNvPr id="43012" name="Text Box 4"/>
          <p:cNvSpPr txBox="1">
            <a:spLocks noChangeArrowheads="1"/>
          </p:cNvSpPr>
          <p:nvPr/>
        </p:nvSpPr>
        <p:spPr bwMode="auto">
          <a:xfrm>
            <a:off x="328613" y="71438"/>
            <a:ext cx="3740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10 nF (capacitor)</a:t>
            </a:r>
          </a:p>
        </p:txBody>
      </p:sp>
      <p:pic>
        <p:nvPicPr>
          <p:cNvPr id="43014" name="Picture 6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82176-3C28-4F8A-808A-DB067FC15AE8}" type="slidenum">
              <a:rPr lang="en-US" altLang="zh-TW"/>
              <a:pPr/>
              <a:t>30</a:t>
            </a:fld>
            <a:endParaRPr lang="en-US" altLang="zh-TW"/>
          </a:p>
        </p:txBody>
      </p:sp>
      <p:sp>
        <p:nvSpPr>
          <p:cNvPr id="27650" name="Text Box 2"/>
          <p:cNvSpPr txBox="1">
            <a:spLocks noChangeArrowheads="1"/>
          </p:cNvSpPr>
          <p:nvPr/>
        </p:nvSpPr>
        <p:spPr bwMode="auto">
          <a:xfrm>
            <a:off x="328613" y="71438"/>
            <a:ext cx="3562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1 nF (capacitor)</a:t>
            </a:r>
          </a:p>
        </p:txBody>
      </p:sp>
      <p:pic>
        <p:nvPicPr>
          <p:cNvPr id="27652" name="Picture 4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8985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60E7BD-5869-4223-BE02-E2A0C45EB43C}" type="slidenum">
              <a:rPr lang="en-US" altLang="zh-TW"/>
              <a:pPr/>
              <a:t>31</a:t>
            </a:fld>
            <a:endParaRPr lang="en-US" altLang="zh-TW"/>
          </a:p>
        </p:txBody>
      </p:sp>
      <p:sp>
        <p:nvSpPr>
          <p:cNvPr id="49156" name="Text Box 4"/>
          <p:cNvSpPr txBox="1">
            <a:spLocks noChangeArrowheads="1"/>
          </p:cNvSpPr>
          <p:nvPr/>
        </p:nvSpPr>
        <p:spPr bwMode="auto">
          <a:xfrm>
            <a:off x="328613" y="71438"/>
            <a:ext cx="35623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1 nF (capacitor)</a:t>
            </a:r>
          </a:p>
        </p:txBody>
      </p:sp>
      <p:sp>
        <p:nvSpPr>
          <p:cNvPr id="49157" name="Text Box 5"/>
          <p:cNvSpPr txBox="1">
            <a:spLocks noChangeArrowheads="1"/>
          </p:cNvSpPr>
          <p:nvPr/>
        </p:nvSpPr>
        <p:spPr bwMode="auto">
          <a:xfrm>
            <a:off x="430213" y="639763"/>
            <a:ext cx="5391150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At longer pulse width and time scale</a:t>
            </a:r>
          </a:p>
        </p:txBody>
      </p:sp>
      <p:pic>
        <p:nvPicPr>
          <p:cNvPr id="49159" name="Picture 7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13303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60" name="Oval 8"/>
          <p:cNvSpPr>
            <a:spLocks noChangeArrowheads="1"/>
          </p:cNvSpPr>
          <p:nvPr/>
        </p:nvSpPr>
        <p:spPr bwMode="auto">
          <a:xfrm>
            <a:off x="4445000" y="5078413"/>
            <a:ext cx="1284288" cy="622300"/>
          </a:xfrm>
          <a:prstGeom prst="ellipse">
            <a:avLst/>
          </a:prstGeom>
          <a:noFill/>
          <a:ln w="9525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4DB92A-F9F1-46FC-9D95-42B9953D30E0}" type="slidenum">
              <a:rPr lang="en-US" altLang="zh-TW"/>
              <a:pPr/>
              <a:t>32</a:t>
            </a:fld>
            <a:endParaRPr lang="en-US" altLang="zh-TW"/>
          </a:p>
        </p:txBody>
      </p:sp>
      <p:sp>
        <p:nvSpPr>
          <p:cNvPr id="28674" name="Text Box 2"/>
          <p:cNvSpPr txBox="1">
            <a:spLocks noChangeArrowheads="1"/>
          </p:cNvSpPr>
          <p:nvPr/>
        </p:nvSpPr>
        <p:spPr bwMode="auto">
          <a:xfrm>
            <a:off x="328613" y="71438"/>
            <a:ext cx="5230812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an iron-core Coil (inductor)</a:t>
            </a:r>
          </a:p>
        </p:txBody>
      </p:sp>
      <p:pic>
        <p:nvPicPr>
          <p:cNvPr id="28676" name="Picture 4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13303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81153D-74E9-4998-83A9-87EB4D8ACCAD}" type="slidenum">
              <a:rPr lang="en-US" altLang="zh-TW"/>
              <a:pPr/>
              <a:t>33</a:t>
            </a:fld>
            <a:endParaRPr lang="en-US" altLang="zh-TW"/>
          </a:p>
        </p:txBody>
      </p:sp>
      <p:sp>
        <p:nvSpPr>
          <p:cNvPr id="44034" name="Text Box 2"/>
          <p:cNvSpPr txBox="1">
            <a:spLocks noChangeArrowheads="1"/>
          </p:cNvSpPr>
          <p:nvPr/>
        </p:nvSpPr>
        <p:spPr bwMode="auto">
          <a:xfrm>
            <a:off x="328613" y="71438"/>
            <a:ext cx="503237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an air-core Coil (inductor)</a:t>
            </a:r>
          </a:p>
        </p:txBody>
      </p:sp>
      <p:pic>
        <p:nvPicPr>
          <p:cNvPr id="44037" name="Picture 5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13303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CE09B4-F042-4E4C-9234-F777B76310A7}" type="slidenum">
              <a:rPr lang="en-US" altLang="zh-TW"/>
              <a:pPr/>
              <a:t>34</a:t>
            </a:fld>
            <a:endParaRPr lang="en-US" altLang="zh-TW"/>
          </a:p>
        </p:txBody>
      </p:sp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328613" y="71438"/>
            <a:ext cx="76977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a </a:t>
            </a:r>
            <a:r>
              <a:rPr lang="en-US" altLang="zh-TW">
                <a:solidFill>
                  <a:srgbClr val="0000FF"/>
                </a:solidFill>
              </a:rPr>
              <a:t>Shorter</a:t>
            </a:r>
            <a:r>
              <a:rPr lang="en-US" altLang="zh-TW"/>
              <a:t> air-core Coil &amp; </a:t>
            </a:r>
            <a:r>
              <a:rPr lang="en-US" altLang="zh-TW">
                <a:solidFill>
                  <a:srgbClr val="0000FF"/>
                </a:solidFill>
              </a:rPr>
              <a:t>Longer </a:t>
            </a:r>
            <a:r>
              <a:rPr lang="en-US" altLang="zh-TW"/>
              <a:t>pulse width</a:t>
            </a:r>
          </a:p>
        </p:txBody>
      </p:sp>
      <p:pic>
        <p:nvPicPr>
          <p:cNvPr id="45062" name="Picture 6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13303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06CFC4-4D94-4691-897A-68422944AD01}" type="slidenum">
              <a:rPr lang="en-US" altLang="zh-TW"/>
              <a:pPr/>
              <a:t>35</a:t>
            </a:fld>
            <a:endParaRPr lang="en-US" altLang="zh-TW"/>
          </a:p>
        </p:txBody>
      </p:sp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328613" y="71438"/>
            <a:ext cx="76977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Load = a </a:t>
            </a:r>
            <a:r>
              <a:rPr lang="en-US" altLang="zh-TW">
                <a:solidFill>
                  <a:srgbClr val="0000FF"/>
                </a:solidFill>
              </a:rPr>
              <a:t>Shorter</a:t>
            </a:r>
            <a:r>
              <a:rPr lang="en-US" altLang="zh-TW"/>
              <a:t> air-core Coil &amp; </a:t>
            </a:r>
            <a:r>
              <a:rPr lang="en-US" altLang="zh-TW">
                <a:solidFill>
                  <a:srgbClr val="0000FF"/>
                </a:solidFill>
              </a:rPr>
              <a:t>Longer </a:t>
            </a:r>
            <a:r>
              <a:rPr lang="en-US" altLang="zh-TW"/>
              <a:t>pulse width</a:t>
            </a:r>
          </a:p>
        </p:txBody>
      </p:sp>
      <p:pic>
        <p:nvPicPr>
          <p:cNvPr id="46086" name="Picture 6" descr="TDS 3034B Scre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8025" y="133032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087" name="Text Box 7"/>
          <p:cNvSpPr txBox="1">
            <a:spLocks noChangeArrowheads="1"/>
          </p:cNvSpPr>
          <p:nvPr/>
        </p:nvSpPr>
        <p:spPr bwMode="auto">
          <a:xfrm>
            <a:off x="393700" y="641350"/>
            <a:ext cx="42767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>
                <a:solidFill>
                  <a:srgbClr val="0000FF"/>
                </a:solidFill>
              </a:rPr>
              <a:t>Shown at a longer time scale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F9884-7E40-4023-A840-440BA0F81183}" type="slidenum">
              <a:rPr lang="en-US" altLang="zh-TW"/>
              <a:pPr/>
              <a:t>36</a:t>
            </a:fld>
            <a:endParaRPr lang="en-US" altLang="zh-TW"/>
          </a:p>
        </p:txBody>
      </p:sp>
      <p:sp>
        <p:nvSpPr>
          <p:cNvPr id="47108" name="Text Box 4"/>
          <p:cNvSpPr txBox="1">
            <a:spLocks noChangeArrowheads="1"/>
          </p:cNvSpPr>
          <p:nvPr/>
        </p:nvSpPr>
        <p:spPr bwMode="auto">
          <a:xfrm>
            <a:off x="0" y="0"/>
            <a:ext cx="3975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ea typeface="新細明體" pitchFamily="18" charset="-120"/>
              </a:rPr>
              <a:t>More Physical Concepts:</a:t>
            </a:r>
          </a:p>
        </p:txBody>
      </p:sp>
      <p:sp>
        <p:nvSpPr>
          <p:cNvPr id="47109" name="Text Box 5"/>
          <p:cNvSpPr txBox="1">
            <a:spLocks noChangeArrowheads="1"/>
          </p:cNvSpPr>
          <p:nvPr/>
        </p:nvSpPr>
        <p:spPr bwMode="auto">
          <a:xfrm>
            <a:off x="233363" y="460375"/>
            <a:ext cx="8675687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8001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2573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7145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1717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>
              <a:buFontTx/>
              <a:buAutoNum type="arabicPeriod"/>
            </a:pPr>
            <a:r>
              <a:rPr lang="en-US" altLang="zh-TW">
                <a:latin typeface="Times New Roman" pitchFamily="18" charset="0"/>
              </a:rPr>
              <a:t>For a capacitor, its Voltage is a continuous function of time because Q </a:t>
            </a:r>
            <a:r>
              <a:rPr lang="en-US" altLang="zh-TW">
                <a:latin typeface="Times New Roman" pitchFamily="18" charset="0"/>
                <a:ea typeface="標楷體" pitchFamily="65" charset="-120"/>
              </a:rPr>
              <a:t>is a continuous function of time.</a:t>
            </a:r>
            <a:r>
              <a:rPr lang="en-US" altLang="zh-TW">
                <a:latin typeface="Times New Roman" pitchFamily="18" charset="0"/>
              </a:rPr>
              <a:t> </a:t>
            </a:r>
          </a:p>
        </p:txBody>
      </p:sp>
      <p:graphicFrame>
        <p:nvGraphicFramePr>
          <p:cNvPr id="47110" name="Object 6"/>
          <p:cNvGraphicFramePr>
            <a:graphicFrameLocks noChangeAspect="1"/>
          </p:cNvGraphicFramePr>
          <p:nvPr/>
        </p:nvGraphicFramePr>
        <p:xfrm>
          <a:off x="0" y="1516063"/>
          <a:ext cx="2857500" cy="213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13" name="方程式" r:id="rId3" imgW="952200" imgH="711000" progId="Equation.3">
                  <p:embed/>
                </p:oleObj>
              </mc:Choice>
              <mc:Fallback>
                <p:oleObj name="方程式" r:id="rId3" imgW="952200" imgH="711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516063"/>
                        <a:ext cx="2857500" cy="2133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7112" name="Picture 8" descr="TDS 3034B Scree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0" y="1590675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8D02E-4899-470C-8BA3-608F202617D6}" type="slidenum">
              <a:rPr lang="en-US" altLang="zh-TW"/>
              <a:pPr/>
              <a:t>37</a:t>
            </a:fld>
            <a:endParaRPr lang="en-US" altLang="zh-TW"/>
          </a:p>
        </p:txBody>
      </p:sp>
      <p:pic>
        <p:nvPicPr>
          <p:cNvPr id="48133" name="Picture 5" descr="TDS 3034B Scre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425" y="1652588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0" y="0"/>
            <a:ext cx="397510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>
                <a:ea typeface="新細明體" pitchFamily="18" charset="-120"/>
              </a:rPr>
              <a:t>More Physical Concepts:</a:t>
            </a:r>
          </a:p>
        </p:txBody>
      </p:sp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0" y="527050"/>
            <a:ext cx="8675688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8001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2573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7145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171700" indent="-34290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r>
              <a:rPr lang="en-US" altLang="zh-TW">
                <a:latin typeface="Times New Roman" pitchFamily="18" charset="0"/>
              </a:rPr>
              <a:t>2. For an Inductor, its Current </a:t>
            </a:r>
            <a:r>
              <a:rPr lang="en-US" altLang="zh-TW" i="1">
                <a:latin typeface="Times New Roman" pitchFamily="18" charset="0"/>
              </a:rPr>
              <a:t>i</a:t>
            </a:r>
            <a:r>
              <a:rPr lang="en-US" altLang="zh-TW">
                <a:latin typeface="Times New Roman" pitchFamily="18" charset="0"/>
              </a:rPr>
              <a:t> is a continuous function of time because </a:t>
            </a:r>
            <a:r>
              <a:rPr lang="en-US" altLang="zh-TW" i="1">
                <a:latin typeface="Times New Roman" pitchFamily="18" charset="0"/>
              </a:rPr>
              <a:t>V</a:t>
            </a:r>
            <a:r>
              <a:rPr lang="en-US" altLang="zh-TW">
                <a:latin typeface="Times New Roman" pitchFamily="18" charset="0"/>
              </a:rPr>
              <a:t> </a:t>
            </a:r>
            <a:r>
              <a:rPr lang="en-US" altLang="zh-TW">
                <a:latin typeface="Times New Roman" pitchFamily="18" charset="0"/>
                <a:ea typeface="標楷體" pitchFamily="65" charset="-120"/>
              </a:rPr>
              <a:t>is finite.</a:t>
            </a:r>
            <a:r>
              <a:rPr lang="en-US" altLang="zh-TW">
                <a:latin typeface="Times New Roman" pitchFamily="18" charset="0"/>
              </a:rPr>
              <a:t> </a:t>
            </a:r>
          </a:p>
        </p:txBody>
      </p:sp>
      <p:graphicFrame>
        <p:nvGraphicFramePr>
          <p:cNvPr id="48132" name="Object 4"/>
          <p:cNvGraphicFramePr>
            <a:graphicFrameLocks noChangeAspect="1"/>
          </p:cNvGraphicFramePr>
          <p:nvPr/>
        </p:nvGraphicFramePr>
        <p:xfrm>
          <a:off x="339725" y="1563688"/>
          <a:ext cx="1714500" cy="1181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34" name="方程式" r:id="rId4" imgW="571320" imgH="393480" progId="Equation.3">
                  <p:embed/>
                </p:oleObj>
              </mc:Choice>
              <mc:Fallback>
                <p:oleObj name="方程式" r:id="rId4" imgW="571320" imgH="39348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9725" y="1563688"/>
                        <a:ext cx="1714500" cy="1181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FE0A70-592F-490B-8042-4B94B4ABAA52}" type="slidenum">
              <a:rPr lang="en-US" altLang="zh-TW"/>
              <a:pPr/>
              <a:t>38</a:t>
            </a:fld>
            <a:endParaRPr lang="en-US" altLang="zh-TW"/>
          </a:p>
        </p:txBody>
      </p:sp>
      <p:sp>
        <p:nvSpPr>
          <p:cNvPr id="15362" name="Text Box 2"/>
          <p:cNvSpPr txBox="1">
            <a:spLocks noChangeArrowheads="1"/>
          </p:cNvSpPr>
          <p:nvPr/>
        </p:nvSpPr>
        <p:spPr bwMode="auto">
          <a:xfrm>
            <a:off x="2017713" y="846138"/>
            <a:ext cx="5106987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/>
              <a:t>More surprises in the experiments.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3B5EE1-99AD-487A-839B-E884B5E6BD9C}" type="slidenum">
              <a:rPr lang="en-US" altLang="zh-TW"/>
              <a:pPr/>
              <a:t>39</a:t>
            </a:fld>
            <a:endParaRPr lang="en-US" altLang="zh-TW"/>
          </a:p>
        </p:txBody>
      </p:sp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33350" y="153988"/>
            <a:ext cx="43005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 i="1"/>
              <a:t>Interesting Observation #1: 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46075" y="749300"/>
            <a:ext cx="8750300" cy="3508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/>
              <a:t>For ≦ 100 students, from high school to postdoc, </a:t>
            </a:r>
          </a:p>
          <a:p>
            <a:endParaRPr lang="en-US" altLang="zh-TW"/>
          </a:p>
          <a:p>
            <a:r>
              <a:rPr lang="en-US" altLang="zh-TW"/>
              <a:t>Performance does not depend on previous level of education; </a:t>
            </a:r>
            <a:r>
              <a:rPr lang="en-US" altLang="zh-TW">
                <a:solidFill>
                  <a:srgbClr val="3333FF"/>
                </a:solidFill>
              </a:rPr>
              <a:t>Knowing calculus helps a bit but is not enough.</a:t>
            </a:r>
          </a:p>
          <a:p>
            <a:endParaRPr lang="en-US" altLang="zh-TW">
              <a:solidFill>
                <a:srgbClr val="3333FF"/>
              </a:solidFill>
            </a:endParaRPr>
          </a:p>
          <a:p>
            <a:r>
              <a:rPr lang="en-US" altLang="zh-TW">
                <a:solidFill>
                  <a:srgbClr val="3333FF"/>
                </a:solidFill>
              </a:rPr>
              <a:t>Persistence to think is important. </a:t>
            </a:r>
          </a:p>
          <a:p>
            <a:endParaRPr lang="en-US" altLang="zh-TW">
              <a:solidFill>
                <a:srgbClr val="3333FF"/>
              </a:solidFill>
            </a:endParaRPr>
          </a:p>
          <a:p>
            <a:r>
              <a:rPr lang="en-US" altLang="zh-TW"/>
              <a:t>In average, the older, the worse.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F051A4-63CD-4A6A-AAC4-05E9A3A664B7}" type="slidenum">
              <a:rPr lang="en-US" altLang="zh-TW"/>
              <a:pPr/>
              <a:t>40</a:t>
            </a:fld>
            <a:endParaRPr lang="en-US" altLang="zh-TW"/>
          </a:p>
        </p:txBody>
      </p:sp>
      <p:sp>
        <p:nvSpPr>
          <p:cNvPr id="29709" name="Text Box 13"/>
          <p:cNvSpPr txBox="1">
            <a:spLocks noChangeArrowheads="1"/>
          </p:cNvSpPr>
          <p:nvPr/>
        </p:nvSpPr>
        <p:spPr bwMode="auto">
          <a:xfrm>
            <a:off x="625475" y="127000"/>
            <a:ext cx="78581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 sz="3200">
                <a:solidFill>
                  <a:srgbClr val="0000FF"/>
                </a:solidFill>
              </a:rPr>
              <a:t>It is true that an old dog can’t learn new tricks. </a:t>
            </a:r>
          </a:p>
          <a:p>
            <a:r>
              <a:rPr lang="en-US" altLang="zh-TW" sz="3200">
                <a:solidFill>
                  <a:srgbClr val="0000FF"/>
                </a:solidFill>
              </a:rPr>
              <a:t>	It may be different for </a:t>
            </a:r>
            <a:r>
              <a:rPr lang="en-US" altLang="zh-TW" sz="3200" i="1">
                <a:solidFill>
                  <a:srgbClr val="0000FF"/>
                </a:solidFill>
              </a:rPr>
              <a:t>Homo sapiens</a:t>
            </a:r>
            <a:r>
              <a:rPr lang="en-US" altLang="zh-TW" sz="3200">
                <a:solidFill>
                  <a:srgbClr val="0000FF"/>
                </a:solidFill>
              </a:rPr>
              <a:t>.</a:t>
            </a:r>
          </a:p>
        </p:txBody>
      </p:sp>
      <p:grpSp>
        <p:nvGrpSpPr>
          <p:cNvPr id="29715" name="Group 19"/>
          <p:cNvGrpSpPr>
            <a:grpSpLocks/>
          </p:cNvGrpSpPr>
          <p:nvPr/>
        </p:nvGrpSpPr>
        <p:grpSpPr bwMode="auto">
          <a:xfrm>
            <a:off x="615950" y="1528763"/>
            <a:ext cx="8270875" cy="3736975"/>
            <a:chOff x="388" y="963"/>
            <a:chExt cx="5210" cy="2354"/>
          </a:xfrm>
        </p:grpSpPr>
        <p:sp>
          <p:nvSpPr>
            <p:cNvPr id="29698" name="Line 2"/>
            <p:cNvSpPr>
              <a:spLocks noChangeShapeType="1"/>
            </p:cNvSpPr>
            <p:nvPr/>
          </p:nvSpPr>
          <p:spPr bwMode="auto">
            <a:xfrm flipV="1">
              <a:off x="1576" y="1952"/>
              <a:ext cx="0" cy="124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699" name="Line 3"/>
            <p:cNvSpPr>
              <a:spLocks noChangeShapeType="1"/>
            </p:cNvSpPr>
            <p:nvPr/>
          </p:nvSpPr>
          <p:spPr bwMode="auto">
            <a:xfrm>
              <a:off x="1592" y="3187"/>
              <a:ext cx="277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00" name="Text Box 4"/>
            <p:cNvSpPr txBox="1">
              <a:spLocks noChangeArrowheads="1"/>
            </p:cNvSpPr>
            <p:nvPr/>
          </p:nvSpPr>
          <p:spPr bwMode="auto">
            <a:xfrm>
              <a:off x="388" y="1877"/>
              <a:ext cx="1259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TW" sz="2400">
                  <a:latin typeface="Arial" charset="0"/>
                </a:rPr>
                <a:t>Ability of learning </a:t>
              </a:r>
              <a:r>
                <a:rPr lang="en-US" altLang="zh-TW" sz="2400" b="1" i="1"/>
                <a:t>new</a:t>
              </a:r>
              <a:r>
                <a:rPr lang="en-US" altLang="zh-TW" sz="2400">
                  <a:latin typeface="Arial" charset="0"/>
                </a:rPr>
                <a:t> things</a:t>
              </a:r>
            </a:p>
          </p:txBody>
        </p:sp>
        <p:sp>
          <p:nvSpPr>
            <p:cNvPr id="29701" name="Text Box 5"/>
            <p:cNvSpPr txBox="1">
              <a:spLocks noChangeArrowheads="1"/>
            </p:cNvSpPr>
            <p:nvPr/>
          </p:nvSpPr>
          <p:spPr bwMode="auto">
            <a:xfrm>
              <a:off x="4373" y="3029"/>
              <a:ext cx="45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 sz="2400">
                  <a:latin typeface="Arial" charset="0"/>
                </a:rPr>
                <a:t>Age</a:t>
              </a:r>
            </a:p>
          </p:txBody>
        </p:sp>
        <p:sp>
          <p:nvSpPr>
            <p:cNvPr id="29702" name="Freeform 6"/>
            <p:cNvSpPr>
              <a:spLocks/>
            </p:cNvSpPr>
            <p:nvPr/>
          </p:nvSpPr>
          <p:spPr bwMode="auto">
            <a:xfrm>
              <a:off x="1636" y="1844"/>
              <a:ext cx="2850" cy="1100"/>
            </a:xfrm>
            <a:custGeom>
              <a:avLst/>
              <a:gdLst>
                <a:gd name="T0" fmla="*/ 0 w 2850"/>
                <a:gd name="T1" fmla="*/ 1100 h 1100"/>
                <a:gd name="T2" fmla="*/ 546 w 2850"/>
                <a:gd name="T3" fmla="*/ 849 h 1100"/>
                <a:gd name="T4" fmla="*/ 1612 w 2850"/>
                <a:gd name="T5" fmla="*/ 40 h 1100"/>
                <a:gd name="T6" fmla="*/ 2850 w 2850"/>
                <a:gd name="T7" fmla="*/ 610 h 1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50" h="1100">
                  <a:moveTo>
                    <a:pt x="0" y="1100"/>
                  </a:moveTo>
                  <a:cubicBezTo>
                    <a:pt x="91" y="1058"/>
                    <a:pt x="277" y="1026"/>
                    <a:pt x="546" y="849"/>
                  </a:cubicBezTo>
                  <a:cubicBezTo>
                    <a:pt x="815" y="672"/>
                    <a:pt x="1228" y="80"/>
                    <a:pt x="1612" y="40"/>
                  </a:cubicBezTo>
                  <a:cubicBezTo>
                    <a:pt x="1996" y="0"/>
                    <a:pt x="2592" y="491"/>
                    <a:pt x="2850" y="610"/>
                  </a:cubicBezTo>
                </a:path>
              </a:pathLst>
            </a:custGeom>
            <a:noFill/>
            <a:ln w="28575" cmpd="sng">
              <a:solidFill>
                <a:schemeClr val="tx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03" name="Freeform 7"/>
            <p:cNvSpPr>
              <a:spLocks/>
            </p:cNvSpPr>
            <p:nvPr/>
          </p:nvSpPr>
          <p:spPr bwMode="auto">
            <a:xfrm>
              <a:off x="1602" y="1573"/>
              <a:ext cx="2957" cy="1174"/>
            </a:xfrm>
            <a:custGeom>
              <a:avLst/>
              <a:gdLst>
                <a:gd name="T0" fmla="*/ 0 w 2957"/>
                <a:gd name="T1" fmla="*/ 1174 h 1174"/>
                <a:gd name="T2" fmla="*/ 494 w 2957"/>
                <a:gd name="T3" fmla="*/ 892 h 1174"/>
                <a:gd name="T4" fmla="*/ 1615 w 2957"/>
                <a:gd name="T5" fmla="*/ 90 h 1174"/>
                <a:gd name="T6" fmla="*/ 2957 w 2957"/>
                <a:gd name="T7" fmla="*/ 354 h 1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7" h="1174">
                  <a:moveTo>
                    <a:pt x="0" y="1174"/>
                  </a:moveTo>
                  <a:cubicBezTo>
                    <a:pt x="82" y="1127"/>
                    <a:pt x="225" y="1073"/>
                    <a:pt x="494" y="892"/>
                  </a:cubicBezTo>
                  <a:cubicBezTo>
                    <a:pt x="763" y="711"/>
                    <a:pt x="1205" y="180"/>
                    <a:pt x="1615" y="90"/>
                  </a:cubicBezTo>
                  <a:cubicBezTo>
                    <a:pt x="2025" y="0"/>
                    <a:pt x="2677" y="299"/>
                    <a:pt x="2957" y="354"/>
                  </a:cubicBezTo>
                </a:path>
              </a:pathLst>
            </a:custGeom>
            <a:noFill/>
            <a:ln w="28575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04" name="Freeform 8"/>
            <p:cNvSpPr>
              <a:spLocks/>
            </p:cNvSpPr>
            <p:nvPr/>
          </p:nvSpPr>
          <p:spPr bwMode="auto">
            <a:xfrm>
              <a:off x="1584" y="1697"/>
              <a:ext cx="2705" cy="910"/>
            </a:xfrm>
            <a:custGeom>
              <a:avLst/>
              <a:gdLst>
                <a:gd name="T0" fmla="*/ 0 w 2705"/>
                <a:gd name="T1" fmla="*/ 910 h 910"/>
                <a:gd name="T2" fmla="*/ 487 w 2705"/>
                <a:gd name="T3" fmla="*/ 702 h 910"/>
                <a:gd name="T4" fmla="*/ 1439 w 2705"/>
                <a:gd name="T5" fmla="*/ 33 h 910"/>
                <a:gd name="T6" fmla="*/ 2705 w 2705"/>
                <a:gd name="T7" fmla="*/ 898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705" h="910">
                  <a:moveTo>
                    <a:pt x="0" y="910"/>
                  </a:moveTo>
                  <a:cubicBezTo>
                    <a:pt x="81" y="875"/>
                    <a:pt x="247" y="849"/>
                    <a:pt x="487" y="702"/>
                  </a:cubicBezTo>
                  <a:cubicBezTo>
                    <a:pt x="727" y="556"/>
                    <a:pt x="1069" y="0"/>
                    <a:pt x="1439" y="33"/>
                  </a:cubicBezTo>
                  <a:cubicBezTo>
                    <a:pt x="1809" y="66"/>
                    <a:pt x="2442" y="718"/>
                    <a:pt x="2705" y="898"/>
                  </a:cubicBezTo>
                </a:path>
              </a:pathLst>
            </a:custGeom>
            <a:noFill/>
            <a:ln w="28575" cmpd="sng">
              <a:solidFill>
                <a:srgbClr val="CC00CC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05" name="Line 9"/>
            <p:cNvSpPr>
              <a:spLocks noChangeShapeType="1"/>
            </p:cNvSpPr>
            <p:nvPr/>
          </p:nvSpPr>
          <p:spPr bwMode="auto">
            <a:xfrm>
              <a:off x="3811" y="1415"/>
              <a:ext cx="0" cy="1783"/>
            </a:xfrm>
            <a:prstGeom prst="line">
              <a:avLst/>
            </a:prstGeom>
            <a:noFill/>
            <a:ln w="38100">
              <a:solidFill>
                <a:srgbClr val="FF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06" name="Line 10"/>
            <p:cNvSpPr>
              <a:spLocks noChangeShapeType="1"/>
            </p:cNvSpPr>
            <p:nvPr/>
          </p:nvSpPr>
          <p:spPr bwMode="auto">
            <a:xfrm>
              <a:off x="3355" y="1415"/>
              <a:ext cx="0" cy="1783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07" name="Line 11"/>
            <p:cNvSpPr>
              <a:spLocks noChangeShapeType="1"/>
            </p:cNvSpPr>
            <p:nvPr/>
          </p:nvSpPr>
          <p:spPr bwMode="auto">
            <a:xfrm>
              <a:off x="2599" y="1433"/>
              <a:ext cx="0" cy="1783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10" name="Line 14"/>
            <p:cNvSpPr>
              <a:spLocks noChangeShapeType="1"/>
            </p:cNvSpPr>
            <p:nvPr/>
          </p:nvSpPr>
          <p:spPr bwMode="auto">
            <a:xfrm flipH="1">
              <a:off x="3835" y="1266"/>
              <a:ext cx="736" cy="632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11" name="Text Box 15"/>
            <p:cNvSpPr txBox="1">
              <a:spLocks noChangeArrowheads="1"/>
            </p:cNvSpPr>
            <p:nvPr/>
          </p:nvSpPr>
          <p:spPr bwMode="auto">
            <a:xfrm>
              <a:off x="4581" y="1033"/>
              <a:ext cx="1017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/>
                <a:t>I am here.</a:t>
              </a:r>
            </a:p>
          </p:txBody>
        </p:sp>
        <p:sp>
          <p:nvSpPr>
            <p:cNvPr id="29712" name="Line 16"/>
            <p:cNvSpPr>
              <a:spLocks noChangeShapeType="1"/>
            </p:cNvSpPr>
            <p:nvPr/>
          </p:nvSpPr>
          <p:spPr bwMode="auto">
            <a:xfrm>
              <a:off x="1901" y="1253"/>
              <a:ext cx="637" cy="313"/>
            </a:xfrm>
            <a:prstGeom prst="line">
              <a:avLst/>
            </a:prstGeom>
            <a:noFill/>
            <a:ln w="31750">
              <a:solidFill>
                <a:schemeClr val="tx1"/>
              </a:solidFill>
              <a:round/>
              <a:headEnd/>
              <a:tailEnd type="stealth" w="lg" len="lg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TW" altLang="en-US"/>
            </a:p>
          </p:txBody>
        </p:sp>
        <p:sp>
          <p:nvSpPr>
            <p:cNvPr id="29713" name="Text Box 17"/>
            <p:cNvSpPr txBox="1">
              <a:spLocks noChangeArrowheads="1"/>
            </p:cNvSpPr>
            <p:nvPr/>
          </p:nvSpPr>
          <p:spPr bwMode="auto">
            <a:xfrm>
              <a:off x="1177" y="963"/>
              <a:ext cx="1204" cy="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TW"/>
                <a:t>High school</a:t>
              </a:r>
            </a:p>
          </p:txBody>
        </p:sp>
      </p:grpSp>
      <p:sp>
        <p:nvSpPr>
          <p:cNvPr id="29714" name="Text Box 18"/>
          <p:cNvSpPr txBox="1">
            <a:spLocks noChangeArrowheads="1"/>
          </p:cNvSpPr>
          <p:nvPr/>
        </p:nvSpPr>
        <p:spPr bwMode="auto">
          <a:xfrm>
            <a:off x="7312025" y="5732463"/>
            <a:ext cx="14795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2400"/>
              <a:t>by </a:t>
            </a:r>
            <a:r>
              <a:rPr lang="zh-TW" altLang="en-US" sz="2400"/>
              <a:t>林志民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487FE9-79F3-46EE-A9B5-C9DAD2E2AA8E}" type="slidenum">
              <a:rPr lang="en-US" altLang="zh-TW"/>
              <a:pPr/>
              <a:t>41</a:t>
            </a:fld>
            <a:endParaRPr lang="en-US" altLang="zh-TW"/>
          </a:p>
        </p:txBody>
      </p:sp>
      <p:pic>
        <p:nvPicPr>
          <p:cNvPr id="32770" name="Picture 2" descr="10Y0719-D15-01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463" y="284163"/>
            <a:ext cx="8639175" cy="3990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F74B0-6ED5-4FBD-86FB-42C5DBE3F351}" type="slidenum">
              <a:rPr lang="en-US" altLang="zh-TW"/>
              <a:pPr/>
              <a:t>42</a:t>
            </a:fld>
            <a:endParaRPr lang="en-US" altLang="zh-TW"/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212725" y="769938"/>
            <a:ext cx="8750300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/>
              <a:t>≦ 100 students, </a:t>
            </a:r>
          </a:p>
          <a:p>
            <a:endParaRPr lang="en-US" altLang="zh-TW">
              <a:solidFill>
                <a:srgbClr val="3333FF"/>
              </a:solidFill>
            </a:endParaRPr>
          </a:p>
          <a:p>
            <a:r>
              <a:rPr lang="en-US" altLang="zh-TW"/>
              <a:t>Some are very impressed, but some are not. Some of them forget after a while. 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333375" y="2862263"/>
            <a:ext cx="8477250" cy="1749425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i="1">
                <a:solidFill>
                  <a:srgbClr val="3333FF"/>
                </a:solidFill>
              </a:rPr>
              <a:t>Some students who figured out the model by themselves appreciate this course very much. 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33350" y="153988"/>
            <a:ext cx="43005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b="1" i="1"/>
              <a:t>Interesting Observation #2: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9848A-702C-4DA1-8D78-92DEA3E83412}" type="slidenum">
              <a:rPr lang="en-US" altLang="zh-TW"/>
              <a:pPr/>
              <a:t>43</a:t>
            </a:fld>
            <a:endParaRPr lang="en-US" altLang="zh-TW"/>
          </a:p>
        </p:txBody>
      </p:sp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60338" y="144463"/>
            <a:ext cx="7550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/>
              <a:t>Important aspects of doing experiments: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434975" y="908050"/>
            <a:ext cx="8439150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TW"/>
              <a:t>Separate </a:t>
            </a:r>
            <a:r>
              <a:rPr lang="en-US" altLang="zh-TW" u="sng"/>
              <a:t>meaningful physical quantities</a:t>
            </a:r>
            <a:r>
              <a:rPr lang="en-US" altLang="zh-TW"/>
              <a:t> from those caused by imperfection of instruments and human operations. Thus, a model is useful.  </a:t>
            </a:r>
          </a:p>
          <a:p>
            <a:endParaRPr lang="en-US" altLang="zh-TW"/>
          </a:p>
          <a:p>
            <a:r>
              <a:rPr lang="en-US" altLang="zh-TW"/>
              <a:t>To examine the assumptions of the model by experiments.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7A06C3-EAE8-4564-95E6-1ECA45ECE160}" type="slidenum">
              <a:rPr lang="en-US" altLang="zh-TW"/>
              <a:pPr/>
              <a:t>44</a:t>
            </a:fld>
            <a:endParaRPr lang="en-US" altLang="zh-TW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4200"/>
            <a:ext cx="8963025" cy="495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2217738"/>
            <a:ext cx="5067300" cy="655637"/>
          </a:xfrm>
          <a:prstGeom prst="rect">
            <a:avLst/>
          </a:prstGeom>
          <a:noFill/>
          <a:ln w="9525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tx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E86AB-1794-46CE-8B89-7E5F7A9A8A5A}" type="slidenum">
              <a:rPr lang="en-US" altLang="zh-TW"/>
              <a:pPr/>
              <a:t>45</a:t>
            </a:fld>
            <a:endParaRPr lang="en-US" altLang="zh-TW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88" y="4392613"/>
            <a:ext cx="6040437" cy="2152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554"/>
          <a:stretch>
            <a:fillRect/>
          </a:stretch>
        </p:blipFill>
        <p:spPr bwMode="auto">
          <a:xfrm>
            <a:off x="0" y="0"/>
            <a:ext cx="5518150" cy="4062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769"/>
          <a:stretch>
            <a:fillRect/>
          </a:stretch>
        </p:blipFill>
        <p:spPr bwMode="auto">
          <a:xfrm>
            <a:off x="4456113" y="3046413"/>
            <a:ext cx="3802062" cy="1052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6BB6C00-2D5E-4202-AE48-61936AA63580}" type="slidenum">
              <a:rPr lang="en-US" altLang="zh-TW"/>
              <a:pPr/>
              <a:t>46</a:t>
            </a:fld>
            <a:endParaRPr lang="en-US" altLang="zh-TW"/>
          </a:p>
        </p:txBody>
      </p:sp>
      <p:sp>
        <p:nvSpPr>
          <p:cNvPr id="14338" name="Text Box 2"/>
          <p:cNvSpPr txBox="1">
            <a:spLocks noChangeArrowheads="1"/>
          </p:cNvSpPr>
          <p:nvPr/>
        </p:nvSpPr>
        <p:spPr bwMode="auto">
          <a:xfrm>
            <a:off x="160338" y="144463"/>
            <a:ext cx="5759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TW" sz="3600"/>
              <a:t>Important aspect of education:</a:t>
            </a:r>
          </a:p>
        </p:txBody>
      </p:sp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301625" y="584200"/>
            <a:ext cx="9864725" cy="4027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3600" i="1">
                <a:solidFill>
                  <a:srgbClr val="0000FF"/>
                </a:solidFill>
              </a:rPr>
              <a:t>Too easy is not interesting, but</a:t>
            </a:r>
          </a:p>
          <a:p>
            <a:pPr>
              <a:lnSpc>
                <a:spcPct val="150000"/>
              </a:lnSpc>
            </a:pPr>
            <a:r>
              <a:rPr lang="en-US" altLang="zh-TW" sz="3600" i="1">
                <a:solidFill>
                  <a:srgbClr val="0000FF"/>
                </a:solidFill>
              </a:rPr>
              <a:t>				too difficult is scaring.</a:t>
            </a:r>
          </a:p>
          <a:p>
            <a:pPr>
              <a:lnSpc>
                <a:spcPct val="150000"/>
              </a:lnSpc>
            </a:pPr>
            <a:endParaRPr lang="en-US" altLang="zh-TW" sz="3600" i="1">
              <a:solidFill>
                <a:srgbClr val="0000FF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TW" sz="3200"/>
              <a:t>Partial solution: </a:t>
            </a:r>
          </a:p>
          <a:p>
            <a:pPr>
              <a:lnSpc>
                <a:spcPct val="150000"/>
              </a:lnSpc>
            </a:pPr>
            <a:r>
              <a:rPr lang="en-US" altLang="zh-TW" sz="3200"/>
              <a:t>Provide necessary background knowledge (math).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EF7E7B-EC24-47A0-821C-46CFCDF84D09}" type="slidenum">
              <a:rPr lang="en-US" altLang="zh-TW"/>
              <a:pPr/>
              <a:t>47</a:t>
            </a:fld>
            <a:endParaRPr lang="en-US" altLang="zh-TW"/>
          </a:p>
        </p:txBody>
      </p:sp>
      <p:sp>
        <p:nvSpPr>
          <p:cNvPr id="13314" name="Text Box 2"/>
          <p:cNvSpPr txBox="1">
            <a:spLocks noChangeArrowheads="1"/>
          </p:cNvSpPr>
          <p:nvPr/>
        </p:nvSpPr>
        <p:spPr bwMode="auto">
          <a:xfrm>
            <a:off x="249238" y="249238"/>
            <a:ext cx="8645525" cy="421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TW" sz="3600" i="1"/>
              <a:t>Thanks to </a:t>
            </a:r>
          </a:p>
          <a:p>
            <a:pPr algn="ctr">
              <a:lnSpc>
                <a:spcPct val="150000"/>
              </a:lnSpc>
            </a:pPr>
            <a:r>
              <a:rPr lang="en-US" altLang="zh-TW" sz="3600" i="1"/>
              <a:t>those students who spent a lot of time and </a:t>
            </a:r>
          </a:p>
          <a:p>
            <a:pPr algn="ctr">
              <a:lnSpc>
                <a:spcPct val="150000"/>
              </a:lnSpc>
            </a:pPr>
            <a:r>
              <a:rPr lang="en-US" altLang="zh-TW" sz="3600" i="1"/>
              <a:t>thought </a:t>
            </a:r>
          </a:p>
          <a:p>
            <a:pPr algn="ctr">
              <a:lnSpc>
                <a:spcPct val="150000"/>
              </a:lnSpc>
            </a:pPr>
            <a:r>
              <a:rPr lang="en-US" altLang="zh-TW" sz="3600" i="1"/>
              <a:t>on </a:t>
            </a:r>
          </a:p>
          <a:p>
            <a:pPr algn="ctr">
              <a:lnSpc>
                <a:spcPct val="150000"/>
              </a:lnSpc>
            </a:pPr>
            <a:r>
              <a:rPr lang="en-US" altLang="zh-TW" sz="3600" i="1"/>
              <a:t>these experiments.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5753D-4337-49F4-BA70-73157F92BD80}" type="slidenum">
              <a:rPr lang="en-US" altLang="zh-TW"/>
              <a:pPr/>
              <a:t>48</a:t>
            </a:fld>
            <a:endParaRPr lang="en-US" altLang="zh-TW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757</TotalTime>
  <Words>1219</Words>
  <Application>Microsoft Office PowerPoint</Application>
  <PresentationFormat>如螢幕大小 (4:3)</PresentationFormat>
  <Paragraphs>269</Paragraphs>
  <Slides>48</Slides>
  <Notes>1</Notes>
  <HiddenSlides>0</HiddenSlides>
  <MMClips>0</MMClips>
  <ScaleCrop>false</ScaleCrop>
  <HeadingPairs>
    <vt:vector size="8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48</vt:i4>
      </vt:variant>
    </vt:vector>
  </HeadingPairs>
  <TitlesOfParts>
    <vt:vector size="55" baseType="lpstr">
      <vt:lpstr>Arial</vt:lpstr>
      <vt:lpstr>新細明體</vt:lpstr>
      <vt:lpstr>標楷體</vt:lpstr>
      <vt:lpstr>Times New Roman</vt:lpstr>
      <vt:lpstr>Symbol</vt:lpstr>
      <vt:lpstr>預設簡報設計</vt:lpstr>
      <vt:lpstr>Microsoft 方程式編輯器 3.0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SINICA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Jim</dc:creator>
  <cp:lastModifiedBy>Jim Lin</cp:lastModifiedBy>
  <cp:revision>29</cp:revision>
  <dcterms:created xsi:type="dcterms:W3CDTF">2012-08-16T00:58:47Z</dcterms:created>
  <dcterms:modified xsi:type="dcterms:W3CDTF">2014-12-19T02:21:52Z</dcterms:modified>
</cp:coreProperties>
</file>