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6" r:id="rId2"/>
    <p:sldId id="295" r:id="rId3"/>
    <p:sldId id="278" r:id="rId4"/>
    <p:sldId id="268" r:id="rId5"/>
    <p:sldId id="261" r:id="rId6"/>
    <p:sldId id="262" r:id="rId7"/>
    <p:sldId id="263" r:id="rId8"/>
    <p:sldId id="286" r:id="rId9"/>
    <p:sldId id="267" r:id="rId10"/>
    <p:sldId id="265" r:id="rId11"/>
    <p:sldId id="266" r:id="rId12"/>
    <p:sldId id="272" r:id="rId13"/>
    <p:sldId id="257" r:id="rId14"/>
    <p:sldId id="259" r:id="rId15"/>
    <p:sldId id="260" r:id="rId16"/>
    <p:sldId id="270" r:id="rId17"/>
    <p:sldId id="277" r:id="rId18"/>
    <p:sldId id="269" r:id="rId19"/>
    <p:sldId id="288" r:id="rId20"/>
    <p:sldId id="289" r:id="rId21"/>
    <p:sldId id="281" r:id="rId22"/>
    <p:sldId id="258" r:id="rId23"/>
    <p:sldId id="282" r:id="rId24"/>
    <p:sldId id="285" r:id="rId25"/>
    <p:sldId id="273" r:id="rId26"/>
    <p:sldId id="292" r:id="rId27"/>
    <p:sldId id="290" r:id="rId28"/>
    <p:sldId id="291" r:id="rId29"/>
    <p:sldId id="274" r:id="rId30"/>
    <p:sldId id="264" r:id="rId31"/>
    <p:sldId id="284" r:id="rId32"/>
    <p:sldId id="271" r:id="rId33"/>
    <p:sldId id="294" r:id="rId34"/>
    <p:sldId id="293" r:id="rId35"/>
    <p:sldId id="276" r:id="rId36"/>
    <p:sldId id="279" r:id="rId37"/>
    <p:sldId id="280" r:id="rId38"/>
    <p:sldId id="296" r:id="rId39"/>
  </p:sldIdLst>
  <p:sldSz cx="9144000" cy="6858000" type="screen4x3"/>
  <p:notesSz cx="6645275" cy="9775825"/>
  <p:defaultTextStyle>
    <a:defPPr>
      <a:defRPr lang="en-US"/>
    </a:defPPr>
    <a:lvl1pPr algn="l" rtl="0" fontAlgn="base">
      <a:lnSpc>
        <a:spcPct val="125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lnSpc>
        <a:spcPct val="125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lnSpc>
        <a:spcPct val="125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lnSpc>
        <a:spcPct val="125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lnSpc>
        <a:spcPct val="125000"/>
      </a:lnSpc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CC00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19" autoAdjust="0"/>
    <p:restoredTop sz="96089" autoAdjust="0"/>
  </p:normalViewPr>
  <p:slideViewPr>
    <p:cSldViewPr showGuides="1">
      <p:cViewPr varScale="1">
        <p:scale>
          <a:sx n="101" d="100"/>
          <a:sy n="101" d="100"/>
        </p:scale>
        <p:origin x="-912" y="-102"/>
      </p:cViewPr>
      <p:guideLst>
        <p:guide orient="horz" pos="3952"/>
        <p:guide pos="115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2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3963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5288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3963" y="9285288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Arial" charset="0"/>
              </a:defRPr>
            </a:lvl1pPr>
          </a:lstStyle>
          <a:p>
            <a:fld id="{BFD0E69E-CB9D-4E9B-8C64-FAE6C4E5E485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30897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3963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9475" y="733425"/>
            <a:ext cx="4886325" cy="36655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5163" y="4643438"/>
            <a:ext cx="5314950" cy="439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85288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3963" y="9285288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Arial" charset="0"/>
              </a:defRPr>
            </a:lvl1pPr>
          </a:lstStyle>
          <a:p>
            <a:fld id="{10D2F8F7-B543-46D8-9AE4-C5A4C229AAE2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4270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89D0E6-A00A-49D6-AE5F-B868155122ED}" type="slidenum">
              <a:rPr lang="zh-TW" altLang="en-US"/>
              <a:pPr/>
              <a:t>3</a:t>
            </a:fld>
            <a:endParaRPr lang="en-US" altLang="zh-TW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F50EFC-84F1-4718-BF23-ACF924205D97}" type="slidenum">
              <a:rPr lang="zh-TW" altLang="en-US"/>
              <a:pPr/>
              <a:t>27</a:t>
            </a:fld>
            <a:endParaRPr lang="en-US" altLang="zh-TW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F2F249-9786-4EBF-868E-399F1506F4D5}" type="slidenum">
              <a:rPr lang="zh-TW" altLang="en-US"/>
              <a:pPr/>
              <a:t>35</a:t>
            </a:fld>
            <a:endParaRPr lang="en-US" altLang="zh-TW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CDBE7-D002-41B3-87F6-3DA5E5CABC44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59691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67ECC-EBD3-4BB0-8EEA-551B2B3CDE8F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43069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30A771-870C-43B1-9AC1-6C17C2ACC715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03161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FE3935-C30A-4EFB-B3EC-656836C3CD16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1900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2AD1D-7FA5-4AFF-A41D-E060DC1E959D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06767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393B2E-3BE4-43E1-B15F-A75848D05C8E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11980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6876D-71A6-41D8-B849-29D0D30D7061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21326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DA030-21C5-4C18-AEB0-E81C658A404E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06460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30B46-A269-4E59-99E7-582FA38DB147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44149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49FE2-5EF7-4F36-8D56-ED2D017864EB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71701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A9EAF-6563-4C84-A9F3-CD007BD24F9A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8087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02F004D-4FA7-46FA-A7FC-5B02D9324216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21229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400">
                <a:latin typeface="+mn-lt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defRPr sz="1400">
                <a:latin typeface="+mn-lt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400">
                <a:latin typeface="+mn-lt"/>
                <a:ea typeface="新細明體" pitchFamily="18" charset="-120"/>
              </a:defRPr>
            </a:lvl1pPr>
          </a:lstStyle>
          <a:p>
            <a:fld id="{6084E3A1-F4EF-4C81-914F-8B2567A02B6F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1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vsky.com/tupian/beike_hailuo_v1205/pic_30710.html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Polyethene" TargetMode="External"/><Relationship Id="rId2" Type="http://schemas.openxmlformats.org/officeDocument/2006/relationships/image" Target="data:image/png;base64,iVBORw0KGgoAAAANSUhEUgAAABgAAAAYCAMAAADXqc3KAAAAulBMVEX5+fl8pFWDqjTi6Nx5n05/pjOQtEWLsT2kwmR3nyeoyl10lFJ6nVN1mkuJrF2TtWSwzXi82X2PtEKTu0W92oWnxXWZvkuuyXT29/WszGaXuGaQsW3U286GpmbN08eryXru8eyKrjzq7efd49jF0biy0XGawUyrvZaswpZqhFCatny4xaqbvGyhwVqkwXN3m1OgvWK41XuFq1mQr3Ocs4Su0WOUtUuz1mWGqTubuVehv1uCplWjx1Z8pC93iUb/AAAAAXRSTlMAQObYZgAAAMRJREFUeF6lkUVuQ0EQBYc/MzObmcL3v5aTlceZ2bkW3VI99aL1wOss1nIf5g0sZQEJ38LiLPp5dJ3pYSH4lHjxzDMHIVg137G+mwu+hVMQHPdAALox0/ORM0P6N0s784MEcn5tE/y7TFdRVBs/fE+8hIygdLadH1XcgZkhJSsuRoLQ9qvnAstFCH06G4aUzQpwYBL5P5QxSlUrfX7Y2N00SmmXL8A/KudDo9oBpmINJ1V7d2Rd1Et1WgIZrWHVQArG4CXuoiYOJw5+/RcAAAAASUVORK5CYII=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en.wikipedia.org/wiki/PTFE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6.w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8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971550" y="304800"/>
            <a:ext cx="58737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TW" sz="3600" b="1">
                <a:solidFill>
                  <a:srgbClr val="0000FF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Instrument Design: </a:t>
            </a:r>
          </a:p>
          <a:p>
            <a:pPr>
              <a:lnSpc>
                <a:spcPct val="100000"/>
              </a:lnSpc>
            </a:pPr>
            <a:r>
              <a:rPr lang="en-US" altLang="zh-TW" sz="360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		</a:t>
            </a:r>
            <a:r>
              <a:rPr lang="en-US" altLang="zh-TW" sz="3600" b="1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Mechanical Design</a:t>
            </a:r>
          </a:p>
          <a:p>
            <a:pPr>
              <a:lnSpc>
                <a:spcPct val="100000"/>
              </a:lnSpc>
            </a:pPr>
            <a:r>
              <a:rPr lang="en-US" altLang="zh-TW" sz="360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		</a:t>
            </a:r>
            <a:r>
              <a:rPr lang="en-US" altLang="zh-TW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Optical, Electronic, ...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347882" y="2673350"/>
            <a:ext cx="6408549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zh-TW" sz="2800" dirty="0">
                <a:ea typeface="標楷體" pitchFamily="65" charset="-120"/>
              </a:rPr>
              <a:t>Jim Jr-Min Lin </a:t>
            </a:r>
            <a:r>
              <a:rPr lang="zh-TW" altLang="en-US" sz="2800" dirty="0">
                <a:ea typeface="標楷體" pitchFamily="65" charset="-120"/>
              </a:rPr>
              <a:t>林志民</a:t>
            </a:r>
          </a:p>
          <a:p>
            <a:pPr algn="ctr">
              <a:lnSpc>
                <a:spcPct val="100000"/>
              </a:lnSpc>
            </a:pPr>
            <a:endParaRPr lang="zh-TW" altLang="en-US" sz="2800" dirty="0">
              <a:ea typeface="標楷體" pitchFamily="65" charset="-120"/>
            </a:endParaRPr>
          </a:p>
          <a:p>
            <a:pPr algn="ctr">
              <a:lnSpc>
                <a:spcPct val="100000"/>
              </a:lnSpc>
            </a:pPr>
            <a:r>
              <a:rPr lang="en-US" altLang="zh-TW" sz="2800" dirty="0">
                <a:ea typeface="標楷體" pitchFamily="65" charset="-120"/>
              </a:rPr>
              <a:t>Institute of Atomic and Molecular Sciences</a:t>
            </a:r>
          </a:p>
          <a:p>
            <a:pPr algn="ctr">
              <a:lnSpc>
                <a:spcPct val="100000"/>
              </a:lnSpc>
            </a:pPr>
            <a:r>
              <a:rPr lang="en-US" altLang="zh-TW" sz="2800" dirty="0">
                <a:ea typeface="標楷體" pitchFamily="65" charset="-120"/>
              </a:rPr>
              <a:t>Academia </a:t>
            </a:r>
            <a:r>
              <a:rPr lang="en-US" altLang="zh-TW" sz="2800" dirty="0" err="1">
                <a:ea typeface="標楷體" pitchFamily="65" charset="-120"/>
              </a:rPr>
              <a:t>Sinica</a:t>
            </a:r>
            <a:r>
              <a:rPr lang="en-US" altLang="zh-TW" sz="2800" dirty="0">
                <a:ea typeface="標楷體" pitchFamily="65" charset="-120"/>
              </a:rPr>
              <a:t>, Taipei, Taiwan 106</a:t>
            </a:r>
          </a:p>
          <a:p>
            <a:pPr algn="ctr">
              <a:lnSpc>
                <a:spcPct val="100000"/>
              </a:lnSpc>
            </a:pPr>
            <a:r>
              <a:rPr lang="zh-TW" altLang="en-US" sz="2800" dirty="0">
                <a:ea typeface="標楷體" pitchFamily="65" charset="-120"/>
              </a:rPr>
              <a:t>中央研究院  原分所</a:t>
            </a:r>
          </a:p>
          <a:p>
            <a:pPr algn="ctr">
              <a:lnSpc>
                <a:spcPct val="100000"/>
              </a:lnSpc>
            </a:pPr>
            <a:r>
              <a:rPr lang="zh-TW" altLang="en-US" sz="2800" dirty="0" smtClean="0">
                <a:ea typeface="標楷體" pitchFamily="65" charset="-120"/>
              </a:rPr>
              <a:t>台大</a:t>
            </a:r>
            <a:r>
              <a:rPr lang="zh-TW" altLang="en-US" sz="2800" dirty="0">
                <a:ea typeface="標楷體" pitchFamily="65" charset="-120"/>
              </a:rPr>
              <a:t>化學系 合聘</a:t>
            </a:r>
          </a:p>
          <a:p>
            <a:pPr algn="ctr">
              <a:lnSpc>
                <a:spcPct val="100000"/>
              </a:lnSpc>
            </a:pPr>
            <a:endParaRPr lang="zh-TW" altLang="en-US" sz="2800" dirty="0"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1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593725" y="873125"/>
            <a:ext cx="795655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TW" sz="3600" i="1">
                <a:ea typeface="新細明體" pitchFamily="18" charset="-120"/>
              </a:rPr>
              <a:t>One may be born with talent. </a:t>
            </a:r>
          </a:p>
          <a:p>
            <a:pPr algn="ctr"/>
            <a:r>
              <a:rPr lang="en-US" altLang="zh-TW" sz="3600" i="1">
                <a:solidFill>
                  <a:srgbClr val="0000FF"/>
                </a:solidFill>
                <a:ea typeface="新細明體" pitchFamily="18" charset="-120"/>
              </a:rPr>
              <a:t>No one was born experienced.</a:t>
            </a:r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582738" y="2744788"/>
            <a:ext cx="5976937" cy="2173287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TW" sz="3600" i="1">
                <a:ea typeface="新細明體" pitchFamily="18" charset="-120"/>
              </a:rPr>
              <a:t>But accumulating experiences makes large differences </a:t>
            </a:r>
          </a:p>
          <a:p>
            <a:pPr algn="ctr"/>
            <a:r>
              <a:rPr lang="en-US" altLang="zh-TW" sz="3600" i="1">
                <a:ea typeface="新細明體" pitchFamily="18" charset="-120"/>
              </a:rPr>
              <a:t>a few years later. 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411413" y="404813"/>
            <a:ext cx="4044950" cy="489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>
                <a:latin typeface="Arial" charset="0"/>
                <a:ea typeface="新細明體" pitchFamily="18" charset="-120"/>
              </a:rPr>
              <a:t>	Drawing concepts</a:t>
            </a:r>
          </a:p>
          <a:p>
            <a:endParaRPr lang="en-US" altLang="zh-TW" sz="2800">
              <a:latin typeface="Arial" charset="0"/>
              <a:ea typeface="新細明體" pitchFamily="18" charset="-120"/>
            </a:endParaRPr>
          </a:p>
          <a:p>
            <a:r>
              <a:rPr lang="en-US" altLang="zh-TW" sz="2800">
                <a:latin typeface="Arial" charset="0"/>
                <a:ea typeface="新細明體" pitchFamily="18" charset="-120"/>
              </a:rPr>
              <a:t>	Tolerance &amp; Fit</a:t>
            </a:r>
          </a:p>
          <a:p>
            <a:endParaRPr lang="en-US" altLang="zh-TW" sz="2800">
              <a:latin typeface="Arial" charset="0"/>
              <a:ea typeface="新細明體" pitchFamily="18" charset="-120"/>
            </a:endParaRPr>
          </a:p>
          <a:p>
            <a:r>
              <a:rPr lang="en-US" altLang="zh-TW" sz="2800">
                <a:latin typeface="Arial" charset="0"/>
                <a:ea typeface="新細明體" pitchFamily="18" charset="-120"/>
              </a:rPr>
              <a:t>	Materials</a:t>
            </a:r>
          </a:p>
          <a:p>
            <a:endParaRPr lang="en-US" altLang="zh-TW" sz="2800">
              <a:latin typeface="Arial" charset="0"/>
              <a:ea typeface="新細明體" pitchFamily="18" charset="-120"/>
            </a:endParaRPr>
          </a:p>
          <a:p>
            <a:r>
              <a:rPr lang="en-US" altLang="zh-TW" sz="2800">
                <a:latin typeface="Arial" charset="0"/>
                <a:ea typeface="新細明體" pitchFamily="18" charset="-120"/>
              </a:rPr>
              <a:t>	Joint methods</a:t>
            </a:r>
          </a:p>
          <a:p>
            <a:endParaRPr lang="en-US" altLang="zh-TW" sz="2800">
              <a:latin typeface="Arial" charset="0"/>
              <a:ea typeface="新細明體" pitchFamily="18" charset="-120"/>
            </a:endParaRPr>
          </a:p>
          <a:p>
            <a:r>
              <a:rPr lang="en-US" altLang="zh-TW" sz="2800">
                <a:latin typeface="Arial" charset="0"/>
                <a:ea typeface="新細明體" pitchFamily="18" charset="-120"/>
              </a:rPr>
              <a:t>	Distortion &amp; Stress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1528763" cy="6254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Outline: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3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92150" y="935038"/>
            <a:ext cx="7721600" cy="329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2800">
                <a:latin typeface="Arial" charset="0"/>
                <a:ea typeface="新細明體" pitchFamily="18" charset="-120"/>
              </a:rPr>
              <a:t>A very useful book: </a:t>
            </a:r>
          </a:p>
          <a:p>
            <a:pPr algn="ctr"/>
            <a:endParaRPr lang="en-US" altLang="zh-TW" sz="2800">
              <a:latin typeface="Arial" charset="0"/>
              <a:ea typeface="新細明體" pitchFamily="18" charset="-120"/>
            </a:endParaRPr>
          </a:p>
          <a:p>
            <a:pPr algn="ctr"/>
            <a:r>
              <a:rPr lang="en-US" altLang="zh-TW" sz="28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Building Scientific Apparatus</a:t>
            </a:r>
          </a:p>
          <a:p>
            <a:pPr algn="ctr"/>
            <a:r>
              <a:rPr lang="en-US" altLang="zh-TW" sz="28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A practical guide to design and construction</a:t>
            </a:r>
          </a:p>
          <a:p>
            <a:pPr algn="ctr"/>
            <a:endParaRPr lang="en-US" altLang="zh-TW" sz="2800" b="1">
              <a:solidFill>
                <a:srgbClr val="0000FF"/>
              </a:solidFill>
              <a:latin typeface="Arial" charset="0"/>
              <a:ea typeface="新細明體" pitchFamily="18" charset="-120"/>
            </a:endParaRPr>
          </a:p>
          <a:p>
            <a:pPr algn="ctr"/>
            <a:r>
              <a:rPr lang="en-US" altLang="zh-TW" sz="2800">
                <a:latin typeface="Arial" charset="0"/>
                <a:ea typeface="新細明體" pitchFamily="18" charset="-120"/>
              </a:rPr>
              <a:t>by Moore, Davis, and Coplan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4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-242888"/>
            <a:ext cx="7313612" cy="731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0" y="0"/>
            <a:ext cx="2992438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kumimoji="1" lang="en-US" altLang="zh-TW" sz="28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Projection views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5256213" y="2420938"/>
            <a:ext cx="434975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>
                <a:solidFill>
                  <a:srgbClr val="FF0000"/>
                </a:solidFill>
                <a:ea typeface="新細明體" pitchFamily="18" charset="-120"/>
              </a:rPr>
              <a:t>√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527425" y="2433638"/>
            <a:ext cx="434975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>
                <a:solidFill>
                  <a:srgbClr val="FF0000"/>
                </a:solidFill>
                <a:ea typeface="新細明體" pitchFamily="18" charset="-120"/>
              </a:rPr>
              <a:t>√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527425" y="765175"/>
            <a:ext cx="434975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>
                <a:solidFill>
                  <a:srgbClr val="FF0000"/>
                </a:solidFill>
                <a:ea typeface="新細明體" pitchFamily="18" charset="-120"/>
              </a:rPr>
              <a:t>√</a:t>
            </a:r>
          </a:p>
        </p:txBody>
      </p:sp>
      <p:grpSp>
        <p:nvGrpSpPr>
          <p:cNvPr id="7181" name="Group 13"/>
          <p:cNvGrpSpPr>
            <a:grpSpLocks/>
          </p:cNvGrpSpPr>
          <p:nvPr/>
        </p:nvGrpSpPr>
        <p:grpSpPr bwMode="auto">
          <a:xfrm>
            <a:off x="5364163" y="5121275"/>
            <a:ext cx="2886075" cy="1187450"/>
            <a:chOff x="3379" y="3226"/>
            <a:chExt cx="1818" cy="748"/>
          </a:xfrm>
        </p:grpSpPr>
        <p:sp>
          <p:nvSpPr>
            <p:cNvPr id="7175" name="Oval 7"/>
            <p:cNvSpPr>
              <a:spLocks noChangeArrowheads="1"/>
            </p:cNvSpPr>
            <p:nvPr/>
          </p:nvSpPr>
          <p:spPr bwMode="auto">
            <a:xfrm>
              <a:off x="4604" y="3391"/>
              <a:ext cx="426" cy="425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7176" name="Oval 8"/>
            <p:cNvSpPr>
              <a:spLocks noChangeArrowheads="1"/>
            </p:cNvSpPr>
            <p:nvPr/>
          </p:nvSpPr>
          <p:spPr bwMode="auto">
            <a:xfrm>
              <a:off x="4431" y="3230"/>
              <a:ext cx="766" cy="737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7177" name="Line 9"/>
            <p:cNvSpPr>
              <a:spLocks noChangeShapeType="1"/>
            </p:cNvSpPr>
            <p:nvPr/>
          </p:nvSpPr>
          <p:spPr bwMode="auto">
            <a:xfrm flipH="1" flipV="1">
              <a:off x="3379" y="3226"/>
              <a:ext cx="635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7178" name="Line 10"/>
            <p:cNvSpPr>
              <a:spLocks noChangeShapeType="1"/>
            </p:cNvSpPr>
            <p:nvPr/>
          </p:nvSpPr>
          <p:spPr bwMode="auto">
            <a:xfrm flipH="1">
              <a:off x="3379" y="3815"/>
              <a:ext cx="635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7179" name="Line 11"/>
            <p:cNvSpPr>
              <a:spLocks noChangeShapeType="1"/>
            </p:cNvSpPr>
            <p:nvPr/>
          </p:nvSpPr>
          <p:spPr bwMode="auto">
            <a:xfrm>
              <a:off x="4014" y="3385"/>
              <a:ext cx="0" cy="4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7180" name="Line 12"/>
            <p:cNvSpPr>
              <a:spLocks noChangeShapeType="1"/>
            </p:cNvSpPr>
            <p:nvPr/>
          </p:nvSpPr>
          <p:spPr bwMode="auto">
            <a:xfrm>
              <a:off x="3379" y="3226"/>
              <a:ext cx="0" cy="7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</p:grp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5076825" y="4760913"/>
            <a:ext cx="3492500" cy="1944687"/>
          </a:xfrm>
          <a:prstGeom prst="rect">
            <a:avLst/>
          </a:prstGeom>
          <a:noFill/>
          <a:ln w="38100" cmpd="dbl" algn="ctr">
            <a:solidFill>
              <a:srgbClr val="00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CDBE7-D002-41B3-87F6-3DA5E5CABC44}" type="slidenum">
              <a:rPr lang="zh-TW" altLang="en-US" smtClean="0"/>
              <a:pPr/>
              <a:t>5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88"/>
            <a:ext cx="6856413" cy="685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0" y="0"/>
            <a:ext cx="2339975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kumimoji="1" lang="en-US" altLang="zh-TW" sz="28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Section view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716463" y="3752850"/>
            <a:ext cx="3570287" cy="4730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To see the inside more clearly</a:t>
            </a:r>
          </a:p>
        </p:txBody>
      </p:sp>
      <p:sp>
        <p:nvSpPr>
          <p:cNvPr id="8197" name="Oval 5"/>
          <p:cNvSpPr>
            <a:spLocks noChangeArrowheads="1"/>
          </p:cNvSpPr>
          <p:nvPr/>
        </p:nvSpPr>
        <p:spPr bwMode="auto">
          <a:xfrm>
            <a:off x="2592388" y="333375"/>
            <a:ext cx="1150937" cy="287338"/>
          </a:xfrm>
          <a:prstGeom prst="ellipse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799013" y="80963"/>
            <a:ext cx="2005012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direction of view</a:t>
            </a:r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 flipH="1">
            <a:off x="3743325" y="368300"/>
            <a:ext cx="1081088" cy="10795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67ECC-EBD3-4BB0-8EEA-551B2B3CDE8F}" type="slidenum">
              <a:rPr lang="zh-TW" altLang="en-US" smtClean="0"/>
              <a:pPr/>
              <a:t>6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-242888"/>
            <a:ext cx="6856413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0"/>
            <a:ext cx="2339975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kumimoji="1" lang="en-US" altLang="zh-TW" sz="28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Section view</a:t>
            </a:r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2339975" y="4076700"/>
            <a:ext cx="1116013" cy="3238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TW" altLang="en-US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68313" y="3249613"/>
            <a:ext cx="2843212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Don’t forget anything behind the section surface 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67ECC-EBD3-4BB0-8EEA-551B2B3CDE8F}" type="slidenum">
              <a:rPr lang="zh-TW" altLang="en-US" smtClean="0"/>
              <a:pPr/>
              <a:t>7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042988" y="692150"/>
            <a:ext cx="73025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 b="1">
                <a:solidFill>
                  <a:srgbClr val="0000FF"/>
                </a:solidFill>
                <a:ea typeface="新細明體" pitchFamily="18" charset="-120"/>
              </a:rPr>
              <a:t>mm is the ONLY unit of machining in Taiwan!</a:t>
            </a: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800225" y="1952625"/>
            <a:ext cx="5732463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 b="1">
                <a:ea typeface="新細明體" pitchFamily="18" charset="-120"/>
              </a:rPr>
              <a:t>Inch (25.400 mm) is the unit in USA.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8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31" name="Group 19"/>
          <p:cNvGrpSpPr>
            <a:grpSpLocks/>
          </p:cNvGrpSpPr>
          <p:nvPr/>
        </p:nvGrpSpPr>
        <p:grpSpPr bwMode="auto">
          <a:xfrm>
            <a:off x="522288" y="549275"/>
            <a:ext cx="5403850" cy="2879725"/>
            <a:chOff x="809" y="346"/>
            <a:chExt cx="3404" cy="1814"/>
          </a:xfrm>
        </p:grpSpPr>
        <p:sp>
          <p:nvSpPr>
            <p:cNvPr id="13316" name="Text Box 4"/>
            <p:cNvSpPr txBox="1">
              <a:spLocks noChangeArrowheads="1"/>
            </p:cNvSpPr>
            <p:nvPr/>
          </p:nvSpPr>
          <p:spPr bwMode="auto">
            <a:xfrm>
              <a:off x="809" y="830"/>
              <a:ext cx="116" cy="2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TW" altLang="en-US" sz="2000">
                <a:latin typeface="Arial" charset="0"/>
                <a:ea typeface="新細明體" pitchFamily="18" charset="-120"/>
              </a:endParaRPr>
            </a:p>
          </p:txBody>
        </p:sp>
        <p:sp>
          <p:nvSpPr>
            <p:cNvPr id="13317" name="Line 5"/>
            <p:cNvSpPr>
              <a:spLocks noChangeShapeType="1"/>
            </p:cNvSpPr>
            <p:nvPr/>
          </p:nvSpPr>
          <p:spPr bwMode="auto">
            <a:xfrm>
              <a:off x="1377" y="2018"/>
              <a:ext cx="207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13318" name="Line 6"/>
            <p:cNvSpPr>
              <a:spLocks noChangeShapeType="1"/>
            </p:cNvSpPr>
            <p:nvPr/>
          </p:nvSpPr>
          <p:spPr bwMode="auto">
            <a:xfrm flipV="1">
              <a:off x="1377" y="346"/>
              <a:ext cx="1" cy="16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13319" name="Rectangle 7"/>
            <p:cNvSpPr>
              <a:spLocks noChangeArrowheads="1"/>
            </p:cNvSpPr>
            <p:nvPr/>
          </p:nvSpPr>
          <p:spPr bwMode="auto">
            <a:xfrm>
              <a:off x="2313" y="1168"/>
              <a:ext cx="142" cy="850"/>
            </a:xfrm>
            <a:prstGeom prst="rect">
              <a:avLst/>
            </a:prstGeom>
            <a:solidFill>
              <a:srgbClr val="0000FF">
                <a:alpha val="50000"/>
              </a:srgbClr>
            </a:solidFill>
            <a:ln w="9525" algn="ctr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3320" name="Rectangle 8"/>
            <p:cNvSpPr>
              <a:spLocks noChangeArrowheads="1"/>
            </p:cNvSpPr>
            <p:nvPr/>
          </p:nvSpPr>
          <p:spPr bwMode="auto">
            <a:xfrm>
              <a:off x="2455" y="1168"/>
              <a:ext cx="142" cy="850"/>
            </a:xfrm>
            <a:prstGeom prst="rect">
              <a:avLst/>
            </a:prstGeom>
            <a:solidFill>
              <a:srgbClr val="FF00FF">
                <a:alpha val="50000"/>
              </a:srgbClr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3475" y="1862"/>
              <a:ext cx="738" cy="2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000">
                  <a:latin typeface="Arial" charset="0"/>
                  <a:ea typeface="新細明體" pitchFamily="18" charset="-120"/>
                </a:rPr>
                <a:t>diameter</a:t>
              </a:r>
            </a:p>
          </p:txBody>
        </p:sp>
        <p:sp>
          <p:nvSpPr>
            <p:cNvPr id="13323" name="Text Box 11"/>
            <p:cNvSpPr txBox="1">
              <a:spLocks noChangeArrowheads="1"/>
            </p:cNvSpPr>
            <p:nvPr/>
          </p:nvSpPr>
          <p:spPr bwMode="auto">
            <a:xfrm flipV="1">
              <a:off x="896" y="743"/>
              <a:ext cx="356" cy="8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r>
                <a:rPr lang="en-US" altLang="zh-TW" sz="2000">
                  <a:latin typeface="Arial" charset="0"/>
                  <a:ea typeface="新細明體" pitchFamily="18" charset="-120"/>
                </a:rPr>
                <a:t>distribution</a:t>
              </a:r>
            </a:p>
          </p:txBody>
        </p:sp>
        <p:grpSp>
          <p:nvGrpSpPr>
            <p:cNvPr id="13327" name="Group 15"/>
            <p:cNvGrpSpPr>
              <a:grpSpLocks/>
            </p:cNvGrpSpPr>
            <p:nvPr/>
          </p:nvGrpSpPr>
          <p:grpSpPr bwMode="auto">
            <a:xfrm>
              <a:off x="1689" y="743"/>
              <a:ext cx="699" cy="366"/>
              <a:chOff x="1964" y="730"/>
              <a:chExt cx="699" cy="366"/>
            </a:xfrm>
          </p:grpSpPr>
          <p:sp>
            <p:nvSpPr>
              <p:cNvPr id="13324" name="Text Box 12"/>
              <p:cNvSpPr txBox="1">
                <a:spLocks noChangeArrowheads="1"/>
              </p:cNvSpPr>
              <p:nvPr/>
            </p:nvSpPr>
            <p:spPr bwMode="auto">
              <a:xfrm>
                <a:off x="1964" y="756"/>
                <a:ext cx="377" cy="29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TW" sz="2000">
                    <a:latin typeface="Symbol" pitchFamily="18" charset="2"/>
                    <a:ea typeface="新細明體" pitchFamily="18" charset="-120"/>
                  </a:rPr>
                  <a:t>f</a:t>
                </a:r>
                <a:r>
                  <a:rPr lang="en-US" altLang="zh-TW" sz="2000">
                    <a:latin typeface="Arial" charset="0"/>
                    <a:ea typeface="新細明體" pitchFamily="18" charset="-120"/>
                  </a:rPr>
                  <a:t>20</a:t>
                </a:r>
              </a:p>
            </p:txBody>
          </p:sp>
          <p:sp>
            <p:nvSpPr>
              <p:cNvPr id="13326" name="Text Box 14"/>
              <p:cNvSpPr txBox="1">
                <a:spLocks noChangeArrowheads="1"/>
              </p:cNvSpPr>
              <p:nvPr/>
            </p:nvSpPr>
            <p:spPr bwMode="auto">
              <a:xfrm>
                <a:off x="2255" y="730"/>
                <a:ext cx="408" cy="3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altLang="zh-TW" sz="1600">
                    <a:latin typeface="Arial" charset="0"/>
                    <a:ea typeface="新細明體" pitchFamily="18" charset="-120"/>
                  </a:rPr>
                  <a:t>+0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altLang="zh-TW" sz="1600">
                    <a:latin typeface="Arial" charset="0"/>
                    <a:ea typeface="新細明體" pitchFamily="18" charset="-120"/>
                  </a:rPr>
                  <a:t>-0.02</a:t>
                </a:r>
              </a:p>
            </p:txBody>
          </p:sp>
        </p:grpSp>
        <p:grpSp>
          <p:nvGrpSpPr>
            <p:cNvPr id="13328" name="Group 16"/>
            <p:cNvGrpSpPr>
              <a:grpSpLocks/>
            </p:cNvGrpSpPr>
            <p:nvPr/>
          </p:nvGrpSpPr>
          <p:grpSpPr bwMode="auto">
            <a:xfrm>
              <a:off x="2514" y="743"/>
              <a:ext cx="731" cy="366"/>
              <a:chOff x="1964" y="730"/>
              <a:chExt cx="731" cy="366"/>
            </a:xfrm>
          </p:grpSpPr>
          <p:sp>
            <p:nvSpPr>
              <p:cNvPr id="13329" name="Text Box 17"/>
              <p:cNvSpPr txBox="1">
                <a:spLocks noChangeArrowheads="1"/>
              </p:cNvSpPr>
              <p:nvPr/>
            </p:nvSpPr>
            <p:spPr bwMode="auto">
              <a:xfrm>
                <a:off x="1964" y="756"/>
                <a:ext cx="377" cy="29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TW" sz="2000">
                    <a:latin typeface="Symbol" pitchFamily="18" charset="2"/>
                    <a:ea typeface="新細明體" pitchFamily="18" charset="-120"/>
                  </a:rPr>
                  <a:t>f</a:t>
                </a:r>
                <a:r>
                  <a:rPr lang="en-US" altLang="zh-TW" sz="2000">
                    <a:latin typeface="Arial" charset="0"/>
                    <a:ea typeface="新細明體" pitchFamily="18" charset="-120"/>
                  </a:rPr>
                  <a:t>20</a:t>
                </a:r>
              </a:p>
            </p:txBody>
          </p:sp>
          <p:sp>
            <p:nvSpPr>
              <p:cNvPr id="13330" name="Text Box 18"/>
              <p:cNvSpPr txBox="1">
                <a:spLocks noChangeArrowheads="1"/>
              </p:cNvSpPr>
              <p:nvPr/>
            </p:nvSpPr>
            <p:spPr bwMode="auto">
              <a:xfrm>
                <a:off x="2255" y="730"/>
                <a:ext cx="440" cy="3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altLang="zh-TW" sz="1600">
                    <a:latin typeface="Arial" charset="0"/>
                    <a:ea typeface="新細明體" pitchFamily="18" charset="-120"/>
                  </a:rPr>
                  <a:t>+0.02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altLang="zh-TW" sz="1600">
                    <a:latin typeface="Arial" charset="0"/>
                    <a:ea typeface="新細明體" pitchFamily="18" charset="-120"/>
                  </a:rPr>
                  <a:t>+0</a:t>
                </a:r>
              </a:p>
            </p:txBody>
          </p:sp>
        </p:grpSp>
      </p:grpSp>
      <p:sp>
        <p:nvSpPr>
          <p:cNvPr id="13333" name="Text Box 21"/>
          <p:cNvSpPr txBox="1">
            <a:spLocks noChangeArrowheads="1"/>
          </p:cNvSpPr>
          <p:nvPr/>
        </p:nvSpPr>
        <p:spPr bwMode="auto">
          <a:xfrm>
            <a:off x="522288" y="4108450"/>
            <a:ext cx="1841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TW" altLang="en-US" sz="2000">
              <a:latin typeface="Arial" charset="0"/>
              <a:ea typeface="新細明體" pitchFamily="18" charset="-120"/>
            </a:endParaRPr>
          </a:p>
        </p:txBody>
      </p:sp>
      <p:sp>
        <p:nvSpPr>
          <p:cNvPr id="13334" name="Line 22"/>
          <p:cNvSpPr>
            <a:spLocks noChangeShapeType="1"/>
          </p:cNvSpPr>
          <p:nvPr/>
        </p:nvSpPr>
        <p:spPr bwMode="auto">
          <a:xfrm>
            <a:off x="1423988" y="5994400"/>
            <a:ext cx="32861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TW" altLang="en-US"/>
          </a:p>
        </p:txBody>
      </p:sp>
      <p:sp>
        <p:nvSpPr>
          <p:cNvPr id="13335" name="Line 23"/>
          <p:cNvSpPr>
            <a:spLocks noChangeShapeType="1"/>
          </p:cNvSpPr>
          <p:nvPr/>
        </p:nvSpPr>
        <p:spPr bwMode="auto">
          <a:xfrm flipV="1">
            <a:off x="1423988" y="3340100"/>
            <a:ext cx="1587" cy="26543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TW" altLang="en-US"/>
          </a:p>
        </p:txBody>
      </p:sp>
      <p:sp>
        <p:nvSpPr>
          <p:cNvPr id="13336" name="Rectangle 24"/>
          <p:cNvSpPr>
            <a:spLocks noChangeArrowheads="1"/>
          </p:cNvSpPr>
          <p:nvPr/>
        </p:nvSpPr>
        <p:spPr bwMode="auto">
          <a:xfrm>
            <a:off x="2987675" y="4645025"/>
            <a:ext cx="147638" cy="1349375"/>
          </a:xfrm>
          <a:prstGeom prst="rect">
            <a:avLst/>
          </a:prstGeom>
          <a:solidFill>
            <a:srgbClr val="0000FF">
              <a:alpha val="50000"/>
            </a:srgbClr>
          </a:solidFill>
          <a:ln w="952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13337" name="Rectangle 25"/>
          <p:cNvSpPr>
            <a:spLocks noChangeArrowheads="1"/>
          </p:cNvSpPr>
          <p:nvPr/>
        </p:nvSpPr>
        <p:spPr bwMode="auto">
          <a:xfrm>
            <a:off x="3360738" y="4645025"/>
            <a:ext cx="225425" cy="1349375"/>
          </a:xfrm>
          <a:prstGeom prst="rect">
            <a:avLst/>
          </a:prstGeom>
          <a:solidFill>
            <a:srgbClr val="FF00FF">
              <a:alpha val="50000"/>
            </a:srgbClr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3338" name="Text Box 26"/>
          <p:cNvSpPr txBox="1">
            <a:spLocks noChangeArrowheads="1"/>
          </p:cNvSpPr>
          <p:nvPr/>
        </p:nvSpPr>
        <p:spPr bwMode="auto">
          <a:xfrm>
            <a:off x="4754563" y="5746750"/>
            <a:ext cx="117157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diameter</a:t>
            </a:r>
          </a:p>
        </p:txBody>
      </p:sp>
      <p:sp>
        <p:nvSpPr>
          <p:cNvPr id="13339" name="Text Box 27"/>
          <p:cNvSpPr txBox="1">
            <a:spLocks noChangeArrowheads="1"/>
          </p:cNvSpPr>
          <p:nvPr/>
        </p:nvSpPr>
        <p:spPr bwMode="auto">
          <a:xfrm flipV="1">
            <a:off x="660400" y="3970338"/>
            <a:ext cx="565150" cy="132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distribution</a:t>
            </a:r>
          </a:p>
        </p:txBody>
      </p:sp>
      <p:grpSp>
        <p:nvGrpSpPr>
          <p:cNvPr id="13340" name="Group 28"/>
          <p:cNvGrpSpPr>
            <a:grpSpLocks/>
          </p:cNvGrpSpPr>
          <p:nvPr/>
        </p:nvGrpSpPr>
        <p:grpSpPr bwMode="auto">
          <a:xfrm>
            <a:off x="1919288" y="3970338"/>
            <a:ext cx="1109662" cy="581025"/>
            <a:chOff x="1964" y="730"/>
            <a:chExt cx="699" cy="366"/>
          </a:xfrm>
        </p:grpSpPr>
        <p:sp>
          <p:nvSpPr>
            <p:cNvPr id="13341" name="Text Box 29"/>
            <p:cNvSpPr txBox="1">
              <a:spLocks noChangeArrowheads="1"/>
            </p:cNvSpPr>
            <p:nvPr/>
          </p:nvSpPr>
          <p:spPr bwMode="auto">
            <a:xfrm>
              <a:off x="1964" y="756"/>
              <a:ext cx="377" cy="2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000">
                  <a:latin typeface="Symbol" pitchFamily="18" charset="2"/>
                  <a:ea typeface="新細明體" pitchFamily="18" charset="-120"/>
                </a:rPr>
                <a:t>f</a:t>
              </a:r>
              <a:r>
                <a:rPr lang="en-US" altLang="zh-TW" sz="2000">
                  <a:latin typeface="Arial" charset="0"/>
                  <a:ea typeface="新細明體" pitchFamily="18" charset="-120"/>
                </a:rPr>
                <a:t>20</a:t>
              </a:r>
            </a:p>
          </p:txBody>
        </p:sp>
        <p:sp>
          <p:nvSpPr>
            <p:cNvPr id="13342" name="Text Box 30"/>
            <p:cNvSpPr txBox="1">
              <a:spLocks noChangeArrowheads="1"/>
            </p:cNvSpPr>
            <p:nvPr/>
          </p:nvSpPr>
          <p:spPr bwMode="auto">
            <a:xfrm>
              <a:off x="2255" y="730"/>
              <a:ext cx="408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altLang="zh-TW" sz="1600">
                  <a:latin typeface="Arial" charset="0"/>
                  <a:ea typeface="新細明體" pitchFamily="18" charset="-120"/>
                </a:rPr>
                <a:t>+0</a:t>
              </a:r>
            </a:p>
            <a:p>
              <a:pPr>
                <a:lnSpc>
                  <a:spcPct val="100000"/>
                </a:lnSpc>
              </a:pPr>
              <a:r>
                <a:rPr lang="en-US" altLang="zh-TW" sz="1600">
                  <a:latin typeface="Arial" charset="0"/>
                  <a:ea typeface="新細明體" pitchFamily="18" charset="-120"/>
                </a:rPr>
                <a:t>-0.01</a:t>
              </a:r>
            </a:p>
          </p:txBody>
        </p:sp>
      </p:grpSp>
      <p:sp>
        <p:nvSpPr>
          <p:cNvPr id="13344" name="Text Box 32"/>
          <p:cNvSpPr txBox="1">
            <a:spLocks noChangeArrowheads="1"/>
          </p:cNvSpPr>
          <p:nvPr/>
        </p:nvSpPr>
        <p:spPr bwMode="auto">
          <a:xfrm>
            <a:off x="3267075" y="4011613"/>
            <a:ext cx="950913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Symbol" pitchFamily="18" charset="2"/>
                <a:ea typeface="新細明體" pitchFamily="18" charset="-120"/>
              </a:rPr>
              <a:t>f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20.02</a:t>
            </a:r>
          </a:p>
        </p:txBody>
      </p:sp>
      <p:sp>
        <p:nvSpPr>
          <p:cNvPr id="13345" name="Text Box 33"/>
          <p:cNvSpPr txBox="1">
            <a:spLocks noChangeArrowheads="1"/>
          </p:cNvSpPr>
          <p:nvPr/>
        </p:nvSpPr>
        <p:spPr bwMode="auto">
          <a:xfrm>
            <a:off x="4078288" y="3970338"/>
            <a:ext cx="6985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TW" sz="1600">
                <a:latin typeface="Arial" charset="0"/>
                <a:ea typeface="新細明體" pitchFamily="18" charset="-120"/>
              </a:rPr>
              <a:t>+0.02</a:t>
            </a:r>
          </a:p>
          <a:p>
            <a:pPr>
              <a:lnSpc>
                <a:spcPct val="100000"/>
              </a:lnSpc>
            </a:pPr>
            <a:r>
              <a:rPr lang="en-US" altLang="zh-TW" sz="1600">
                <a:latin typeface="Arial" charset="0"/>
                <a:ea typeface="新細明體" pitchFamily="18" charset="-120"/>
              </a:rPr>
              <a:t>+0</a:t>
            </a:r>
          </a:p>
        </p:txBody>
      </p:sp>
      <p:sp>
        <p:nvSpPr>
          <p:cNvPr id="13346" name="Text Box 34"/>
          <p:cNvSpPr txBox="1">
            <a:spLocks noChangeArrowheads="1"/>
          </p:cNvSpPr>
          <p:nvPr/>
        </p:nvSpPr>
        <p:spPr bwMode="auto">
          <a:xfrm>
            <a:off x="5508625" y="1162050"/>
            <a:ext cx="3255963" cy="1625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Minimum gap 0</a:t>
            </a:r>
          </a:p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Maximum gap 0.04</a:t>
            </a:r>
          </a:p>
          <a:p>
            <a:endParaRPr lang="en-US" altLang="zh-TW" sz="2000">
              <a:solidFill>
                <a:srgbClr val="0000FF"/>
              </a:solidFill>
              <a:latin typeface="Arial" charset="0"/>
              <a:ea typeface="新細明體" pitchFamily="18" charset="-120"/>
            </a:endParaRPr>
          </a:p>
          <a:p>
            <a:r>
              <a:rPr lang="en-US" altLang="zh-TW" sz="20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High chance to be locked</a:t>
            </a:r>
          </a:p>
        </p:txBody>
      </p:sp>
      <p:sp>
        <p:nvSpPr>
          <p:cNvPr id="13348" name="Text Box 36"/>
          <p:cNvSpPr txBox="1">
            <a:spLocks noChangeArrowheads="1"/>
          </p:cNvSpPr>
          <p:nvPr/>
        </p:nvSpPr>
        <p:spPr bwMode="auto">
          <a:xfrm>
            <a:off x="5651500" y="4014788"/>
            <a:ext cx="2351088" cy="1625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Minimum gap 0.02</a:t>
            </a:r>
          </a:p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Maximum gap 0.05</a:t>
            </a:r>
          </a:p>
          <a:p>
            <a:endParaRPr lang="en-US" altLang="zh-TW" sz="2000">
              <a:solidFill>
                <a:srgbClr val="0000FF"/>
              </a:solidFill>
              <a:latin typeface="Arial" charset="0"/>
              <a:ea typeface="新細明體" pitchFamily="18" charset="-120"/>
            </a:endParaRPr>
          </a:p>
          <a:p>
            <a:r>
              <a:rPr lang="en-US" altLang="zh-TW" sz="20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Smooth fit</a:t>
            </a:r>
          </a:p>
        </p:txBody>
      </p:sp>
      <p:sp>
        <p:nvSpPr>
          <p:cNvPr id="13349" name="Text Box 37"/>
          <p:cNvSpPr txBox="1">
            <a:spLocks noChangeArrowheads="1"/>
          </p:cNvSpPr>
          <p:nvPr/>
        </p:nvSpPr>
        <p:spPr bwMode="auto">
          <a:xfrm>
            <a:off x="0" y="0"/>
            <a:ext cx="4059238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Tolerance: A Rod in a Hole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9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1538288"/>
            <a:ext cx="5715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0"/>
            <a:ext cx="4183063" cy="558800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Two fixed rods in two holes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584325" y="746125"/>
            <a:ext cx="51816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(2) </a:t>
            </a:r>
            <a:r>
              <a:rPr lang="en-US" altLang="zh-TW" sz="2000">
                <a:latin typeface="Symbol" pitchFamily="18" charset="2"/>
                <a:ea typeface="新細明體" pitchFamily="18" charset="-120"/>
              </a:rPr>
              <a:t>f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10          rods separated by 80 </a:t>
            </a:r>
            <a:r>
              <a:rPr lang="en-US" altLang="zh-TW" sz="2000">
                <a:latin typeface="Arial" charset="0"/>
                <a:ea typeface="新細明體" pitchFamily="18" charset="-120"/>
                <a:sym typeface="Symbol" pitchFamily="18" charset="2"/>
              </a:rPr>
              <a:t> 0.01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     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411413" y="746125"/>
            <a:ext cx="6858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TW" sz="1400">
                <a:latin typeface="Arial" charset="0"/>
                <a:ea typeface="新細明體" pitchFamily="18" charset="-120"/>
              </a:rPr>
              <a:t>+0</a:t>
            </a:r>
          </a:p>
          <a:p>
            <a:pPr>
              <a:lnSpc>
                <a:spcPct val="100000"/>
              </a:lnSpc>
            </a:pPr>
            <a:r>
              <a:rPr lang="en-US" altLang="zh-TW" sz="1400">
                <a:latin typeface="Arial" charset="0"/>
                <a:ea typeface="新細明體" pitchFamily="18" charset="-120"/>
              </a:rPr>
              <a:t>-0.001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522288" y="692150"/>
            <a:ext cx="8477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Rods: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539750" y="1290638"/>
            <a:ext cx="9747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Holes: 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1485900" y="1225550"/>
            <a:ext cx="493871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(2) </a:t>
            </a:r>
            <a:r>
              <a:rPr lang="en-US" altLang="zh-TW" sz="2000">
                <a:latin typeface="Symbol" pitchFamily="18" charset="2"/>
                <a:ea typeface="新細明體" pitchFamily="18" charset="-120"/>
              </a:rPr>
              <a:t>f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10.01           </a:t>
            </a:r>
            <a:r>
              <a:rPr lang="en-US" altLang="zh-TW">
                <a:ea typeface="新細明體" pitchFamily="18" charset="-120"/>
              </a:rPr>
              <a:t>separated by 80 </a:t>
            </a:r>
            <a:r>
              <a:rPr lang="en-US" altLang="zh-TW">
                <a:ea typeface="新細明體" pitchFamily="18" charset="-120"/>
                <a:sym typeface="Symbol" pitchFamily="18" charset="2"/>
              </a:rPr>
              <a:t> 0.01</a:t>
            </a:r>
            <a:r>
              <a:rPr lang="en-US" altLang="zh-TW">
                <a:ea typeface="新細明體" pitchFamily="18" charset="-120"/>
              </a:rPr>
              <a:t> </a:t>
            </a: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2700338" y="1285875"/>
            <a:ext cx="63182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TW" sz="1400">
                <a:latin typeface="Arial" charset="0"/>
                <a:ea typeface="新細明體" pitchFamily="18" charset="-120"/>
              </a:rPr>
              <a:t>+0.02</a:t>
            </a:r>
          </a:p>
          <a:p>
            <a:pPr>
              <a:lnSpc>
                <a:spcPct val="100000"/>
              </a:lnSpc>
            </a:pPr>
            <a:r>
              <a:rPr lang="en-US" altLang="zh-TW" sz="1400">
                <a:latin typeface="Arial" charset="0"/>
                <a:ea typeface="新細明體" pitchFamily="18" charset="-120"/>
              </a:rPr>
              <a:t>+0.</a:t>
            </a: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611188" y="1978025"/>
            <a:ext cx="4711700" cy="558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FF0000"/>
                </a:solidFill>
                <a:ea typeface="新細明體" pitchFamily="18" charset="-120"/>
              </a:rPr>
              <a:t>May Not Fit! Minimum gap = </a:t>
            </a:r>
            <a:r>
              <a:rPr lang="en-US" altLang="zh-TW">
                <a:solidFill>
                  <a:srgbClr val="FF0000"/>
                </a:solidFill>
                <a:latin typeface="Symbol" pitchFamily="18" charset="2"/>
                <a:ea typeface="新細明體" pitchFamily="18" charset="-120"/>
              </a:rPr>
              <a:t>- </a:t>
            </a:r>
            <a:r>
              <a:rPr lang="en-US" altLang="zh-TW">
                <a:solidFill>
                  <a:srgbClr val="FF0000"/>
                </a:solidFill>
                <a:ea typeface="新細明體" pitchFamily="18" charset="-120"/>
              </a:rPr>
              <a:t>0.01</a:t>
            </a:r>
          </a:p>
        </p:txBody>
      </p:sp>
      <p:sp>
        <p:nvSpPr>
          <p:cNvPr id="11279" name="Oval 15"/>
          <p:cNvSpPr>
            <a:spLocks noChangeArrowheads="1"/>
          </p:cNvSpPr>
          <p:nvPr/>
        </p:nvSpPr>
        <p:spPr bwMode="auto">
          <a:xfrm>
            <a:off x="6146800" y="1636713"/>
            <a:ext cx="1079500" cy="1079500"/>
          </a:xfrm>
          <a:prstGeom prst="ellipse">
            <a:avLst/>
          </a:prstGeom>
          <a:noFill/>
          <a:ln w="9525" algn="ctr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1280" name="Oval 16"/>
          <p:cNvSpPr>
            <a:spLocks noChangeArrowheads="1"/>
          </p:cNvSpPr>
          <p:nvPr/>
        </p:nvSpPr>
        <p:spPr bwMode="auto">
          <a:xfrm>
            <a:off x="6102350" y="1592263"/>
            <a:ext cx="1079500" cy="1079500"/>
          </a:xfrm>
          <a:prstGeom prst="ellipse">
            <a:avLst/>
          </a:prstGeom>
          <a:noFill/>
          <a:ln w="9525" algn="ctr">
            <a:solidFill>
              <a:srgbClr val="00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1281" name="Oval 17"/>
          <p:cNvSpPr>
            <a:spLocks noChangeArrowheads="1"/>
          </p:cNvSpPr>
          <p:nvPr/>
        </p:nvSpPr>
        <p:spPr bwMode="auto">
          <a:xfrm>
            <a:off x="6102350" y="1636713"/>
            <a:ext cx="1079500" cy="1079500"/>
          </a:xfrm>
          <a:prstGeom prst="ellipse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1282" name="Oval 18"/>
          <p:cNvSpPr>
            <a:spLocks noChangeArrowheads="1"/>
          </p:cNvSpPr>
          <p:nvPr/>
        </p:nvSpPr>
        <p:spPr bwMode="auto">
          <a:xfrm>
            <a:off x="6102350" y="1682750"/>
            <a:ext cx="1079500" cy="1079500"/>
          </a:xfrm>
          <a:prstGeom prst="ellipse">
            <a:avLst/>
          </a:prstGeom>
          <a:noFill/>
          <a:ln w="9525" algn="ctr">
            <a:solidFill>
              <a:srgbClr val="00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1283" name="Oval 19"/>
          <p:cNvSpPr>
            <a:spLocks noChangeArrowheads="1"/>
          </p:cNvSpPr>
          <p:nvPr/>
        </p:nvSpPr>
        <p:spPr bwMode="auto">
          <a:xfrm>
            <a:off x="6057900" y="1636713"/>
            <a:ext cx="1079500" cy="1079500"/>
          </a:xfrm>
          <a:prstGeom prst="ellipse">
            <a:avLst/>
          </a:prstGeom>
          <a:noFill/>
          <a:ln w="9525" algn="ctr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1284" name="Text Box 20"/>
          <p:cNvSpPr txBox="1">
            <a:spLocks noChangeArrowheads="1"/>
          </p:cNvSpPr>
          <p:nvPr/>
        </p:nvSpPr>
        <p:spPr bwMode="auto">
          <a:xfrm>
            <a:off x="8305800" y="4116388"/>
            <a:ext cx="1841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TW" altLang="en-US" sz="2000">
              <a:latin typeface="Arial" charset="0"/>
              <a:ea typeface="新細明體" pitchFamily="18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F004D-4FA7-46FA-A7FC-5B02D9324216}" type="slidenum">
              <a:rPr lang="zh-TW" altLang="en-US" smtClean="0"/>
              <a:pPr/>
              <a:t>10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03275"/>
            <a:ext cx="6856413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0" y="0"/>
            <a:ext cx="5897563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Two fixed rods in one hole and one slot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572000" y="1179513"/>
            <a:ext cx="41402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Easier to fit in </a:t>
            </a:r>
          </a:p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and better accuracy</a:t>
            </a:r>
          </a:p>
        </p:txBody>
      </p:sp>
      <p:sp>
        <p:nvSpPr>
          <p:cNvPr id="12293" name="Oval 5"/>
          <p:cNvSpPr>
            <a:spLocks noChangeArrowheads="1"/>
          </p:cNvSpPr>
          <p:nvPr/>
        </p:nvSpPr>
        <p:spPr bwMode="auto">
          <a:xfrm>
            <a:off x="6372225" y="3917950"/>
            <a:ext cx="541338" cy="539750"/>
          </a:xfrm>
          <a:prstGeom prst="ellipse">
            <a:avLst/>
          </a:prstGeom>
          <a:solidFill>
            <a:srgbClr val="00CCFF"/>
          </a:solidFill>
          <a:ln w="952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2294" name="Oval 6"/>
          <p:cNvSpPr>
            <a:spLocks noChangeArrowheads="1"/>
          </p:cNvSpPr>
          <p:nvPr/>
        </p:nvSpPr>
        <p:spPr bwMode="auto">
          <a:xfrm>
            <a:off x="1997075" y="3924300"/>
            <a:ext cx="541338" cy="539750"/>
          </a:xfrm>
          <a:prstGeom prst="ellipse">
            <a:avLst/>
          </a:prstGeom>
          <a:solidFill>
            <a:srgbClr val="00CCFF"/>
          </a:solidFill>
          <a:ln w="9525" algn="ctr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67ECC-EBD3-4BB0-8EEA-551B2B3CDE8F}" type="slidenum">
              <a:rPr lang="zh-TW" altLang="en-US" smtClean="0"/>
              <a:pPr/>
              <a:t>11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5921375" y="458788"/>
            <a:ext cx="1169988" cy="4508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6416675" y="954088"/>
            <a:ext cx="1304925" cy="67468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7002463" y="5678488"/>
            <a:ext cx="1169987" cy="4508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-79375"/>
            <a:ext cx="6856413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0" y="0"/>
            <a:ext cx="3267075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Tolerance: geometric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67ECC-EBD3-4BB0-8EEA-551B2B3CDE8F}" type="slidenum">
              <a:rPr lang="zh-TW" altLang="en-US" smtClean="0"/>
              <a:pPr/>
              <a:t>12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84213" y="152400"/>
            <a:ext cx="20193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Machining tools: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268413" y="917575"/>
            <a:ext cx="831850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車</a:t>
            </a:r>
          </a:p>
          <a:p>
            <a:r>
              <a:rPr lang="zh-TW" altLang="en-US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鑽  銑</a:t>
            </a:r>
          </a:p>
          <a:p>
            <a:r>
              <a:rPr lang="zh-TW" altLang="en-US" sz="2000">
                <a:latin typeface="Arial" charset="0"/>
                <a:ea typeface="新細明體" pitchFamily="18" charset="-120"/>
              </a:rPr>
              <a:t>鋸  銼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268413" y="2443163"/>
            <a:ext cx="17621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latin typeface="Arial" charset="0"/>
                <a:ea typeface="新細明體" pitchFamily="18" charset="-120"/>
              </a:rPr>
              <a:t>磨 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(</a:t>
            </a:r>
            <a:r>
              <a:rPr lang="zh-TW" altLang="en-US" sz="2000">
                <a:latin typeface="Arial" charset="0"/>
                <a:ea typeface="新細明體" pitchFamily="18" charset="-120"/>
              </a:rPr>
              <a:t>砂輪 砂紙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)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268413" y="4787900"/>
            <a:ext cx="169227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線切斷 </a:t>
            </a:r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(</a:t>
            </a:r>
            <a:r>
              <a:rPr lang="zh-TW" altLang="en-US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放電</a:t>
            </a:r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)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1268413" y="3057525"/>
            <a:ext cx="692150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latin typeface="Arial" charset="0"/>
                <a:ea typeface="新細明體" pitchFamily="18" charset="-120"/>
              </a:rPr>
              <a:t>衝</a:t>
            </a:r>
          </a:p>
          <a:p>
            <a:r>
              <a:rPr lang="zh-TW" altLang="en-US" sz="2000">
                <a:latin typeface="Arial" charset="0"/>
                <a:ea typeface="新細明體" pitchFamily="18" charset="-120"/>
              </a:rPr>
              <a:t>壓  </a:t>
            </a:r>
          </a:p>
          <a:p>
            <a:r>
              <a:rPr lang="zh-TW" altLang="en-US" sz="2000">
                <a:latin typeface="Arial" charset="0"/>
                <a:ea typeface="新細明體" pitchFamily="18" charset="-120"/>
              </a:rPr>
              <a:t>板金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4913313" y="962025"/>
            <a:ext cx="175577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TW" altLang="en-US" sz="2000">
              <a:latin typeface="Arial" charset="0"/>
              <a:ea typeface="新細明體" pitchFamily="18" charset="-12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4824413" y="1322388"/>
            <a:ext cx="1889125" cy="13049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084" name="AutoShape 12"/>
          <p:cNvSpPr>
            <a:spLocks noChangeArrowheads="1"/>
          </p:cNvSpPr>
          <p:nvPr/>
        </p:nvSpPr>
        <p:spPr bwMode="auto">
          <a:xfrm>
            <a:off x="4824413" y="3032125"/>
            <a:ext cx="1889125" cy="1304925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1268413" y="5553075"/>
            <a:ext cx="6921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latin typeface="Arial" charset="0"/>
                <a:ea typeface="新細明體" pitchFamily="18" charset="-120"/>
              </a:rPr>
              <a:t>蝕刻</a:t>
            </a:r>
          </a:p>
        </p:txBody>
      </p:sp>
      <p:sp>
        <p:nvSpPr>
          <p:cNvPr id="3087" name="AutoShape 15"/>
          <p:cNvSpPr>
            <a:spLocks noChangeArrowheads="1"/>
          </p:cNvSpPr>
          <p:nvPr/>
        </p:nvSpPr>
        <p:spPr bwMode="auto">
          <a:xfrm>
            <a:off x="4824413" y="3032125"/>
            <a:ext cx="360362" cy="360363"/>
          </a:xfrm>
          <a:prstGeom prst="sun">
            <a:avLst>
              <a:gd name="adj" fmla="val 25000"/>
            </a:avLst>
          </a:prstGeom>
          <a:noFill/>
          <a:ln w="952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088" name="AutoShape 16"/>
          <p:cNvSpPr>
            <a:spLocks/>
          </p:cNvSpPr>
          <p:nvPr/>
        </p:nvSpPr>
        <p:spPr bwMode="auto">
          <a:xfrm>
            <a:off x="2349500" y="1096963"/>
            <a:ext cx="88900" cy="1035050"/>
          </a:xfrm>
          <a:prstGeom prst="rightBrace">
            <a:avLst>
              <a:gd name="adj1" fmla="val 9702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2662238" y="1298575"/>
            <a:ext cx="6921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切削</a:t>
            </a:r>
          </a:p>
        </p:txBody>
      </p:sp>
      <p:sp>
        <p:nvSpPr>
          <p:cNvPr id="3090" name="AutoShape 18"/>
          <p:cNvSpPr>
            <a:spLocks/>
          </p:cNvSpPr>
          <p:nvPr/>
        </p:nvSpPr>
        <p:spPr bwMode="auto">
          <a:xfrm>
            <a:off x="2349500" y="3124200"/>
            <a:ext cx="90488" cy="1168400"/>
          </a:xfrm>
          <a:prstGeom prst="rightBrace">
            <a:avLst>
              <a:gd name="adj1" fmla="val 10760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2662238" y="3392488"/>
            <a:ext cx="12001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彎曲形變</a:t>
            </a:r>
          </a:p>
        </p:txBody>
      </p:sp>
      <p:sp>
        <p:nvSpPr>
          <p:cNvPr id="3092" name="AutoShape 20"/>
          <p:cNvSpPr>
            <a:spLocks/>
          </p:cNvSpPr>
          <p:nvPr/>
        </p:nvSpPr>
        <p:spPr bwMode="auto">
          <a:xfrm>
            <a:off x="2978150" y="4832350"/>
            <a:ext cx="134938" cy="1168400"/>
          </a:xfrm>
          <a:prstGeom prst="rightBrace">
            <a:avLst>
              <a:gd name="adj1" fmla="val 7215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3248025" y="5124450"/>
            <a:ext cx="14541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非機械接觸</a:t>
            </a:r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4824413" y="373063"/>
            <a:ext cx="1341437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銑方形孔</a:t>
            </a:r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?</a:t>
            </a:r>
          </a:p>
        </p:txBody>
      </p:sp>
      <p:sp>
        <p:nvSpPr>
          <p:cNvPr id="3095" name="AutoShape 23"/>
          <p:cNvSpPr>
            <a:spLocks noChangeArrowheads="1"/>
          </p:cNvSpPr>
          <p:nvPr/>
        </p:nvSpPr>
        <p:spPr bwMode="auto">
          <a:xfrm>
            <a:off x="6354763" y="1322388"/>
            <a:ext cx="360362" cy="314325"/>
          </a:xfrm>
          <a:prstGeom prst="sun">
            <a:avLst>
              <a:gd name="adj" fmla="val 25000"/>
            </a:avLst>
          </a:prstGeom>
          <a:noFill/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097" name="Line 25"/>
          <p:cNvSpPr>
            <a:spLocks noChangeShapeType="1"/>
          </p:cNvSpPr>
          <p:nvPr/>
        </p:nvSpPr>
        <p:spPr bwMode="auto">
          <a:xfrm flipH="1">
            <a:off x="6940550" y="601663"/>
            <a:ext cx="854075" cy="10350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TW" altLang="en-US"/>
          </a:p>
        </p:txBody>
      </p:sp>
      <p:sp>
        <p:nvSpPr>
          <p:cNvPr id="3098" name="Line 26"/>
          <p:cNvSpPr>
            <a:spLocks noChangeShapeType="1"/>
          </p:cNvSpPr>
          <p:nvPr/>
        </p:nvSpPr>
        <p:spPr bwMode="auto">
          <a:xfrm>
            <a:off x="6985000" y="692150"/>
            <a:ext cx="809625" cy="9445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TW" altLang="en-US"/>
          </a:p>
        </p:txBody>
      </p:sp>
      <p:sp>
        <p:nvSpPr>
          <p:cNvPr id="3099" name="Oval 27"/>
          <p:cNvSpPr>
            <a:spLocks noChangeArrowheads="1"/>
          </p:cNvSpPr>
          <p:nvPr/>
        </p:nvSpPr>
        <p:spPr bwMode="auto">
          <a:xfrm>
            <a:off x="7119938" y="3257550"/>
            <a:ext cx="1125537" cy="1089025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3100" name="AutoShape 28"/>
          <p:cNvSpPr>
            <a:spLocks noChangeArrowheads="1"/>
          </p:cNvSpPr>
          <p:nvPr/>
        </p:nvSpPr>
        <p:spPr bwMode="auto">
          <a:xfrm>
            <a:off x="6351588" y="3032125"/>
            <a:ext cx="361950" cy="360363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101" name="AutoShape 29"/>
          <p:cNvSpPr>
            <a:spLocks noChangeArrowheads="1"/>
          </p:cNvSpPr>
          <p:nvPr/>
        </p:nvSpPr>
        <p:spPr bwMode="auto">
          <a:xfrm>
            <a:off x="6534150" y="2266950"/>
            <a:ext cx="361950" cy="360363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1250950" y="5146675"/>
            <a:ext cx="6921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>
                <a:latin typeface="Arial" charset="0"/>
                <a:ea typeface="新細明體" pitchFamily="18" charset="-120"/>
              </a:rPr>
              <a:t>水刀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13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0"/>
            <a:ext cx="2759075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Material Concern: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68313" y="944563"/>
            <a:ext cx="8235950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41338" indent="-541338">
              <a:defRPr>
                <a:solidFill>
                  <a:schemeClr val="tx1"/>
                </a:solidFill>
                <a:latin typeface="Arial" charset="0"/>
              </a:defRPr>
            </a:lvl1pPr>
            <a:lvl2pPr marL="1074738">
              <a:defRPr>
                <a:solidFill>
                  <a:schemeClr val="tx1"/>
                </a:solidFill>
                <a:latin typeface="Arial" charset="0"/>
              </a:defRPr>
            </a:lvl2pPr>
            <a:lvl3pPr marL="1254125">
              <a:defRPr>
                <a:solidFill>
                  <a:schemeClr val="tx1"/>
                </a:solidFill>
                <a:latin typeface="Arial" charset="0"/>
              </a:defRPr>
            </a:lvl3pPr>
            <a:lvl4pPr marL="1433513"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zh-TW" sz="2000">
                <a:ea typeface="新細明體" pitchFamily="18" charset="-120"/>
              </a:rPr>
              <a:t>Physical properties: </a:t>
            </a:r>
          </a:p>
          <a:p>
            <a:r>
              <a:rPr lang="en-US" altLang="zh-TW" sz="2000">
                <a:ea typeface="新細明體" pitchFamily="18" charset="-120"/>
              </a:rPr>
              <a:t>	electric conductance, thermal conductance, thermal expansion, magnetic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68313" y="2251075"/>
            <a:ext cx="6011862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541338" indent="-541338">
              <a:defRPr>
                <a:solidFill>
                  <a:schemeClr val="tx1"/>
                </a:solidFill>
                <a:latin typeface="Arial" charset="0"/>
              </a:defRPr>
            </a:lvl1pPr>
            <a:lvl2pPr marL="720725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zh-TW" sz="2000">
                <a:ea typeface="新細明體" pitchFamily="18" charset="-120"/>
              </a:rPr>
              <a:t>Mechanical properties:</a:t>
            </a:r>
          </a:p>
          <a:p>
            <a:r>
              <a:rPr lang="en-US" altLang="zh-TW" sz="2000">
                <a:ea typeface="新細明體" pitchFamily="18" charset="-120"/>
              </a:rPr>
              <a:t>	strength, rigidity, hardness, </a:t>
            </a:r>
            <a:r>
              <a:rPr lang="zh-TW" altLang="en-US" sz="2000">
                <a:solidFill>
                  <a:srgbClr val="0000FF"/>
                </a:solidFill>
                <a:ea typeface="新細明體" pitchFamily="18" charset="-120"/>
              </a:rPr>
              <a:t>切削性</a:t>
            </a:r>
            <a:r>
              <a:rPr lang="en-US" altLang="zh-TW" sz="2000">
                <a:solidFill>
                  <a:srgbClr val="0000FF"/>
                </a:solidFill>
                <a:ea typeface="新細明體" pitchFamily="18" charset="-120"/>
              </a:rPr>
              <a:t>, </a:t>
            </a:r>
            <a:r>
              <a:rPr lang="zh-TW" altLang="en-US" sz="2000">
                <a:solidFill>
                  <a:srgbClr val="0000FF"/>
                </a:solidFill>
                <a:ea typeface="新細明體" pitchFamily="18" charset="-120"/>
              </a:rPr>
              <a:t>可彎曲程度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468313" y="3219450"/>
            <a:ext cx="6932612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41338" indent="-541338">
              <a:defRPr>
                <a:solidFill>
                  <a:schemeClr val="tx1"/>
                </a:solidFill>
                <a:latin typeface="Arial" charset="0"/>
              </a:defRPr>
            </a:lvl1pPr>
            <a:lvl2pPr marL="1074738">
              <a:defRPr>
                <a:solidFill>
                  <a:schemeClr val="tx1"/>
                </a:solidFill>
                <a:latin typeface="Arial" charset="0"/>
              </a:defRPr>
            </a:lvl2pPr>
            <a:lvl3pPr marL="1254125">
              <a:defRPr>
                <a:solidFill>
                  <a:schemeClr val="tx1"/>
                </a:solidFill>
                <a:latin typeface="Arial" charset="0"/>
              </a:defRPr>
            </a:lvl3pPr>
            <a:lvl4pPr marL="1433513"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zh-TW" sz="2000">
                <a:ea typeface="新細明體" pitchFamily="18" charset="-120"/>
              </a:rPr>
              <a:t>Chemical properties:</a:t>
            </a:r>
          </a:p>
          <a:p>
            <a:r>
              <a:rPr lang="en-US" altLang="zh-TW" sz="2000">
                <a:ea typeface="新細明體" pitchFamily="18" charset="-120"/>
              </a:rPr>
              <a:t>	surface oxide, absorption, corrosive resistance, chemical interference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468313" y="4589463"/>
            <a:ext cx="711517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Temperature range: -196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C, 0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C, 100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C, 200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C, 1000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C, etc. 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14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0"/>
            <a:ext cx="4386263" cy="549275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Common </a:t>
            </a:r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materials</a:t>
            </a:r>
            <a:r>
              <a:rPr lang="en-US" altLang="zh-TW" sz="20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 used in a lab: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024313" y="1963738"/>
            <a:ext cx="4192587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light, strength, easy to cut</a:t>
            </a:r>
          </a:p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surface oxide</a:t>
            </a:r>
          </a:p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Anodized surface is non-conductive</a:t>
            </a: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468313" y="2154238"/>
            <a:ext cx="4572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Al 6061-T6: common        </a:t>
            </a: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Al 7075-T6: as hard as steel</a:t>
            </a:r>
          </a:p>
        </p:txBody>
      </p:sp>
      <p:sp>
        <p:nvSpPr>
          <p:cNvPr id="6152" name="AutoShape 8"/>
          <p:cNvSpPr>
            <a:spLocks/>
          </p:cNvSpPr>
          <p:nvPr/>
        </p:nvSpPr>
        <p:spPr bwMode="auto">
          <a:xfrm>
            <a:off x="3889375" y="2222500"/>
            <a:ext cx="133350" cy="719138"/>
          </a:xfrm>
          <a:prstGeom prst="rightBrace">
            <a:avLst>
              <a:gd name="adj1" fmla="val 4494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422275" y="3590925"/>
            <a:ext cx="41052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SUS304: common </a:t>
            </a: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SUS316: more inert, less magnetic</a:t>
            </a:r>
          </a:p>
        </p:txBody>
      </p:sp>
      <p:sp>
        <p:nvSpPr>
          <p:cNvPr id="6154" name="AutoShape 10"/>
          <p:cNvSpPr>
            <a:spLocks/>
          </p:cNvSpPr>
          <p:nvPr/>
        </p:nvSpPr>
        <p:spPr bwMode="auto">
          <a:xfrm>
            <a:off x="2506663" y="4911725"/>
            <a:ext cx="133350" cy="719138"/>
          </a:xfrm>
          <a:prstGeom prst="rightBrace">
            <a:avLst>
              <a:gd name="adj1" fmla="val 4494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4652963" y="3365500"/>
            <a:ext cx="3495675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strength, inert, low magnetic, </a:t>
            </a: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low thermal conductance</a:t>
            </a:r>
          </a:p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less easy to cut</a:t>
            </a:r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468313" y="4845050"/>
            <a:ext cx="2157412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Be copper (</a:t>
            </a:r>
            <a:r>
              <a:rPr lang="zh-TW" altLang="en-US" sz="2000">
                <a:latin typeface="Arial" charset="0"/>
                <a:ea typeface="新細明體" pitchFamily="18" charset="-120"/>
              </a:rPr>
              <a:t>鈹銅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) </a:t>
            </a: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Brass, Bronze</a:t>
            </a:r>
          </a:p>
        </p:txBody>
      </p:sp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2686050" y="4845050"/>
            <a:ext cx="3557588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good conductance</a:t>
            </a:r>
          </a:p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dense, chemical compatibility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 </a:t>
            </a:r>
          </a:p>
        </p:txBody>
      </p:sp>
      <p:sp>
        <p:nvSpPr>
          <p:cNvPr id="6162" name="AutoShape 18"/>
          <p:cNvSpPr>
            <a:spLocks/>
          </p:cNvSpPr>
          <p:nvPr/>
        </p:nvSpPr>
        <p:spPr bwMode="auto">
          <a:xfrm>
            <a:off x="4519613" y="3657600"/>
            <a:ext cx="133350" cy="719138"/>
          </a:xfrm>
          <a:prstGeom prst="rightBrace">
            <a:avLst>
              <a:gd name="adj1" fmla="val 4494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468313" y="657225"/>
            <a:ext cx="5716587" cy="482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0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Pure metal is often much softer than its alloy</a:t>
            </a:r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468313" y="1198563"/>
            <a:ext cx="7180262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Unless necessary, pure copper and aluminum are rarely used.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15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03238" y="152400"/>
            <a:ext cx="11303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Ceramic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5889625" y="692150"/>
            <a:ext cx="19050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insulator, </a:t>
            </a:r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brittle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593725" y="2224088"/>
            <a:ext cx="9334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Plastic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719263" y="2222500"/>
            <a:ext cx="4494212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limited temperature range </a:t>
            </a:r>
          </a:p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significant water absorption 1~2% w/w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998538" y="3211513"/>
            <a:ext cx="8145462" cy="275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28650" indent="-628650">
              <a:defRPr>
                <a:solidFill>
                  <a:schemeClr val="tx1"/>
                </a:solidFill>
                <a:latin typeface="Arial" charset="0"/>
              </a:defRPr>
            </a:lvl1pPr>
            <a:lvl2pPr marL="2417763">
              <a:defRPr>
                <a:solidFill>
                  <a:schemeClr val="tx1"/>
                </a:solidFill>
                <a:latin typeface="Arial" charset="0"/>
              </a:defRPr>
            </a:lvl2pPr>
            <a:lvl3pPr marL="2597150">
              <a:defRPr>
                <a:solidFill>
                  <a:schemeClr val="tx1"/>
                </a:solidFill>
                <a:latin typeface="Arial" charset="0"/>
              </a:defRPr>
            </a:lvl3pPr>
            <a:lvl4pPr marL="2776538">
              <a:defRPr>
                <a:solidFill>
                  <a:schemeClr val="tx1"/>
                </a:solidFill>
                <a:latin typeface="Arial" charset="0"/>
              </a:defRPr>
            </a:lvl4pPr>
            <a:lvl5pPr marL="2955925">
              <a:defRPr>
                <a:solidFill>
                  <a:schemeClr val="tx1"/>
                </a:solidFill>
                <a:latin typeface="Arial" charset="0"/>
              </a:defRPr>
            </a:lvl5pPr>
            <a:lvl6pPr marL="34131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870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327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7847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zh-TW" sz="2000">
                <a:ea typeface="新細明體" pitchFamily="18" charset="-120"/>
              </a:rPr>
              <a:t>Inert: Teflon, PE (polyethylene), PP (polypropylene), </a:t>
            </a:r>
          </a:p>
          <a:p>
            <a:r>
              <a:rPr lang="en-US" altLang="zh-TW" sz="2000">
                <a:ea typeface="新細明體" pitchFamily="18" charset="-120"/>
              </a:rPr>
              <a:t>	 Kel-F (–CF</a:t>
            </a:r>
            <a:r>
              <a:rPr lang="en-US" altLang="zh-TW" sz="2000" baseline="-25000">
                <a:ea typeface="新細明體" pitchFamily="18" charset="-120"/>
              </a:rPr>
              <a:t>2</a:t>
            </a:r>
            <a:r>
              <a:rPr lang="en-US" altLang="zh-TW" sz="2000">
                <a:ea typeface="新細明體" pitchFamily="18" charset="-120"/>
              </a:rPr>
              <a:t>CFCl –)</a:t>
            </a:r>
            <a:r>
              <a:rPr lang="en-US" altLang="zh-TW" sz="2000" baseline="-25000">
                <a:ea typeface="新細明體" pitchFamily="18" charset="-120"/>
              </a:rPr>
              <a:t>n</a:t>
            </a:r>
            <a:r>
              <a:rPr lang="en-US" altLang="zh-TW" sz="2000">
                <a:ea typeface="新細明體" pitchFamily="18" charset="-120"/>
              </a:rPr>
              <a:t>  </a:t>
            </a:r>
            <a:r>
              <a:rPr lang="en-US" altLang="zh-TW" sz="2000">
                <a:solidFill>
                  <a:srgbClr val="0000FF"/>
                </a:solidFill>
                <a:ea typeface="新細明體" pitchFamily="18" charset="-120"/>
              </a:rPr>
              <a:t>harder than Teflon</a:t>
            </a:r>
          </a:p>
          <a:p>
            <a:endParaRPr lang="en-US" altLang="zh-TW" sz="2000">
              <a:solidFill>
                <a:srgbClr val="0000FF"/>
              </a:solidFill>
              <a:ea typeface="新細明體" pitchFamily="18" charset="-120"/>
            </a:endParaRPr>
          </a:p>
          <a:p>
            <a:r>
              <a:rPr lang="en-US" altLang="zh-TW" sz="2000">
                <a:ea typeface="新細明體" pitchFamily="18" charset="-120"/>
              </a:rPr>
              <a:t>Low temperature: Teflon, Kel-F</a:t>
            </a:r>
          </a:p>
          <a:p>
            <a:endParaRPr lang="en-US" altLang="zh-TW" sz="2000">
              <a:ea typeface="新細明體" pitchFamily="18" charset="-120"/>
            </a:endParaRPr>
          </a:p>
          <a:p>
            <a:r>
              <a:rPr lang="en-US" altLang="zh-TW" sz="2000">
                <a:ea typeface="新細明體" pitchFamily="18" charset="-120"/>
              </a:rPr>
              <a:t>High temperature: polyimide (Vespel, Kapton), PEEK</a:t>
            </a:r>
          </a:p>
          <a:p>
            <a:r>
              <a:rPr lang="en-US" altLang="zh-TW" sz="2000">
                <a:ea typeface="新細明體" pitchFamily="18" charset="-120"/>
              </a:rPr>
              <a:t>			   Teflon, filled Teflon (with glass fiber, graphite, etc)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298575" y="692150"/>
            <a:ext cx="4313238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Al</a:t>
            </a:r>
            <a:r>
              <a:rPr lang="en-US" altLang="zh-TW" sz="2000" baseline="-25000">
                <a:latin typeface="Arial" charset="0"/>
                <a:ea typeface="新細明體" pitchFamily="18" charset="-120"/>
              </a:rPr>
              <a:t>2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 baseline="-25000">
                <a:latin typeface="Arial" charset="0"/>
                <a:ea typeface="新細明體" pitchFamily="18" charset="-120"/>
              </a:rPr>
              <a:t>3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: </a:t>
            </a:r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strong, hard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, </a:t>
            </a:r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hard to machine </a:t>
            </a: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Machinable ceramic:   </a:t>
            </a:r>
          </a:p>
        </p:txBody>
      </p:sp>
      <p:sp>
        <p:nvSpPr>
          <p:cNvPr id="16394" name="AutoShape 10"/>
          <p:cNvSpPr>
            <a:spLocks/>
          </p:cNvSpPr>
          <p:nvPr/>
        </p:nvSpPr>
        <p:spPr bwMode="auto">
          <a:xfrm>
            <a:off x="5664200" y="333375"/>
            <a:ext cx="133350" cy="1169988"/>
          </a:xfrm>
          <a:prstGeom prst="rightBrace">
            <a:avLst>
              <a:gd name="adj1" fmla="val 73115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16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68313" y="188913"/>
            <a:ext cx="1960562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Rubber (O-ring)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054100" y="908050"/>
            <a:ext cx="3398838" cy="199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NBR (Nitrile Butyl Rubber)</a:t>
            </a:r>
          </a:p>
          <a:p>
            <a:endParaRPr lang="en-US" altLang="zh-TW" sz="2000">
              <a:latin typeface="Arial" charset="0"/>
              <a:ea typeface="新細明體" pitchFamily="18" charset="-120"/>
            </a:endParaRP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Viton (Fluorinated Rubber)</a:t>
            </a:r>
          </a:p>
          <a:p>
            <a:endParaRPr lang="en-US" altLang="zh-TW" sz="2000">
              <a:latin typeface="Arial" charset="0"/>
              <a:ea typeface="新細明體" pitchFamily="18" charset="-120"/>
            </a:endParaRP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Kalrez (perfluoro elastomer) </a:t>
            </a:r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>
            <a:off x="4833938" y="998538"/>
            <a:ext cx="0" cy="2295525"/>
          </a:xfrm>
          <a:prstGeom prst="line">
            <a:avLst/>
          </a:prstGeom>
          <a:noFill/>
          <a:ln w="38100" cmpd="dbl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4294188" y="3294063"/>
            <a:ext cx="12985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inert</a:t>
            </a:r>
          </a:p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high temp</a:t>
            </a:r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 flipV="1">
            <a:off x="5778500" y="773113"/>
            <a:ext cx="0" cy="2160587"/>
          </a:xfrm>
          <a:prstGeom prst="line">
            <a:avLst/>
          </a:prstGeom>
          <a:noFill/>
          <a:ln w="38100" cmpd="dbl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5238750" y="277813"/>
            <a:ext cx="115887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CC00"/>
                </a:solidFill>
                <a:latin typeface="Arial" charset="0"/>
                <a:ea typeface="新細明體" pitchFamily="18" charset="-120"/>
              </a:rPr>
              <a:t>elasticity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6508750" y="939800"/>
            <a:ext cx="1038225" cy="275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1~10</a:t>
            </a:r>
          </a:p>
          <a:p>
            <a:pPr algn="ctr"/>
            <a:endParaRPr lang="en-US" altLang="zh-TW" sz="2000">
              <a:solidFill>
                <a:srgbClr val="FF0000"/>
              </a:solidFill>
              <a:latin typeface="Arial" charset="0"/>
              <a:ea typeface="新細明體" pitchFamily="18" charset="-120"/>
            </a:endParaRPr>
          </a:p>
          <a:p>
            <a:pPr algn="ctr"/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10~100</a:t>
            </a:r>
          </a:p>
          <a:p>
            <a:pPr algn="ctr"/>
            <a:endParaRPr lang="en-US" altLang="zh-TW" sz="2000">
              <a:solidFill>
                <a:srgbClr val="FF0000"/>
              </a:solidFill>
              <a:latin typeface="Arial" charset="0"/>
              <a:ea typeface="新細明體" pitchFamily="18" charset="-120"/>
            </a:endParaRPr>
          </a:p>
          <a:p>
            <a:pPr algn="ctr"/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1000~</a:t>
            </a:r>
          </a:p>
          <a:p>
            <a:pPr algn="ctr"/>
            <a:endParaRPr lang="en-US" altLang="zh-TW" sz="2000">
              <a:solidFill>
                <a:srgbClr val="FF0000"/>
              </a:solidFill>
              <a:latin typeface="Arial" charset="0"/>
              <a:ea typeface="新細明體" pitchFamily="18" charset="-120"/>
            </a:endParaRPr>
          </a:p>
          <a:p>
            <a:pPr algn="ctr"/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NT$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1096963" y="4468813"/>
            <a:ext cx="4332287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15% compression is good for sealing</a:t>
            </a: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Don’t exceed 20%</a:t>
            </a: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Don’t compress volume of O-ring 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17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0"/>
            <a:ext cx="4332288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Thermal expansion concern: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611188" y="1665288"/>
            <a:ext cx="7991475" cy="3022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>
                <a:latin typeface="Arial" charset="0"/>
                <a:ea typeface="新細明體" pitchFamily="18" charset="-120"/>
              </a:rPr>
              <a:t>SUS304     </a:t>
            </a:r>
            <a:r>
              <a:rPr lang="en-US" altLang="zh-TW">
                <a:latin typeface="Symbol" pitchFamily="18" charset="2"/>
                <a:ea typeface="新細明體" pitchFamily="18" charset="-120"/>
              </a:rPr>
              <a:t>a </a:t>
            </a:r>
            <a:r>
              <a:rPr lang="en-US" altLang="zh-TW">
                <a:latin typeface="Arial" charset="0"/>
                <a:ea typeface="新細明體" pitchFamily="18" charset="-120"/>
              </a:rPr>
              <a:t>= 1.7x10</a:t>
            </a:r>
            <a:r>
              <a:rPr lang="en-US" altLang="zh-TW" baseline="30000">
                <a:latin typeface="Arial" charset="0"/>
                <a:ea typeface="新細明體" pitchFamily="18" charset="-120"/>
              </a:rPr>
              <a:t>-5</a:t>
            </a:r>
            <a:r>
              <a:rPr lang="en-US" altLang="zh-TW">
                <a:latin typeface="Arial" charset="0"/>
                <a:ea typeface="新細明體" pitchFamily="18" charset="-120"/>
              </a:rPr>
              <a:t> /</a:t>
            </a:r>
            <a:r>
              <a:rPr lang="en-US" altLang="zh-TW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>
                <a:latin typeface="Arial" charset="0"/>
                <a:ea typeface="新細明體" pitchFamily="18" charset="-120"/>
              </a:rPr>
              <a:t>C</a:t>
            </a:r>
          </a:p>
          <a:p>
            <a:pPr>
              <a:lnSpc>
                <a:spcPct val="200000"/>
              </a:lnSpc>
            </a:pPr>
            <a:r>
              <a:rPr lang="en-US" altLang="zh-TW">
                <a:latin typeface="Arial" charset="0"/>
                <a:ea typeface="新細明體" pitchFamily="18" charset="-120"/>
              </a:rPr>
              <a:t>If </a:t>
            </a:r>
            <a:r>
              <a:rPr lang="en-US" altLang="zh-TW">
                <a:latin typeface="Symbol" pitchFamily="18" charset="2"/>
                <a:ea typeface="新細明體" pitchFamily="18" charset="-120"/>
              </a:rPr>
              <a:t>D</a:t>
            </a:r>
            <a:r>
              <a:rPr lang="en-US" altLang="zh-TW">
                <a:latin typeface="Arial" charset="0"/>
                <a:ea typeface="新細明體" pitchFamily="18" charset="-120"/>
              </a:rPr>
              <a:t>T = 100</a:t>
            </a:r>
            <a:r>
              <a:rPr lang="en-US" altLang="zh-TW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>
                <a:latin typeface="Arial" charset="0"/>
                <a:ea typeface="新細明體" pitchFamily="18" charset="-120"/>
              </a:rPr>
              <a:t>C, 100</a:t>
            </a:r>
            <a:r>
              <a:rPr lang="en-US" altLang="zh-TW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>
                <a:latin typeface="Arial" charset="0"/>
                <a:ea typeface="新細明體" pitchFamily="18" charset="-120"/>
              </a:rPr>
              <a:t>C</a:t>
            </a:r>
            <a:r>
              <a:rPr lang="en-US" altLang="zh-TW">
                <a:latin typeface="Symbol" pitchFamily="18" charset="2"/>
                <a:ea typeface="新細明體" pitchFamily="18" charset="-120"/>
              </a:rPr>
              <a:t> </a:t>
            </a:r>
            <a:r>
              <a:rPr lang="en-US" altLang="zh-TW">
                <a:latin typeface="Arial" charset="0"/>
                <a:ea typeface="新細明體" pitchFamily="18" charset="-120"/>
              </a:rPr>
              <a:t>x 1.7x10</a:t>
            </a:r>
            <a:r>
              <a:rPr lang="en-US" altLang="zh-TW" baseline="30000">
                <a:latin typeface="Arial" charset="0"/>
                <a:ea typeface="新細明體" pitchFamily="18" charset="-120"/>
              </a:rPr>
              <a:t>-5</a:t>
            </a:r>
            <a:r>
              <a:rPr lang="en-US" altLang="zh-TW">
                <a:latin typeface="Arial" charset="0"/>
                <a:ea typeface="新細明體" pitchFamily="18" charset="-120"/>
              </a:rPr>
              <a:t> /</a:t>
            </a:r>
            <a:r>
              <a:rPr lang="en-US" altLang="zh-TW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>
                <a:latin typeface="Arial" charset="0"/>
                <a:ea typeface="新細明體" pitchFamily="18" charset="-120"/>
              </a:rPr>
              <a:t>C = 1.7x10</a:t>
            </a:r>
            <a:r>
              <a:rPr lang="en-US" altLang="zh-TW" baseline="30000">
                <a:latin typeface="Arial" charset="0"/>
                <a:ea typeface="新細明體" pitchFamily="18" charset="-120"/>
              </a:rPr>
              <a:t>-3 </a:t>
            </a:r>
            <a:r>
              <a:rPr lang="en-US" altLang="zh-TW">
                <a:latin typeface="Arial" charset="0"/>
                <a:ea typeface="新細明體" pitchFamily="18" charset="-120"/>
              </a:rPr>
              <a:t>= </a:t>
            </a:r>
            <a:r>
              <a:rPr lang="en-US" altLang="zh-TW">
                <a:latin typeface="Symbol" pitchFamily="18" charset="2"/>
                <a:ea typeface="新細明體" pitchFamily="18" charset="-120"/>
              </a:rPr>
              <a:t>D</a:t>
            </a:r>
            <a:r>
              <a:rPr lang="en-US" altLang="zh-TW">
                <a:latin typeface="Arial" charset="0"/>
                <a:ea typeface="新細明體" pitchFamily="18" charset="-120"/>
              </a:rPr>
              <a:t>L/L</a:t>
            </a:r>
          </a:p>
          <a:p>
            <a:pPr>
              <a:lnSpc>
                <a:spcPct val="200000"/>
              </a:lnSpc>
            </a:pPr>
            <a:r>
              <a:rPr lang="en-US" altLang="zh-TW">
                <a:latin typeface="Arial" charset="0"/>
                <a:ea typeface="新細明體" pitchFamily="18" charset="-120"/>
              </a:rPr>
              <a:t>For length of 100 mm, 100mm x 1.7x10</a:t>
            </a:r>
            <a:r>
              <a:rPr lang="en-US" altLang="zh-TW" baseline="30000">
                <a:latin typeface="Arial" charset="0"/>
                <a:ea typeface="新細明體" pitchFamily="18" charset="-120"/>
              </a:rPr>
              <a:t>-3 </a:t>
            </a:r>
            <a:r>
              <a:rPr lang="en-US" altLang="zh-TW">
                <a:latin typeface="Arial" charset="0"/>
                <a:ea typeface="新細明體" pitchFamily="18" charset="-120"/>
              </a:rPr>
              <a:t>= 0.17 mm = </a:t>
            </a:r>
            <a:r>
              <a:rPr lang="en-US" altLang="zh-TW">
                <a:latin typeface="Symbol" pitchFamily="18" charset="2"/>
                <a:ea typeface="新細明體" pitchFamily="18" charset="-120"/>
              </a:rPr>
              <a:t>D</a:t>
            </a:r>
            <a:r>
              <a:rPr lang="en-US" altLang="zh-TW">
                <a:latin typeface="Arial" charset="0"/>
                <a:ea typeface="新細明體" pitchFamily="18" charset="-120"/>
              </a:rPr>
              <a:t>L</a:t>
            </a:r>
          </a:p>
          <a:p>
            <a:pPr>
              <a:lnSpc>
                <a:spcPct val="200000"/>
              </a:lnSpc>
            </a:pPr>
            <a:r>
              <a:rPr lang="en-US" altLang="zh-TW">
                <a:latin typeface="Arial" charset="0"/>
                <a:ea typeface="新細明體" pitchFamily="18" charset="-120"/>
              </a:rPr>
              <a:t>big movement for precision alignment, ...</a:t>
            </a:r>
          </a:p>
        </p:txBody>
      </p:sp>
      <p:graphicFrame>
        <p:nvGraphicFramePr>
          <p:cNvPr id="15378" name="Object 18"/>
          <p:cNvGraphicFramePr>
            <a:graphicFrameLocks noChangeAspect="1"/>
          </p:cNvGraphicFramePr>
          <p:nvPr/>
        </p:nvGraphicFramePr>
        <p:xfrm>
          <a:off x="3635375" y="584200"/>
          <a:ext cx="1741488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4" name="方程式" r:id="rId3" imgW="723600" imgH="393480" progId="Equation.3">
                  <p:embed/>
                </p:oleObj>
              </mc:Choice>
              <mc:Fallback>
                <p:oleObj name="方程式" r:id="rId3" imgW="723600" imgH="3934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584200"/>
                        <a:ext cx="1741488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18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0"/>
            <a:ext cx="6950076" cy="475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15900"/>
            <a:ext cx="6013450" cy="440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5" name="Rectangle 7"/>
          <p:cNvSpPr>
            <a:spLocks noChangeArrowheads="1"/>
          </p:cNvSpPr>
          <p:nvPr/>
        </p:nvSpPr>
        <p:spPr bwMode="auto">
          <a:xfrm>
            <a:off x="539750" y="2816225"/>
            <a:ext cx="2160588" cy="1441450"/>
          </a:xfrm>
          <a:prstGeom prst="rect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5364163" y="2781300"/>
            <a:ext cx="2160587" cy="1441450"/>
          </a:xfrm>
          <a:prstGeom prst="rect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19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2400"/>
            <a:ext cx="8281988" cy="584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835150" y="3752850"/>
            <a:ext cx="2628900" cy="1730375"/>
          </a:xfrm>
          <a:prstGeom prst="rect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20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60" name="Group 16"/>
          <p:cNvGrpSpPr>
            <a:grpSpLocks/>
          </p:cNvGrpSpPr>
          <p:nvPr/>
        </p:nvGrpSpPr>
        <p:grpSpPr bwMode="auto">
          <a:xfrm>
            <a:off x="5165725" y="1147763"/>
            <a:ext cx="3375025" cy="1697037"/>
            <a:chOff x="3254" y="723"/>
            <a:chExt cx="2126" cy="1069"/>
          </a:xfrm>
        </p:grpSpPr>
        <p:sp>
          <p:nvSpPr>
            <p:cNvPr id="31748" name="Rectangle 4"/>
            <p:cNvSpPr>
              <a:spLocks noChangeArrowheads="1"/>
            </p:cNvSpPr>
            <p:nvPr/>
          </p:nvSpPr>
          <p:spPr bwMode="auto">
            <a:xfrm>
              <a:off x="4499" y="1203"/>
              <a:ext cx="116" cy="2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endParaRPr lang="zh-TW" altLang="en-US" sz="2000">
                <a:solidFill>
                  <a:srgbClr val="0000FF"/>
                </a:solidFill>
                <a:latin typeface="Arial" charset="0"/>
                <a:ea typeface="新細明體" pitchFamily="18" charset="-120"/>
              </a:endParaRPr>
            </a:p>
          </p:txBody>
        </p:sp>
        <p:sp>
          <p:nvSpPr>
            <p:cNvPr id="31749" name="Rectangle 5"/>
            <p:cNvSpPr>
              <a:spLocks noChangeArrowheads="1"/>
            </p:cNvSpPr>
            <p:nvPr/>
          </p:nvSpPr>
          <p:spPr bwMode="auto">
            <a:xfrm>
              <a:off x="3622" y="1111"/>
              <a:ext cx="1758" cy="596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1750" name="Rectangle 6"/>
            <p:cNvSpPr>
              <a:spLocks noChangeArrowheads="1"/>
            </p:cNvSpPr>
            <p:nvPr/>
          </p:nvSpPr>
          <p:spPr bwMode="auto">
            <a:xfrm>
              <a:off x="3311" y="1026"/>
              <a:ext cx="1389" cy="85"/>
            </a:xfrm>
            <a:prstGeom prst="rect">
              <a:avLst/>
            </a:prstGeom>
            <a:solidFill>
              <a:srgbClr val="00FFFF">
                <a:alpha val="50000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1751" name="Rectangle 7"/>
            <p:cNvSpPr>
              <a:spLocks noChangeArrowheads="1"/>
            </p:cNvSpPr>
            <p:nvPr/>
          </p:nvSpPr>
          <p:spPr bwMode="auto">
            <a:xfrm>
              <a:off x="3311" y="1707"/>
              <a:ext cx="1389" cy="85"/>
            </a:xfrm>
            <a:prstGeom prst="rect">
              <a:avLst/>
            </a:prstGeom>
            <a:solidFill>
              <a:srgbClr val="00FFFF">
                <a:alpha val="50000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1752" name="Line 8"/>
            <p:cNvSpPr>
              <a:spLocks noChangeShapeType="1"/>
            </p:cNvSpPr>
            <p:nvPr/>
          </p:nvSpPr>
          <p:spPr bwMode="auto">
            <a:xfrm>
              <a:off x="3311" y="1026"/>
              <a:ext cx="0" cy="7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31753" name="Rectangle 9"/>
            <p:cNvSpPr>
              <a:spLocks noChangeArrowheads="1"/>
            </p:cNvSpPr>
            <p:nvPr/>
          </p:nvSpPr>
          <p:spPr bwMode="auto">
            <a:xfrm>
              <a:off x="3651" y="1168"/>
              <a:ext cx="1603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zh-TW" sz="2000">
                  <a:solidFill>
                    <a:srgbClr val="FF0000"/>
                  </a:solidFill>
                  <a:latin typeface="Arial" charset="0"/>
                  <a:ea typeface="新細明體" pitchFamily="18" charset="-120"/>
                </a:rPr>
                <a:t>SUS </a:t>
              </a:r>
              <a:r>
                <a:rPr lang="en-US" altLang="zh-TW" sz="2000">
                  <a:solidFill>
                    <a:srgbClr val="FF0000"/>
                  </a:solidFill>
                  <a:latin typeface="Symbol" pitchFamily="18" charset="2"/>
                  <a:ea typeface="新細明體" pitchFamily="18" charset="-120"/>
                </a:rPr>
                <a:t>a </a:t>
              </a:r>
              <a:r>
                <a:rPr lang="en-US" altLang="zh-TW" sz="2000">
                  <a:solidFill>
                    <a:srgbClr val="FF0000"/>
                  </a:solidFill>
                  <a:latin typeface="Arial" charset="0"/>
                  <a:ea typeface="新細明體" pitchFamily="18" charset="-120"/>
                </a:rPr>
                <a:t>= 1.7x10</a:t>
              </a:r>
              <a:r>
                <a:rPr lang="en-US" altLang="zh-TW" sz="2000" baseline="30000">
                  <a:solidFill>
                    <a:srgbClr val="FF0000"/>
                  </a:solidFill>
                  <a:latin typeface="Arial" charset="0"/>
                  <a:ea typeface="新細明體" pitchFamily="18" charset="-120"/>
                </a:rPr>
                <a:t>-5</a:t>
              </a:r>
              <a:r>
                <a:rPr lang="en-US" altLang="zh-TW" sz="2000">
                  <a:solidFill>
                    <a:srgbClr val="FF0000"/>
                  </a:solidFill>
                  <a:latin typeface="Arial" charset="0"/>
                  <a:ea typeface="新細明體" pitchFamily="18" charset="-120"/>
                </a:rPr>
                <a:t> /</a:t>
              </a:r>
              <a:r>
                <a:rPr lang="en-US" altLang="zh-TW" sz="2000" baseline="30000">
                  <a:solidFill>
                    <a:srgbClr val="FF0000"/>
                  </a:solidFill>
                  <a:latin typeface="Arial" charset="0"/>
                  <a:ea typeface="新細明體" pitchFamily="18" charset="-120"/>
                </a:rPr>
                <a:t>o</a:t>
              </a:r>
              <a:r>
                <a:rPr lang="en-US" altLang="zh-TW" sz="2000">
                  <a:solidFill>
                    <a:srgbClr val="FF0000"/>
                  </a:solidFill>
                  <a:latin typeface="Arial" charset="0"/>
                  <a:ea typeface="新細明體" pitchFamily="18" charset="-120"/>
                </a:rPr>
                <a:t>C</a:t>
              </a:r>
            </a:p>
          </p:txBody>
        </p:sp>
        <p:sp>
          <p:nvSpPr>
            <p:cNvPr id="31754" name="Text Box 10"/>
            <p:cNvSpPr txBox="1">
              <a:spLocks noChangeArrowheads="1"/>
            </p:cNvSpPr>
            <p:nvPr/>
          </p:nvSpPr>
          <p:spPr bwMode="auto">
            <a:xfrm>
              <a:off x="3254" y="723"/>
              <a:ext cx="1567" cy="2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Al</a:t>
              </a:r>
              <a:r>
                <a:rPr lang="en-US" altLang="zh-TW" sz="2000" baseline="-25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2</a:t>
              </a:r>
              <a:r>
                <a:rPr lang="en-US" altLang="zh-TW" sz="2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O</a:t>
              </a:r>
              <a:r>
                <a:rPr lang="en-US" altLang="zh-TW" sz="2000" baseline="-25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3</a:t>
              </a:r>
              <a:r>
                <a:rPr lang="en-US" altLang="zh-TW" sz="2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   </a:t>
              </a:r>
              <a:r>
                <a:rPr lang="en-US" altLang="zh-TW" sz="2000">
                  <a:solidFill>
                    <a:srgbClr val="0000FF"/>
                  </a:solidFill>
                  <a:latin typeface="Symbol" pitchFamily="18" charset="2"/>
                  <a:ea typeface="新細明體" pitchFamily="18" charset="-120"/>
                </a:rPr>
                <a:t>a </a:t>
              </a:r>
              <a:r>
                <a:rPr lang="en-US" altLang="zh-TW" sz="2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= 8x10</a:t>
              </a:r>
              <a:r>
                <a:rPr lang="en-US" altLang="zh-TW" sz="2000" baseline="30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-6</a:t>
              </a:r>
              <a:r>
                <a:rPr lang="en-US" altLang="zh-TW" sz="2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/</a:t>
              </a:r>
              <a:r>
                <a:rPr lang="en-US" altLang="zh-TW" sz="2000" baseline="30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o</a:t>
              </a:r>
              <a:r>
                <a:rPr lang="en-US" altLang="zh-TW" sz="2000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C</a:t>
              </a:r>
              <a:endParaRPr lang="en-US" altLang="zh-TW" sz="2000" baseline="30000">
                <a:solidFill>
                  <a:srgbClr val="0000FF"/>
                </a:solidFill>
                <a:latin typeface="Arial" charset="0"/>
                <a:ea typeface="新細明體" pitchFamily="18" charset="-120"/>
              </a:endParaRPr>
            </a:p>
          </p:txBody>
        </p:sp>
      </p:grp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755650" y="1520825"/>
            <a:ext cx="31956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000">
                <a:latin typeface="Arial" charset="0"/>
                <a:ea typeface="新細明體" pitchFamily="18" charset="-120"/>
              </a:rPr>
              <a:t>If </a:t>
            </a:r>
            <a:r>
              <a:rPr lang="en-US" altLang="zh-TW" sz="2000">
                <a:latin typeface="Symbol" pitchFamily="18" charset="2"/>
                <a:ea typeface="新細明體" pitchFamily="18" charset="-120"/>
              </a:rPr>
              <a:t>D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T = 111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C, </a:t>
            </a:r>
          </a:p>
          <a:p>
            <a:pPr>
              <a:lnSpc>
                <a:spcPct val="150000"/>
              </a:lnSpc>
            </a:pPr>
            <a:r>
              <a:rPr lang="en-US" altLang="zh-TW" sz="2000">
                <a:latin typeface="Arial" charset="0"/>
                <a:ea typeface="新細明體" pitchFamily="18" charset="-120"/>
              </a:rPr>
              <a:t>111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C</a:t>
            </a:r>
            <a:r>
              <a:rPr lang="en-US" altLang="zh-TW" sz="2000">
                <a:latin typeface="Symbol" pitchFamily="18" charset="2"/>
                <a:ea typeface="新細明體" pitchFamily="18" charset="-120"/>
              </a:rPr>
              <a:t> 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x (1.7</a:t>
            </a:r>
            <a:r>
              <a:rPr lang="en-US" altLang="zh-TW" sz="2000">
                <a:latin typeface="Symbol" pitchFamily="18" charset="2"/>
                <a:ea typeface="新細明體" pitchFamily="18" charset="-120"/>
              </a:rPr>
              <a:t>-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0.8)x10</a:t>
            </a:r>
            <a:r>
              <a:rPr lang="en-US" altLang="zh-TW" sz="2000" baseline="30000">
                <a:latin typeface="Symbol" pitchFamily="18" charset="2"/>
                <a:ea typeface="新細明體" pitchFamily="18" charset="-120"/>
              </a:rPr>
              <a:t>-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5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 /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C = 1x10</a:t>
            </a:r>
            <a:r>
              <a:rPr lang="en-US" altLang="zh-TW" sz="2000" baseline="30000">
                <a:latin typeface="Symbol" pitchFamily="18" charset="2"/>
                <a:ea typeface="新細明體" pitchFamily="18" charset="-120"/>
              </a:rPr>
              <a:t>-</a:t>
            </a:r>
            <a:r>
              <a:rPr lang="en-US" altLang="zh-TW" sz="2000" baseline="30000">
                <a:latin typeface="Arial" charset="0"/>
                <a:ea typeface="新細明體" pitchFamily="18" charset="-120"/>
              </a:rPr>
              <a:t>3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 = 0.1%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1871663" y="3284538"/>
            <a:ext cx="48799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if d=100 mm, gap decrease by 0.1 mm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0" y="0"/>
            <a:ext cx="1349375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Example:</a:t>
            </a:r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1042988" y="3933825"/>
            <a:ext cx="72215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Very important when making Glass-Metal Joint or Ceramic-Metal Joint</a:t>
            </a:r>
          </a:p>
        </p:txBody>
      </p:sp>
      <p:graphicFrame>
        <p:nvGraphicFramePr>
          <p:cNvPr id="31759" name="Object 15"/>
          <p:cNvGraphicFramePr>
            <a:graphicFrameLocks noChangeAspect="1"/>
          </p:cNvGraphicFramePr>
          <p:nvPr/>
        </p:nvGraphicFramePr>
        <p:xfrm>
          <a:off x="755650" y="657225"/>
          <a:ext cx="696595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6" name="方程式" r:id="rId3" imgW="2895480" imgH="215640" progId="Equation.3">
                  <p:embed/>
                </p:oleObj>
              </mc:Choice>
              <mc:Fallback>
                <p:oleObj name="方程式" r:id="rId3" imgW="2895480" imgH="2156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657225"/>
                        <a:ext cx="696595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21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TAbl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-577850"/>
            <a:ext cx="7534275" cy="819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22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0" y="0"/>
            <a:ext cx="2366963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Joint methods: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376488" y="0"/>
            <a:ext cx="2468562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Screw, Bolt &amp; Nut</a:t>
            </a: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468313" y="2214563"/>
            <a:ext cx="1487487" cy="635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>
                <a:ea typeface="新細明體" pitchFamily="18" charset="-120"/>
              </a:rPr>
              <a:t>M6 </a:t>
            </a:r>
            <a:r>
              <a:rPr lang="en-US" altLang="zh-TW" sz="2800">
                <a:latin typeface="Arial" charset="0"/>
                <a:ea typeface="Arial Unicode MS" pitchFamily="34" charset="-120"/>
                <a:cs typeface="Arial Unicode MS" pitchFamily="34" charset="-120"/>
              </a:rPr>
              <a:t>x</a:t>
            </a:r>
            <a:r>
              <a:rPr lang="en-US" altLang="zh-TW" sz="2800">
                <a:ea typeface="新細明體" pitchFamily="18" charset="-120"/>
              </a:rPr>
              <a:t> 1.0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468313" y="3262313"/>
            <a:ext cx="1319212" cy="635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>
                <a:ea typeface="新細明體" pitchFamily="18" charset="-120"/>
              </a:rPr>
              <a:t>1/4</a:t>
            </a:r>
            <a:r>
              <a:rPr lang="en-US" altLang="zh-TW" sz="2800" baseline="-25000">
                <a:ea typeface="新細明體" pitchFamily="18" charset="-120"/>
              </a:rPr>
              <a:t> </a:t>
            </a:r>
            <a:r>
              <a:rPr lang="en-US" altLang="zh-TW" sz="2800">
                <a:latin typeface="Symbol" pitchFamily="18" charset="2"/>
                <a:ea typeface="新細明體" pitchFamily="18" charset="-120"/>
              </a:rPr>
              <a:t>-</a:t>
            </a:r>
            <a:r>
              <a:rPr lang="en-US" altLang="zh-TW" sz="2800" baseline="-25000">
                <a:latin typeface="Symbol" pitchFamily="18" charset="2"/>
                <a:ea typeface="新細明體" pitchFamily="18" charset="-120"/>
              </a:rPr>
              <a:t> </a:t>
            </a:r>
            <a:r>
              <a:rPr lang="en-US" altLang="zh-TW" sz="2800">
                <a:ea typeface="新細明體" pitchFamily="18" charset="-120"/>
              </a:rPr>
              <a:t>20</a:t>
            </a: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555875" y="2024063"/>
            <a:ext cx="55657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Metric thread with </a:t>
            </a:r>
            <a:r>
              <a:rPr lang="en-US" altLang="zh-TW" b="1" i="1">
                <a:ea typeface="新細明體" pitchFamily="18" charset="-120"/>
              </a:rPr>
              <a:t>Major</a:t>
            </a:r>
            <a:r>
              <a:rPr lang="en-US" altLang="zh-TW" i="1">
                <a:ea typeface="新細明體" pitchFamily="18" charset="-120"/>
              </a:rPr>
              <a:t> diameter</a:t>
            </a:r>
            <a:r>
              <a:rPr lang="en-US" altLang="zh-TW">
                <a:ea typeface="新細明體" pitchFamily="18" charset="-120"/>
              </a:rPr>
              <a:t> = 6 mm </a:t>
            </a:r>
          </a:p>
          <a:p>
            <a:r>
              <a:rPr lang="en-US" altLang="zh-TW">
                <a:ea typeface="新細明體" pitchFamily="18" charset="-120"/>
              </a:rPr>
              <a:t>and </a:t>
            </a:r>
            <a:r>
              <a:rPr lang="en-US" altLang="zh-TW" i="1">
                <a:ea typeface="新細明體" pitchFamily="18" charset="-120"/>
              </a:rPr>
              <a:t>Pitch</a:t>
            </a:r>
            <a:r>
              <a:rPr lang="en-US" altLang="zh-TW">
                <a:ea typeface="新細明體" pitchFamily="18" charset="-120"/>
              </a:rPr>
              <a:t> = 1 mm 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2555875" y="3106738"/>
            <a:ext cx="60769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American thread with major diameter = 1/4 inch</a:t>
            </a:r>
          </a:p>
          <a:p>
            <a:r>
              <a:rPr lang="en-US" altLang="zh-TW">
                <a:ea typeface="新細明體" pitchFamily="18" charset="-120"/>
              </a:rPr>
              <a:t>and pitch = 1/20 inch</a:t>
            </a: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468313" y="4257675"/>
            <a:ext cx="1309687" cy="635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>
                <a:ea typeface="新細明體" pitchFamily="18" charset="-120"/>
              </a:rPr>
              <a:t>#8</a:t>
            </a:r>
            <a:r>
              <a:rPr lang="en-US" altLang="zh-TW" sz="2800" baseline="-25000">
                <a:ea typeface="新細明體" pitchFamily="18" charset="-120"/>
              </a:rPr>
              <a:t> </a:t>
            </a:r>
            <a:r>
              <a:rPr lang="en-US" altLang="zh-TW" sz="2800">
                <a:latin typeface="Symbol" pitchFamily="18" charset="2"/>
                <a:ea typeface="新細明體" pitchFamily="18" charset="-120"/>
              </a:rPr>
              <a:t>-</a:t>
            </a:r>
            <a:r>
              <a:rPr lang="en-US" altLang="zh-TW" sz="2800" baseline="-25000">
                <a:latin typeface="Symbol" pitchFamily="18" charset="2"/>
                <a:ea typeface="新細明體" pitchFamily="18" charset="-120"/>
              </a:rPr>
              <a:t> </a:t>
            </a:r>
            <a:r>
              <a:rPr lang="en-US" altLang="zh-TW" sz="2800">
                <a:ea typeface="新細明體" pitchFamily="18" charset="-120"/>
              </a:rPr>
              <a:t>32 </a:t>
            </a:r>
          </a:p>
        </p:txBody>
      </p:sp>
      <p:grpSp>
        <p:nvGrpSpPr>
          <p:cNvPr id="32845" name="Group 77"/>
          <p:cNvGrpSpPr>
            <a:grpSpLocks/>
          </p:cNvGrpSpPr>
          <p:nvPr/>
        </p:nvGrpSpPr>
        <p:grpSpPr bwMode="auto">
          <a:xfrm>
            <a:off x="4716463" y="728663"/>
            <a:ext cx="1981200" cy="1223962"/>
            <a:chOff x="3129" y="663"/>
            <a:chExt cx="1248" cy="771"/>
          </a:xfrm>
        </p:grpSpPr>
        <p:sp>
          <p:nvSpPr>
            <p:cNvPr id="32813" name="Line 45"/>
            <p:cNvSpPr>
              <a:spLocks noChangeShapeType="1"/>
            </p:cNvSpPr>
            <p:nvPr/>
          </p:nvSpPr>
          <p:spPr bwMode="auto">
            <a:xfrm flipH="1">
              <a:off x="3742" y="1207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14" name="Line 46"/>
            <p:cNvSpPr>
              <a:spLocks noChangeShapeType="1"/>
            </p:cNvSpPr>
            <p:nvPr/>
          </p:nvSpPr>
          <p:spPr bwMode="auto">
            <a:xfrm>
              <a:off x="3833" y="1207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15" name="Line 47"/>
            <p:cNvSpPr>
              <a:spLocks noChangeShapeType="1"/>
            </p:cNvSpPr>
            <p:nvPr/>
          </p:nvSpPr>
          <p:spPr bwMode="auto">
            <a:xfrm flipV="1">
              <a:off x="3946" y="1253"/>
              <a:ext cx="45" cy="1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19" name="Line 51"/>
            <p:cNvSpPr>
              <a:spLocks noChangeShapeType="1"/>
            </p:cNvSpPr>
            <p:nvPr/>
          </p:nvSpPr>
          <p:spPr bwMode="auto">
            <a:xfrm flipH="1" flipV="1">
              <a:off x="3833" y="663"/>
              <a:ext cx="113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21" name="Line 53"/>
            <p:cNvSpPr>
              <a:spLocks noChangeShapeType="1"/>
            </p:cNvSpPr>
            <p:nvPr/>
          </p:nvSpPr>
          <p:spPr bwMode="auto">
            <a:xfrm>
              <a:off x="3628" y="663"/>
              <a:ext cx="114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22" name="Line 54"/>
            <p:cNvSpPr>
              <a:spLocks noChangeShapeType="1"/>
            </p:cNvSpPr>
            <p:nvPr/>
          </p:nvSpPr>
          <p:spPr bwMode="auto">
            <a:xfrm>
              <a:off x="3424" y="663"/>
              <a:ext cx="114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23" name="Line 55"/>
            <p:cNvSpPr>
              <a:spLocks noChangeShapeType="1"/>
            </p:cNvSpPr>
            <p:nvPr/>
          </p:nvSpPr>
          <p:spPr bwMode="auto">
            <a:xfrm>
              <a:off x="3220" y="663"/>
              <a:ext cx="114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24" name="Line 56"/>
            <p:cNvSpPr>
              <a:spLocks noChangeShapeType="1"/>
            </p:cNvSpPr>
            <p:nvPr/>
          </p:nvSpPr>
          <p:spPr bwMode="auto">
            <a:xfrm flipH="1" flipV="1">
              <a:off x="3946" y="822"/>
              <a:ext cx="45" cy="4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26" name="Line 58"/>
            <p:cNvSpPr>
              <a:spLocks noChangeShapeType="1"/>
            </p:cNvSpPr>
            <p:nvPr/>
          </p:nvSpPr>
          <p:spPr bwMode="auto">
            <a:xfrm>
              <a:off x="3515" y="663"/>
              <a:ext cx="839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27" name="Line 59"/>
            <p:cNvSpPr>
              <a:spLocks noChangeShapeType="1"/>
            </p:cNvSpPr>
            <p:nvPr/>
          </p:nvSpPr>
          <p:spPr bwMode="auto">
            <a:xfrm>
              <a:off x="3606" y="1366"/>
              <a:ext cx="771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28" name="Line 60"/>
            <p:cNvSpPr>
              <a:spLocks noChangeShapeType="1"/>
            </p:cNvSpPr>
            <p:nvPr/>
          </p:nvSpPr>
          <p:spPr bwMode="auto">
            <a:xfrm>
              <a:off x="4218" y="663"/>
              <a:ext cx="0" cy="703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30" name="Line 62"/>
            <p:cNvSpPr>
              <a:spLocks noChangeShapeType="1"/>
            </p:cNvSpPr>
            <p:nvPr/>
          </p:nvSpPr>
          <p:spPr bwMode="auto">
            <a:xfrm flipH="1" flipV="1">
              <a:off x="3334" y="1434"/>
              <a:ext cx="204" cy="0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31" name="Line 63"/>
            <p:cNvSpPr>
              <a:spLocks noChangeShapeType="1"/>
            </p:cNvSpPr>
            <p:nvPr/>
          </p:nvSpPr>
          <p:spPr bwMode="auto">
            <a:xfrm flipH="1">
              <a:off x="3538" y="1207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32" name="Line 64"/>
            <p:cNvSpPr>
              <a:spLocks noChangeShapeType="1"/>
            </p:cNvSpPr>
            <p:nvPr/>
          </p:nvSpPr>
          <p:spPr bwMode="auto">
            <a:xfrm>
              <a:off x="3629" y="1207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33" name="Line 65"/>
            <p:cNvSpPr>
              <a:spLocks noChangeShapeType="1"/>
            </p:cNvSpPr>
            <p:nvPr/>
          </p:nvSpPr>
          <p:spPr bwMode="auto">
            <a:xfrm flipH="1">
              <a:off x="3334" y="1207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34" name="Line 66"/>
            <p:cNvSpPr>
              <a:spLocks noChangeShapeType="1"/>
            </p:cNvSpPr>
            <p:nvPr/>
          </p:nvSpPr>
          <p:spPr bwMode="auto">
            <a:xfrm>
              <a:off x="3425" y="1207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36" name="Line 68"/>
            <p:cNvSpPr>
              <a:spLocks noChangeShapeType="1"/>
            </p:cNvSpPr>
            <p:nvPr/>
          </p:nvSpPr>
          <p:spPr bwMode="auto">
            <a:xfrm>
              <a:off x="3220" y="1207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37" name="Line 69"/>
            <p:cNvSpPr>
              <a:spLocks noChangeShapeType="1"/>
            </p:cNvSpPr>
            <p:nvPr/>
          </p:nvSpPr>
          <p:spPr bwMode="auto">
            <a:xfrm flipH="1">
              <a:off x="3742" y="663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38" name="Line 70"/>
            <p:cNvSpPr>
              <a:spLocks noChangeShapeType="1"/>
            </p:cNvSpPr>
            <p:nvPr/>
          </p:nvSpPr>
          <p:spPr bwMode="auto">
            <a:xfrm>
              <a:off x="3833" y="663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39" name="Line 71"/>
            <p:cNvSpPr>
              <a:spLocks noChangeShapeType="1"/>
            </p:cNvSpPr>
            <p:nvPr/>
          </p:nvSpPr>
          <p:spPr bwMode="auto">
            <a:xfrm flipH="1">
              <a:off x="3538" y="663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40" name="Line 72"/>
            <p:cNvSpPr>
              <a:spLocks noChangeShapeType="1"/>
            </p:cNvSpPr>
            <p:nvPr/>
          </p:nvSpPr>
          <p:spPr bwMode="auto">
            <a:xfrm>
              <a:off x="3629" y="663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41" name="Line 73"/>
            <p:cNvSpPr>
              <a:spLocks noChangeShapeType="1"/>
            </p:cNvSpPr>
            <p:nvPr/>
          </p:nvSpPr>
          <p:spPr bwMode="auto">
            <a:xfrm flipH="1">
              <a:off x="3334" y="663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42" name="Line 74"/>
            <p:cNvSpPr>
              <a:spLocks noChangeShapeType="1"/>
            </p:cNvSpPr>
            <p:nvPr/>
          </p:nvSpPr>
          <p:spPr bwMode="auto">
            <a:xfrm>
              <a:off x="3425" y="663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43" name="Line 75"/>
            <p:cNvSpPr>
              <a:spLocks noChangeShapeType="1"/>
            </p:cNvSpPr>
            <p:nvPr/>
          </p:nvSpPr>
          <p:spPr bwMode="auto">
            <a:xfrm flipH="1">
              <a:off x="3129" y="663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44" name="Line 76"/>
            <p:cNvSpPr>
              <a:spLocks noChangeShapeType="1"/>
            </p:cNvSpPr>
            <p:nvPr/>
          </p:nvSpPr>
          <p:spPr bwMode="auto">
            <a:xfrm>
              <a:off x="3220" y="663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</p:grpSp>
      <p:sp>
        <p:nvSpPr>
          <p:cNvPr id="32846" name="Text Box 78"/>
          <p:cNvSpPr txBox="1">
            <a:spLocks noChangeArrowheads="1"/>
          </p:cNvSpPr>
          <p:nvPr/>
        </p:nvSpPr>
        <p:spPr bwMode="auto">
          <a:xfrm>
            <a:off x="2411413" y="4545013"/>
            <a:ext cx="3343275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>
                <a:solidFill>
                  <a:srgbClr val="FF0000"/>
                </a:solidFill>
                <a:ea typeface="新細明體" pitchFamily="18" charset="-120"/>
              </a:rPr>
              <a:t>M5</a:t>
            </a:r>
            <a:r>
              <a:rPr lang="en-US" altLang="zh-TW" sz="2800" baseline="-25000">
                <a:solidFill>
                  <a:srgbClr val="FF0000"/>
                </a:solidFill>
                <a:ea typeface="新細明體" pitchFamily="18" charset="-120"/>
              </a:rPr>
              <a:t> </a:t>
            </a:r>
            <a:r>
              <a:rPr lang="en-US" altLang="zh-TW" sz="28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x</a:t>
            </a:r>
            <a:r>
              <a:rPr lang="en-US" altLang="zh-TW" sz="2800" baseline="-25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 </a:t>
            </a:r>
            <a:r>
              <a:rPr lang="en-US" altLang="zh-TW" sz="2800">
                <a:solidFill>
                  <a:srgbClr val="FF0000"/>
                </a:solidFill>
                <a:ea typeface="新細明體" pitchFamily="18" charset="-120"/>
              </a:rPr>
              <a:t>0.8  </a:t>
            </a:r>
            <a:r>
              <a:rPr lang="en-US" altLang="zh-TW" sz="2800" i="1">
                <a:solidFill>
                  <a:srgbClr val="FF0000"/>
                </a:solidFill>
                <a:ea typeface="新細明體" pitchFamily="18" charset="-120"/>
              </a:rPr>
              <a:t>Vs</a:t>
            </a:r>
            <a:r>
              <a:rPr lang="en-US" altLang="zh-TW" sz="2800">
                <a:solidFill>
                  <a:srgbClr val="FF0000"/>
                </a:solidFill>
                <a:ea typeface="新細明體" pitchFamily="18" charset="-120"/>
              </a:rPr>
              <a:t>. #10</a:t>
            </a:r>
            <a:r>
              <a:rPr lang="en-US" altLang="zh-TW" sz="2800" baseline="-25000">
                <a:solidFill>
                  <a:srgbClr val="FF0000"/>
                </a:solidFill>
                <a:ea typeface="新細明體" pitchFamily="18" charset="-120"/>
              </a:rPr>
              <a:t> </a:t>
            </a:r>
            <a:r>
              <a:rPr lang="en-US" altLang="zh-TW" sz="2800">
                <a:solidFill>
                  <a:srgbClr val="FF0000"/>
                </a:solidFill>
                <a:latin typeface="Symbol" pitchFamily="18" charset="2"/>
                <a:ea typeface="新細明體" pitchFamily="18" charset="-120"/>
              </a:rPr>
              <a:t>-</a:t>
            </a:r>
            <a:r>
              <a:rPr lang="en-US" altLang="zh-TW" sz="2800" baseline="-25000">
                <a:solidFill>
                  <a:srgbClr val="FF0000"/>
                </a:solidFill>
                <a:ea typeface="新細明體" pitchFamily="18" charset="-120"/>
              </a:rPr>
              <a:t> </a:t>
            </a:r>
            <a:r>
              <a:rPr lang="en-US" altLang="zh-TW" sz="2800">
                <a:solidFill>
                  <a:srgbClr val="FF0000"/>
                </a:solidFill>
                <a:ea typeface="新細明體" pitchFamily="18" charset="-120"/>
              </a:rPr>
              <a:t>32</a:t>
            </a:r>
          </a:p>
        </p:txBody>
      </p:sp>
      <p:sp>
        <p:nvSpPr>
          <p:cNvPr id="32847" name="Text Box 79"/>
          <p:cNvSpPr txBox="1">
            <a:spLocks noChangeArrowheads="1"/>
          </p:cNvSpPr>
          <p:nvPr/>
        </p:nvSpPr>
        <p:spPr bwMode="auto">
          <a:xfrm>
            <a:off x="4151313" y="5013325"/>
            <a:ext cx="26162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>
                <a:solidFill>
                  <a:srgbClr val="FF0000"/>
                </a:solidFill>
                <a:ea typeface="新細明體" pitchFamily="18" charset="-120"/>
              </a:rPr>
              <a:t>25.4/32=0.79375</a:t>
            </a:r>
          </a:p>
        </p:txBody>
      </p:sp>
      <p:grpSp>
        <p:nvGrpSpPr>
          <p:cNvPr id="32874" name="Group 106"/>
          <p:cNvGrpSpPr>
            <a:grpSpLocks/>
          </p:cNvGrpSpPr>
          <p:nvPr/>
        </p:nvGrpSpPr>
        <p:grpSpPr bwMode="auto">
          <a:xfrm>
            <a:off x="1419225" y="657225"/>
            <a:ext cx="1116013" cy="1370013"/>
            <a:chOff x="1530" y="389"/>
            <a:chExt cx="703" cy="863"/>
          </a:xfrm>
        </p:grpSpPr>
        <p:sp>
          <p:nvSpPr>
            <p:cNvPr id="32849" name="Line 81"/>
            <p:cNvSpPr>
              <a:spLocks noChangeShapeType="1"/>
            </p:cNvSpPr>
            <p:nvPr/>
          </p:nvSpPr>
          <p:spPr bwMode="auto">
            <a:xfrm rot="16200000" flipH="1">
              <a:off x="2108" y="513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50" name="Line 82"/>
            <p:cNvSpPr>
              <a:spLocks noChangeShapeType="1"/>
            </p:cNvSpPr>
            <p:nvPr/>
          </p:nvSpPr>
          <p:spPr bwMode="auto">
            <a:xfrm rot="16200000">
              <a:off x="2097" y="411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51" name="Line 83"/>
            <p:cNvSpPr>
              <a:spLocks noChangeShapeType="1"/>
            </p:cNvSpPr>
            <p:nvPr/>
          </p:nvSpPr>
          <p:spPr bwMode="auto">
            <a:xfrm rot="16200000" flipV="1">
              <a:off x="2154" y="355"/>
              <a:ext cx="45" cy="1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52" name="Line 84"/>
            <p:cNvSpPr>
              <a:spLocks noChangeShapeType="1"/>
            </p:cNvSpPr>
            <p:nvPr/>
          </p:nvSpPr>
          <p:spPr bwMode="auto">
            <a:xfrm rot="16200000" flipH="1" flipV="1">
              <a:off x="1825" y="139"/>
              <a:ext cx="113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53" name="Line 85"/>
            <p:cNvSpPr>
              <a:spLocks noChangeShapeType="1"/>
            </p:cNvSpPr>
            <p:nvPr/>
          </p:nvSpPr>
          <p:spPr bwMode="auto">
            <a:xfrm rot="16200000">
              <a:off x="1825" y="344"/>
              <a:ext cx="114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54" name="Line 86"/>
            <p:cNvSpPr>
              <a:spLocks noChangeShapeType="1"/>
            </p:cNvSpPr>
            <p:nvPr/>
          </p:nvSpPr>
          <p:spPr bwMode="auto">
            <a:xfrm rot="16200000">
              <a:off x="1825" y="548"/>
              <a:ext cx="114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55" name="Line 87"/>
            <p:cNvSpPr>
              <a:spLocks noChangeShapeType="1"/>
            </p:cNvSpPr>
            <p:nvPr/>
          </p:nvSpPr>
          <p:spPr bwMode="auto">
            <a:xfrm rot="16200000">
              <a:off x="1825" y="753"/>
              <a:ext cx="114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56" name="Line 88"/>
            <p:cNvSpPr>
              <a:spLocks noChangeShapeType="1"/>
            </p:cNvSpPr>
            <p:nvPr/>
          </p:nvSpPr>
          <p:spPr bwMode="auto">
            <a:xfrm rot="16200000" flipH="1" flipV="1">
              <a:off x="1882" y="196"/>
              <a:ext cx="45" cy="4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61" name="Line 93"/>
            <p:cNvSpPr>
              <a:spLocks noChangeShapeType="1"/>
            </p:cNvSpPr>
            <p:nvPr/>
          </p:nvSpPr>
          <p:spPr bwMode="auto">
            <a:xfrm rot="16200000" flipH="1">
              <a:off x="2108" y="717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62" name="Line 94"/>
            <p:cNvSpPr>
              <a:spLocks noChangeShapeType="1"/>
            </p:cNvSpPr>
            <p:nvPr/>
          </p:nvSpPr>
          <p:spPr bwMode="auto">
            <a:xfrm rot="16200000">
              <a:off x="2097" y="615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63" name="Line 95"/>
            <p:cNvSpPr>
              <a:spLocks noChangeShapeType="1"/>
            </p:cNvSpPr>
            <p:nvPr/>
          </p:nvSpPr>
          <p:spPr bwMode="auto">
            <a:xfrm rot="16200000" flipH="1">
              <a:off x="2108" y="921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64" name="Line 96"/>
            <p:cNvSpPr>
              <a:spLocks noChangeShapeType="1"/>
            </p:cNvSpPr>
            <p:nvPr/>
          </p:nvSpPr>
          <p:spPr bwMode="auto">
            <a:xfrm rot="16200000">
              <a:off x="2097" y="819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65" name="Line 97"/>
            <p:cNvSpPr>
              <a:spLocks noChangeShapeType="1"/>
            </p:cNvSpPr>
            <p:nvPr/>
          </p:nvSpPr>
          <p:spPr bwMode="auto">
            <a:xfrm rot="16200000">
              <a:off x="2097" y="1024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66" name="Line 98"/>
            <p:cNvSpPr>
              <a:spLocks noChangeShapeType="1"/>
            </p:cNvSpPr>
            <p:nvPr/>
          </p:nvSpPr>
          <p:spPr bwMode="auto">
            <a:xfrm rot="16200000" flipH="1">
              <a:off x="1564" y="513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67" name="Line 99"/>
            <p:cNvSpPr>
              <a:spLocks noChangeShapeType="1"/>
            </p:cNvSpPr>
            <p:nvPr/>
          </p:nvSpPr>
          <p:spPr bwMode="auto">
            <a:xfrm rot="16200000">
              <a:off x="1553" y="411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68" name="Line 100"/>
            <p:cNvSpPr>
              <a:spLocks noChangeShapeType="1"/>
            </p:cNvSpPr>
            <p:nvPr/>
          </p:nvSpPr>
          <p:spPr bwMode="auto">
            <a:xfrm rot="16200000" flipH="1">
              <a:off x="1564" y="717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69" name="Line 101"/>
            <p:cNvSpPr>
              <a:spLocks noChangeShapeType="1"/>
            </p:cNvSpPr>
            <p:nvPr/>
          </p:nvSpPr>
          <p:spPr bwMode="auto">
            <a:xfrm rot="16200000">
              <a:off x="1553" y="615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70" name="Line 102"/>
            <p:cNvSpPr>
              <a:spLocks noChangeShapeType="1"/>
            </p:cNvSpPr>
            <p:nvPr/>
          </p:nvSpPr>
          <p:spPr bwMode="auto">
            <a:xfrm rot="16200000" flipH="1">
              <a:off x="1564" y="921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71" name="Line 103"/>
            <p:cNvSpPr>
              <a:spLocks noChangeShapeType="1"/>
            </p:cNvSpPr>
            <p:nvPr/>
          </p:nvSpPr>
          <p:spPr bwMode="auto">
            <a:xfrm rot="16200000">
              <a:off x="1553" y="819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72" name="Line 104"/>
            <p:cNvSpPr>
              <a:spLocks noChangeShapeType="1"/>
            </p:cNvSpPr>
            <p:nvPr/>
          </p:nvSpPr>
          <p:spPr bwMode="auto">
            <a:xfrm rot="16200000" flipH="1">
              <a:off x="1564" y="1127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73" name="Line 105"/>
            <p:cNvSpPr>
              <a:spLocks noChangeShapeType="1"/>
            </p:cNvSpPr>
            <p:nvPr/>
          </p:nvSpPr>
          <p:spPr bwMode="auto">
            <a:xfrm rot="16200000">
              <a:off x="1553" y="1025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</p:grpSp>
      <p:grpSp>
        <p:nvGrpSpPr>
          <p:cNvPr id="32875" name="Group 107"/>
          <p:cNvGrpSpPr>
            <a:grpSpLocks/>
          </p:cNvGrpSpPr>
          <p:nvPr/>
        </p:nvGrpSpPr>
        <p:grpSpPr bwMode="auto">
          <a:xfrm flipH="1">
            <a:off x="3059113" y="657225"/>
            <a:ext cx="1116012" cy="1370013"/>
            <a:chOff x="1530" y="389"/>
            <a:chExt cx="703" cy="863"/>
          </a:xfrm>
        </p:grpSpPr>
        <p:sp>
          <p:nvSpPr>
            <p:cNvPr id="32876" name="Line 108"/>
            <p:cNvSpPr>
              <a:spLocks noChangeShapeType="1"/>
            </p:cNvSpPr>
            <p:nvPr/>
          </p:nvSpPr>
          <p:spPr bwMode="auto">
            <a:xfrm rot="16200000" flipH="1">
              <a:off x="2108" y="513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77" name="Line 109"/>
            <p:cNvSpPr>
              <a:spLocks noChangeShapeType="1"/>
            </p:cNvSpPr>
            <p:nvPr/>
          </p:nvSpPr>
          <p:spPr bwMode="auto">
            <a:xfrm rot="16200000">
              <a:off x="2097" y="411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78" name="Line 110"/>
            <p:cNvSpPr>
              <a:spLocks noChangeShapeType="1"/>
            </p:cNvSpPr>
            <p:nvPr/>
          </p:nvSpPr>
          <p:spPr bwMode="auto">
            <a:xfrm rot="16200000" flipV="1">
              <a:off x="2154" y="355"/>
              <a:ext cx="45" cy="1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79" name="Line 111"/>
            <p:cNvSpPr>
              <a:spLocks noChangeShapeType="1"/>
            </p:cNvSpPr>
            <p:nvPr/>
          </p:nvSpPr>
          <p:spPr bwMode="auto">
            <a:xfrm rot="16200000" flipH="1" flipV="1">
              <a:off x="1825" y="139"/>
              <a:ext cx="113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0" name="Line 112"/>
            <p:cNvSpPr>
              <a:spLocks noChangeShapeType="1"/>
            </p:cNvSpPr>
            <p:nvPr/>
          </p:nvSpPr>
          <p:spPr bwMode="auto">
            <a:xfrm rot="16200000">
              <a:off x="1825" y="344"/>
              <a:ext cx="114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1" name="Line 113"/>
            <p:cNvSpPr>
              <a:spLocks noChangeShapeType="1"/>
            </p:cNvSpPr>
            <p:nvPr/>
          </p:nvSpPr>
          <p:spPr bwMode="auto">
            <a:xfrm rot="16200000">
              <a:off x="1825" y="548"/>
              <a:ext cx="114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2" name="Line 114"/>
            <p:cNvSpPr>
              <a:spLocks noChangeShapeType="1"/>
            </p:cNvSpPr>
            <p:nvPr/>
          </p:nvSpPr>
          <p:spPr bwMode="auto">
            <a:xfrm rot="16200000">
              <a:off x="1825" y="753"/>
              <a:ext cx="114" cy="7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3" name="Line 115"/>
            <p:cNvSpPr>
              <a:spLocks noChangeShapeType="1"/>
            </p:cNvSpPr>
            <p:nvPr/>
          </p:nvSpPr>
          <p:spPr bwMode="auto">
            <a:xfrm rot="16200000" flipH="1" flipV="1">
              <a:off x="1882" y="196"/>
              <a:ext cx="45" cy="4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4" name="Line 116"/>
            <p:cNvSpPr>
              <a:spLocks noChangeShapeType="1"/>
            </p:cNvSpPr>
            <p:nvPr/>
          </p:nvSpPr>
          <p:spPr bwMode="auto">
            <a:xfrm rot="16200000" flipH="1">
              <a:off x="2108" y="717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5" name="Line 117"/>
            <p:cNvSpPr>
              <a:spLocks noChangeShapeType="1"/>
            </p:cNvSpPr>
            <p:nvPr/>
          </p:nvSpPr>
          <p:spPr bwMode="auto">
            <a:xfrm rot="16200000">
              <a:off x="2097" y="615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6" name="Line 118"/>
            <p:cNvSpPr>
              <a:spLocks noChangeShapeType="1"/>
            </p:cNvSpPr>
            <p:nvPr/>
          </p:nvSpPr>
          <p:spPr bwMode="auto">
            <a:xfrm rot="16200000" flipH="1">
              <a:off x="2108" y="921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7" name="Line 119"/>
            <p:cNvSpPr>
              <a:spLocks noChangeShapeType="1"/>
            </p:cNvSpPr>
            <p:nvPr/>
          </p:nvSpPr>
          <p:spPr bwMode="auto">
            <a:xfrm rot="16200000">
              <a:off x="2097" y="819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8" name="Line 120"/>
            <p:cNvSpPr>
              <a:spLocks noChangeShapeType="1"/>
            </p:cNvSpPr>
            <p:nvPr/>
          </p:nvSpPr>
          <p:spPr bwMode="auto">
            <a:xfrm rot="16200000">
              <a:off x="2097" y="1024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89" name="Line 121"/>
            <p:cNvSpPr>
              <a:spLocks noChangeShapeType="1"/>
            </p:cNvSpPr>
            <p:nvPr/>
          </p:nvSpPr>
          <p:spPr bwMode="auto">
            <a:xfrm rot="16200000" flipH="1">
              <a:off x="1564" y="513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90" name="Line 122"/>
            <p:cNvSpPr>
              <a:spLocks noChangeShapeType="1"/>
            </p:cNvSpPr>
            <p:nvPr/>
          </p:nvSpPr>
          <p:spPr bwMode="auto">
            <a:xfrm rot="16200000">
              <a:off x="1553" y="411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91" name="Line 123"/>
            <p:cNvSpPr>
              <a:spLocks noChangeShapeType="1"/>
            </p:cNvSpPr>
            <p:nvPr/>
          </p:nvSpPr>
          <p:spPr bwMode="auto">
            <a:xfrm rot="16200000" flipH="1">
              <a:off x="1564" y="717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92" name="Line 124"/>
            <p:cNvSpPr>
              <a:spLocks noChangeShapeType="1"/>
            </p:cNvSpPr>
            <p:nvPr/>
          </p:nvSpPr>
          <p:spPr bwMode="auto">
            <a:xfrm rot="16200000">
              <a:off x="1553" y="615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93" name="Line 125"/>
            <p:cNvSpPr>
              <a:spLocks noChangeShapeType="1"/>
            </p:cNvSpPr>
            <p:nvPr/>
          </p:nvSpPr>
          <p:spPr bwMode="auto">
            <a:xfrm rot="16200000" flipH="1">
              <a:off x="1564" y="921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94" name="Line 126"/>
            <p:cNvSpPr>
              <a:spLocks noChangeShapeType="1"/>
            </p:cNvSpPr>
            <p:nvPr/>
          </p:nvSpPr>
          <p:spPr bwMode="auto">
            <a:xfrm rot="16200000">
              <a:off x="1553" y="819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95" name="Line 127"/>
            <p:cNvSpPr>
              <a:spLocks noChangeShapeType="1"/>
            </p:cNvSpPr>
            <p:nvPr/>
          </p:nvSpPr>
          <p:spPr bwMode="auto">
            <a:xfrm rot="16200000" flipH="1">
              <a:off x="1564" y="1127"/>
              <a:ext cx="91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2896" name="Line 128"/>
            <p:cNvSpPr>
              <a:spLocks noChangeShapeType="1"/>
            </p:cNvSpPr>
            <p:nvPr/>
          </p:nvSpPr>
          <p:spPr bwMode="auto">
            <a:xfrm rot="16200000">
              <a:off x="1553" y="1025"/>
              <a:ext cx="113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</p:grpSp>
      <p:sp>
        <p:nvSpPr>
          <p:cNvPr id="32897" name="Text Box 129"/>
          <p:cNvSpPr txBox="1">
            <a:spLocks noChangeArrowheads="1"/>
          </p:cNvSpPr>
          <p:nvPr/>
        </p:nvSpPr>
        <p:spPr bwMode="auto">
          <a:xfrm>
            <a:off x="358775" y="873125"/>
            <a:ext cx="10636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Right</a:t>
            </a:r>
          </a:p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handed</a:t>
            </a:r>
          </a:p>
        </p:txBody>
      </p:sp>
      <p:pic>
        <p:nvPicPr>
          <p:cNvPr id="32899" name="Picture 131" descr="ANd9GcTHmHiHeKdEEuSsHkbX8qqWqHTvgiPUp-kFiKWOXmDMoX-Qac5S2w&amp;t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76598">
            <a:off x="7027069" y="338932"/>
            <a:ext cx="2165350" cy="156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901" name="Picture 133" descr="贝壳海螺图片_1600x1200&#10;点击浏览下一张：贝壳海螺图片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10052">
            <a:off x="7011988" y="4141788"/>
            <a:ext cx="2436812" cy="182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23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50" name="Group 10"/>
          <p:cNvGrpSpPr>
            <a:grpSpLocks/>
          </p:cNvGrpSpPr>
          <p:nvPr/>
        </p:nvGrpSpPr>
        <p:grpSpPr bwMode="auto">
          <a:xfrm>
            <a:off x="1835150" y="1331913"/>
            <a:ext cx="5545138" cy="5040312"/>
            <a:chOff x="1224" y="550"/>
            <a:chExt cx="3493" cy="3175"/>
          </a:xfrm>
        </p:grpSpPr>
        <p:sp>
          <p:nvSpPr>
            <p:cNvPr id="35844" name="Oval 4"/>
            <p:cNvSpPr>
              <a:spLocks noChangeArrowheads="1"/>
            </p:cNvSpPr>
            <p:nvPr/>
          </p:nvSpPr>
          <p:spPr bwMode="auto">
            <a:xfrm>
              <a:off x="1224" y="550"/>
              <a:ext cx="3311" cy="3175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5847" name="Rectangle 7"/>
            <p:cNvSpPr>
              <a:spLocks noChangeArrowheads="1"/>
            </p:cNvSpPr>
            <p:nvPr/>
          </p:nvSpPr>
          <p:spPr bwMode="auto">
            <a:xfrm>
              <a:off x="2812" y="1979"/>
              <a:ext cx="1905" cy="38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5845" name="AutoShape 5"/>
            <p:cNvSpPr>
              <a:spLocks noChangeArrowheads="1"/>
            </p:cNvSpPr>
            <p:nvPr/>
          </p:nvSpPr>
          <p:spPr bwMode="auto">
            <a:xfrm>
              <a:off x="2744" y="2047"/>
              <a:ext cx="272" cy="249"/>
            </a:xfrm>
            <a:prstGeom prst="hexagon">
              <a:avLst>
                <a:gd name="adj" fmla="val 27309"/>
                <a:gd name="vf" fmla="val 115470"/>
              </a:avLst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</p:grpSp>
      <p:sp>
        <p:nvSpPr>
          <p:cNvPr id="35849" name="Freeform 9"/>
          <p:cNvSpPr>
            <a:spLocks/>
          </p:cNvSpPr>
          <p:nvPr/>
        </p:nvSpPr>
        <p:spPr bwMode="auto">
          <a:xfrm>
            <a:off x="6769100" y="3816350"/>
            <a:ext cx="323850" cy="1476375"/>
          </a:xfrm>
          <a:custGeom>
            <a:avLst/>
            <a:gdLst>
              <a:gd name="T0" fmla="*/ 181 w 188"/>
              <a:gd name="T1" fmla="*/ 0 h 908"/>
              <a:gd name="T2" fmla="*/ 158 w 188"/>
              <a:gd name="T3" fmla="*/ 431 h 908"/>
              <a:gd name="T4" fmla="*/ 0 w 188"/>
              <a:gd name="T5" fmla="*/ 908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8" h="908">
                <a:moveTo>
                  <a:pt x="181" y="0"/>
                </a:moveTo>
                <a:cubicBezTo>
                  <a:pt x="184" y="140"/>
                  <a:pt x="188" y="280"/>
                  <a:pt x="158" y="431"/>
                </a:cubicBezTo>
                <a:cubicBezTo>
                  <a:pt x="128" y="582"/>
                  <a:pt x="30" y="829"/>
                  <a:pt x="0" y="908"/>
                </a:cubicBezTo>
              </a:path>
            </a:pathLst>
          </a:custGeom>
          <a:noFill/>
          <a:ln w="50800" cap="flat" cmpd="sng">
            <a:solidFill>
              <a:srgbClr val="FF0000"/>
            </a:solidFill>
            <a:prstDash val="solid"/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7054850" y="4284663"/>
            <a:ext cx="147796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FF0000"/>
                </a:solidFill>
                <a:ea typeface="新細明體" pitchFamily="18" charset="-120"/>
              </a:rPr>
              <a:t>hand force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790575" y="-123825"/>
            <a:ext cx="40243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200">
                <a:solidFill>
                  <a:srgbClr val="0000FF"/>
                </a:solidFill>
                <a:ea typeface="新細明體" pitchFamily="18" charset="-120"/>
              </a:rPr>
              <a:t>Work = Force * Length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754063" y="387350"/>
            <a:ext cx="788035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>
                <a:ea typeface="新細明體" pitchFamily="18" charset="-120"/>
              </a:rPr>
              <a:t>hand force * 2 </a:t>
            </a:r>
            <a:r>
              <a:rPr lang="en-US" altLang="zh-TW" sz="3600">
                <a:latin typeface="Symbol" pitchFamily="18" charset="2"/>
                <a:ea typeface="新細明體" pitchFamily="18" charset="-120"/>
              </a:rPr>
              <a:t>p</a:t>
            </a:r>
            <a:r>
              <a:rPr lang="en-US" altLang="zh-TW" sz="3600">
                <a:ea typeface="新細明體" pitchFamily="18" charset="-120"/>
              </a:rPr>
              <a:t> r = screw force * 1 pitch 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24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0" y="0"/>
            <a:ext cx="1927225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Joint Force: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700338" y="165100"/>
            <a:ext cx="2487612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latin typeface="Arial" charset="0"/>
                <a:ea typeface="新細明體" pitchFamily="18" charset="-120"/>
              </a:rPr>
              <a:t>Screw, bolt &amp; nut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03238" y="765175"/>
            <a:ext cx="8312150" cy="2387600"/>
          </a:xfrm>
          <a:prstGeom prst="rect">
            <a:avLst/>
          </a:prstGeom>
          <a:noFill/>
          <a:ln w="952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For a </a:t>
            </a:r>
            <a:r>
              <a:rPr lang="en-US" altLang="zh-TW" i="1">
                <a:solidFill>
                  <a:srgbClr val="FF0000"/>
                </a:solidFill>
                <a:ea typeface="新細明體" pitchFamily="18" charset="-120"/>
              </a:rPr>
              <a:t>frictionless</a:t>
            </a:r>
            <a:r>
              <a:rPr lang="en-US" altLang="zh-TW">
                <a:ea typeface="新細明體" pitchFamily="18" charset="-120"/>
              </a:rPr>
              <a:t> screw of </a:t>
            </a:r>
            <a:r>
              <a:rPr lang="en-US" altLang="zh-TW" b="1">
                <a:solidFill>
                  <a:srgbClr val="0000FF"/>
                </a:solidFill>
                <a:ea typeface="新細明體" pitchFamily="18" charset="-120"/>
              </a:rPr>
              <a:t>M6</a:t>
            </a:r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x</a:t>
            </a:r>
            <a:r>
              <a:rPr lang="en-US" altLang="zh-TW" b="1">
                <a:solidFill>
                  <a:srgbClr val="0000FF"/>
                </a:solidFill>
                <a:ea typeface="新細明體" pitchFamily="18" charset="-120"/>
              </a:rPr>
              <a:t>1.0</a:t>
            </a:r>
            <a:r>
              <a:rPr lang="en-US" altLang="zh-TW">
                <a:ea typeface="新細明體" pitchFamily="18" charset="-120"/>
              </a:rPr>
              <a:t>, it moves 1 mm after one turn. </a:t>
            </a:r>
          </a:p>
          <a:p>
            <a:r>
              <a:rPr lang="en-US" altLang="zh-TW">
                <a:ea typeface="新細明體" pitchFamily="18" charset="-120"/>
              </a:rPr>
              <a:t>If the length of the wrench is 100 mm, the level arm is </a:t>
            </a:r>
          </a:p>
          <a:p>
            <a:r>
              <a:rPr lang="en-US" altLang="zh-TW">
                <a:ea typeface="新細明體" pitchFamily="18" charset="-120"/>
              </a:rPr>
              <a:t>2</a:t>
            </a:r>
            <a:r>
              <a:rPr lang="en-US" altLang="zh-TW">
                <a:latin typeface="Symbol" pitchFamily="18" charset="2"/>
                <a:ea typeface="新細明體" pitchFamily="18" charset="-120"/>
              </a:rPr>
              <a:t>p</a:t>
            </a:r>
            <a:r>
              <a:rPr lang="en-US" altLang="zh-TW">
                <a:ea typeface="新細明體" pitchFamily="18" charset="-120"/>
              </a:rPr>
              <a:t>*100mm = 628 mm </a:t>
            </a:r>
          </a:p>
          <a:p>
            <a:r>
              <a:rPr lang="en-US" altLang="zh-TW">
                <a:ea typeface="新細明體" pitchFamily="18" charset="-120"/>
              </a:rPr>
              <a:t>and if the force is 10 kgw, then the force delivered by the screw is </a:t>
            </a:r>
          </a:p>
          <a:p>
            <a:r>
              <a:rPr lang="en-US" altLang="zh-TW">
                <a:ea typeface="新細明體" pitchFamily="18" charset="-120"/>
              </a:rPr>
              <a:t>10 kgw * 628mm/1mm = </a:t>
            </a:r>
            <a:r>
              <a:rPr lang="en-US" altLang="zh-TW" b="1">
                <a:solidFill>
                  <a:srgbClr val="FF0000"/>
                </a:solidFill>
                <a:ea typeface="新細明體" pitchFamily="18" charset="-120"/>
              </a:rPr>
              <a:t>6.3 x 10</a:t>
            </a:r>
            <a:r>
              <a:rPr lang="en-US" altLang="zh-TW" b="1" baseline="30000">
                <a:solidFill>
                  <a:srgbClr val="FF0000"/>
                </a:solidFill>
                <a:ea typeface="新細明體" pitchFamily="18" charset="-120"/>
              </a:rPr>
              <a:t>3</a:t>
            </a:r>
            <a:r>
              <a:rPr lang="en-US" altLang="zh-TW" b="1">
                <a:solidFill>
                  <a:srgbClr val="FF0000"/>
                </a:solidFill>
                <a:ea typeface="新細明體" pitchFamily="18" charset="-120"/>
              </a:rPr>
              <a:t> kgw</a:t>
            </a:r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1376363" y="3659188"/>
            <a:ext cx="5959475" cy="558800"/>
          </a:xfrm>
          <a:prstGeom prst="rect">
            <a:avLst/>
          </a:prstGeom>
          <a:noFill/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b="1">
                <a:solidFill>
                  <a:srgbClr val="FF0000"/>
                </a:solidFill>
                <a:ea typeface="新細明體" pitchFamily="18" charset="-120"/>
              </a:rPr>
              <a:t>It’s a tremendous force. A screw may break.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431800" y="4400550"/>
            <a:ext cx="8259763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8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When using screws to hold an optics, plastic cushion (washer, spacer) is necessary.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25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1676400" y="-938213"/>
            <a:ext cx="76200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8088" tIns="7935" rIns="38088" bIns="7935" anchor="ctr">
            <a:spAutoFit/>
          </a:bodyPr>
          <a:lstStyle/>
          <a:p>
            <a:pPr>
              <a:lnSpc>
                <a:spcPct val="100000"/>
              </a:lnSpc>
            </a:pPr>
            <a:endParaRPr lang="zh-TW" altLang="en-US" sz="800" b="1">
              <a:latin typeface="Arial" charset="0"/>
              <a:ea typeface="新細明體" pitchFamily="18" charset="-120"/>
            </a:endParaRPr>
          </a:p>
          <a:p>
            <a:pPr eaLnBrk="0" hangingPunct="0">
              <a:lnSpc>
                <a:spcPct val="100000"/>
              </a:lnSpc>
            </a:pPr>
            <a:endParaRPr lang="zh-TW" altLang="en-US" sz="1800">
              <a:latin typeface="Arial" charset="0"/>
              <a:ea typeface="新細明體" pitchFamily="18" charset="-120"/>
            </a:endParaRPr>
          </a:p>
        </p:txBody>
      </p:sp>
      <p:graphicFrame>
        <p:nvGraphicFramePr>
          <p:cNvPr id="52687" name="Group 463"/>
          <p:cNvGraphicFramePr>
            <a:graphicFrameLocks noGrp="1"/>
          </p:cNvGraphicFramePr>
          <p:nvPr/>
        </p:nvGraphicFramePr>
        <p:xfrm>
          <a:off x="539750" y="476250"/>
          <a:ext cx="5616575" cy="6278880"/>
        </p:xfrm>
        <a:graphic>
          <a:graphicData uri="http://schemas.openxmlformats.org/drawingml/2006/table">
            <a:tbl>
              <a:tblPr/>
              <a:tblGrid>
                <a:gridCol w="1590675"/>
                <a:gridCol w="1146175"/>
                <a:gridCol w="1247775"/>
                <a:gridCol w="1631950"/>
              </a:tblGrid>
              <a:tr h="309563"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Materials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Static friction,        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07975"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Dry and clean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Lubricated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Aluminium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Steel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0.61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Copper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Steel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0.53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Brass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Steel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0.51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Cast iron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Copper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1.05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Cast iron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Zinc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0.85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Concrete (wet)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Rubber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0.30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Concrete (dry)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Rubber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1.0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Concrete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Wood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0.62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10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Copper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Glass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0.68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Glass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Glass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0.94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Metal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Wood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0.2–0.6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10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0.2 (wet)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10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rId3" tooltip="Polyethene"/>
                        </a:rPr>
                        <a:t>Polyethene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Steel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0.2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11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0.2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11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Steel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Steel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0.80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11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0.16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11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Steel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rId4" tooltip="PTFE"/>
                        </a:rPr>
                        <a:t>PTFE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0.04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11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0.04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11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PTFE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PTFE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0.04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11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0.04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11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Wood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Wood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0.25–0.5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10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</a:rPr>
                        <a:t>0.2 (wet)</a:t>
                      </a:r>
                      <a:r>
                        <a:rPr kumimoji="0" lang="en-US" altLang="zh-TW" sz="1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hlinkClick r:id="" action="ppaction://noaction"/>
                        </a:rPr>
                        <a:t>10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684" name="Text Box 460"/>
          <p:cNvSpPr txBox="1">
            <a:spLocks noChangeArrowheads="1"/>
          </p:cNvSpPr>
          <p:nvPr/>
        </p:nvSpPr>
        <p:spPr bwMode="auto">
          <a:xfrm>
            <a:off x="0" y="0"/>
            <a:ext cx="59404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Approximate coefficients of friction from Wiki</a:t>
            </a:r>
            <a:endParaRPr lang="zh-TW" altLang="en-US">
              <a:solidFill>
                <a:srgbClr val="0000FF"/>
              </a:solidFill>
              <a:ea typeface="新細明體" pitchFamily="18" charset="-120"/>
            </a:endParaRPr>
          </a:p>
        </p:txBody>
      </p:sp>
      <p:sp>
        <p:nvSpPr>
          <p:cNvPr id="52688" name="Rectangle 464"/>
          <p:cNvSpPr>
            <a:spLocks noChangeArrowheads="1"/>
          </p:cNvSpPr>
          <p:nvPr/>
        </p:nvSpPr>
        <p:spPr bwMode="auto">
          <a:xfrm>
            <a:off x="395288" y="5408613"/>
            <a:ext cx="5905500" cy="325437"/>
          </a:xfrm>
          <a:prstGeom prst="rect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26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12052300" cy="550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3851275" y="0"/>
            <a:ext cx="267176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dirty="0">
                <a:solidFill>
                  <a:srgbClr val="0000FF"/>
                </a:solidFill>
                <a:ea typeface="新細明體" pitchFamily="18" charset="-120"/>
              </a:rPr>
              <a:t>www.rpmmech.com</a:t>
            </a:r>
            <a:endParaRPr lang="zh-TW" altLang="en-US" dirty="0">
              <a:solidFill>
                <a:srgbClr val="0000FF"/>
              </a:solidFill>
              <a:ea typeface="新細明體" pitchFamily="18" charset="-120"/>
            </a:endParaRPr>
          </a:p>
        </p:txBody>
      </p:sp>
      <p:sp>
        <p:nvSpPr>
          <p:cNvPr id="49160" name="Rectangle 8"/>
          <p:cNvSpPr>
            <a:spLocks noChangeArrowheads="1"/>
          </p:cNvSpPr>
          <p:nvPr/>
        </p:nvSpPr>
        <p:spPr bwMode="auto">
          <a:xfrm>
            <a:off x="1727200" y="4508500"/>
            <a:ext cx="5976938" cy="120015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zh-TW" sz="3600" b="1">
                <a:solidFill>
                  <a:srgbClr val="FF0000"/>
                </a:solidFill>
                <a:ea typeface="新細明體" pitchFamily="18" charset="-120"/>
              </a:rPr>
              <a:t>It’s still a very large force. </a:t>
            </a:r>
          </a:p>
          <a:p>
            <a:pPr algn="ctr">
              <a:lnSpc>
                <a:spcPct val="100000"/>
              </a:lnSpc>
            </a:pPr>
            <a:r>
              <a:rPr lang="en-US" altLang="zh-TW" sz="3600" b="1">
                <a:solidFill>
                  <a:srgbClr val="FF0000"/>
                </a:solidFill>
                <a:ea typeface="新細明體" pitchFamily="18" charset="-120"/>
              </a:rPr>
              <a:t>Don’t over tight a screw.</a:t>
            </a:r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auto">
          <a:xfrm>
            <a:off x="6911975" y="1665288"/>
            <a:ext cx="863600" cy="323850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49162" name="Text Box 10"/>
          <p:cNvSpPr txBox="1">
            <a:spLocks noChangeArrowheads="1"/>
          </p:cNvSpPr>
          <p:nvPr/>
        </p:nvSpPr>
        <p:spPr bwMode="auto">
          <a:xfrm>
            <a:off x="7451725" y="-63500"/>
            <a:ext cx="1395413" cy="549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FF0000"/>
                </a:solidFill>
                <a:ea typeface="新細明體" pitchFamily="18" charset="-120"/>
              </a:rPr>
              <a:t>1000 kgw</a:t>
            </a:r>
          </a:p>
        </p:txBody>
      </p:sp>
      <p:sp>
        <p:nvSpPr>
          <p:cNvPr id="49163" name="Line 11"/>
          <p:cNvSpPr>
            <a:spLocks noChangeShapeType="1"/>
          </p:cNvSpPr>
          <p:nvPr/>
        </p:nvSpPr>
        <p:spPr bwMode="auto">
          <a:xfrm flipH="1">
            <a:off x="7524750" y="476250"/>
            <a:ext cx="323850" cy="11525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27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539750" y="657225"/>
            <a:ext cx="7940675" cy="1635125"/>
          </a:xfrm>
          <a:prstGeom prst="rect">
            <a:avLst/>
          </a:prstGeom>
          <a:solidFill>
            <a:schemeClr val="bg1"/>
          </a:solidFill>
          <a:ln w="19050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000">
                <a:ea typeface="新細明體" pitchFamily="18" charset="-120"/>
              </a:rPr>
              <a:t>Tightening Torque = K * D * P</a:t>
            </a:r>
          </a:p>
          <a:p>
            <a:r>
              <a:rPr lang="en-US" altLang="zh-TW" sz="2000">
                <a:ea typeface="新細明體" pitchFamily="18" charset="-120"/>
              </a:rPr>
              <a:t>K = 0.2 (dry, unlubricated)</a:t>
            </a:r>
          </a:p>
          <a:p>
            <a:r>
              <a:rPr lang="en-US" altLang="zh-TW" sz="2000">
                <a:ea typeface="新細明體" pitchFamily="18" charset="-120"/>
              </a:rPr>
              <a:t>Clamp Load (P) = 75% of the Proof Load</a:t>
            </a:r>
          </a:p>
          <a:p>
            <a:r>
              <a:rPr lang="en-US" altLang="zh-TW" sz="2000">
                <a:ea typeface="新細明體" pitchFamily="18" charset="-120"/>
              </a:rPr>
              <a:t>D = Nominal Thread Size</a:t>
            </a:r>
            <a:endParaRPr lang="zh-TW" altLang="en-US" sz="2000">
              <a:ea typeface="新細明體" pitchFamily="18" charset="-120"/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79388" y="2816225"/>
            <a:ext cx="8821737" cy="238760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The values presented in these tables are representative and have been compiled for the user’s benefit. Results can be influenced by any number of variables including </a:t>
            </a:r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1) excessive lubrication</a:t>
            </a:r>
            <a:r>
              <a:rPr lang="en-US" altLang="zh-TW">
                <a:ea typeface="新細明體" pitchFamily="18" charset="-120"/>
              </a:rPr>
              <a:t>, </a:t>
            </a:r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2) excessive design clamp load, 3) nicked or binding threads, 4) non-parallel mating surfaces, and 5) inadequate torque control</a:t>
            </a:r>
            <a:r>
              <a:rPr lang="en-US" altLang="zh-TW">
                <a:ea typeface="新細明體" pitchFamily="18" charset="-120"/>
              </a:rPr>
              <a:t>, to name a few. </a:t>
            </a:r>
            <a:endParaRPr lang="zh-TW" altLang="en-US">
              <a:ea typeface="新細明體" pitchFamily="18" charset="-120"/>
            </a:endParaRP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6335713" y="0"/>
            <a:ext cx="2671762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www.rpmmech.com</a:t>
            </a:r>
            <a:endParaRPr lang="zh-TW" altLang="en-US">
              <a:solidFill>
                <a:srgbClr val="0000FF"/>
              </a:solidFill>
              <a:ea typeface="新細明體" pitchFamily="18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28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87338" y="188913"/>
            <a:ext cx="8507412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Weld: base material melts. </a:t>
            </a: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	</a:t>
            </a:r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Common for SUS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 </a:t>
            </a:r>
          </a:p>
          <a:p>
            <a:r>
              <a:rPr lang="en-US" altLang="zh-TW" sz="2000">
                <a:latin typeface="Arial" charset="0"/>
                <a:ea typeface="新細明體" pitchFamily="18" charset="-120"/>
              </a:rPr>
              <a:t>	</a:t>
            </a:r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hard for Al alloy (oxide formation, high thermal conductivity)</a:t>
            </a:r>
          </a:p>
          <a:p>
            <a:r>
              <a:rPr lang="en-US" altLang="zh-TW" sz="2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	hard for copper (high thermal conductivity)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87338" y="2024063"/>
            <a:ext cx="8550275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151063" indent="-2151063">
              <a:defRPr>
                <a:solidFill>
                  <a:schemeClr val="tx1"/>
                </a:solidFill>
                <a:latin typeface="Arial" charset="0"/>
              </a:defRPr>
            </a:lvl1pPr>
            <a:lvl2pPr marL="2330450">
              <a:defRPr>
                <a:solidFill>
                  <a:schemeClr val="tx1"/>
                </a:solidFill>
                <a:latin typeface="Arial" charset="0"/>
              </a:defRPr>
            </a:lvl2pPr>
            <a:lvl3pPr marL="2509838">
              <a:defRPr>
                <a:solidFill>
                  <a:schemeClr val="tx1"/>
                </a:solidFill>
                <a:latin typeface="Arial" charset="0"/>
              </a:defRPr>
            </a:lvl3pPr>
            <a:lvl4pPr marL="2689225">
              <a:defRPr>
                <a:solidFill>
                  <a:schemeClr val="tx1"/>
                </a:solidFill>
                <a:latin typeface="Arial" charset="0"/>
              </a:defRPr>
            </a:lvl4pPr>
            <a:lvl5pPr marL="2868613">
              <a:defRPr>
                <a:solidFill>
                  <a:schemeClr val="tx1"/>
                </a:solidFill>
                <a:latin typeface="Arial" charset="0"/>
              </a:defRPr>
            </a:lvl5pPr>
            <a:lvl6pPr marL="3325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783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42402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6974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zh-TW" sz="2000">
                <a:ea typeface="新細明體" pitchFamily="18" charset="-120"/>
              </a:rPr>
              <a:t>Brazing, soldering: base material doesn’t melt, only brazing alloy or solder melts. </a:t>
            </a:r>
          </a:p>
          <a:p>
            <a:r>
              <a:rPr lang="en-US" altLang="zh-TW" sz="2000">
                <a:solidFill>
                  <a:srgbClr val="FF0000"/>
                </a:solidFill>
                <a:ea typeface="新細明體" pitchFamily="18" charset="-120"/>
              </a:rPr>
              <a:t>	</a:t>
            </a:r>
            <a:r>
              <a:rPr lang="en-US" altLang="zh-TW" sz="2000">
                <a:solidFill>
                  <a:srgbClr val="0000FF"/>
                </a:solidFill>
                <a:ea typeface="新細明體" pitchFamily="18" charset="-120"/>
              </a:rPr>
              <a:t>Flux can be used to reduce surface oxide</a:t>
            </a:r>
          </a:p>
          <a:p>
            <a:r>
              <a:rPr lang="en-US" altLang="zh-TW" sz="2000">
                <a:solidFill>
                  <a:srgbClr val="FF0000"/>
                </a:solidFill>
                <a:ea typeface="新細明體" pitchFamily="18" charset="-120"/>
              </a:rPr>
              <a:t>	Very</a:t>
            </a:r>
            <a:r>
              <a:rPr lang="en-US" altLang="zh-TW" sz="2000">
                <a:ea typeface="新細明體" pitchFamily="18" charset="-120"/>
              </a:rPr>
              <a:t> </a:t>
            </a:r>
            <a:r>
              <a:rPr lang="en-US" altLang="zh-TW" sz="2000">
                <a:solidFill>
                  <a:srgbClr val="FF0000"/>
                </a:solidFill>
                <a:ea typeface="新細明體" pitchFamily="18" charset="-120"/>
              </a:rPr>
              <a:t>hard for Al alloy (surface oxide)</a:t>
            </a:r>
          </a:p>
          <a:p>
            <a:r>
              <a:rPr lang="en-US" altLang="zh-TW" sz="2000">
                <a:solidFill>
                  <a:srgbClr val="FF0000"/>
                </a:solidFill>
                <a:ea typeface="新細明體" pitchFamily="18" charset="-120"/>
              </a:rPr>
              <a:t>	</a:t>
            </a:r>
            <a:r>
              <a:rPr lang="en-US" altLang="zh-TW" sz="2000">
                <a:solidFill>
                  <a:srgbClr val="0000FF"/>
                </a:solidFill>
                <a:ea typeface="新細明體" pitchFamily="18" charset="-120"/>
              </a:rPr>
              <a:t>Vacuum brazing is preferred when making SUS-Copper joint (sealing)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87338" y="4545013"/>
            <a:ext cx="568007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Glue: epoxy, crazy glue, etc. </a:t>
            </a:r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good for small parts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29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0" y="0"/>
            <a:ext cx="2720975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Welding concern 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323850" y="728663"/>
            <a:ext cx="7612063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Melted and then solidified (</a:t>
            </a:r>
            <a:r>
              <a:rPr lang="en-US" altLang="zh-TW" sz="20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very large contraction, </a:t>
            </a:r>
            <a:r>
              <a:rPr lang="en-US" altLang="zh-TW" sz="2000" b="1">
                <a:solidFill>
                  <a:srgbClr val="FF0000"/>
                </a:solidFill>
                <a:latin typeface="Symbol" pitchFamily="18" charset="2"/>
                <a:ea typeface="新細明體" pitchFamily="18" charset="-120"/>
              </a:rPr>
              <a:t>D</a:t>
            </a:r>
            <a:r>
              <a:rPr lang="en-US" altLang="zh-TW" sz="20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T &gt; 1000 </a:t>
            </a:r>
            <a:r>
              <a:rPr lang="en-US" altLang="zh-TW" sz="2000" b="1" baseline="30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C</a:t>
            </a:r>
            <a:r>
              <a:rPr lang="en-US" altLang="zh-TW" sz="2000">
                <a:latin typeface="Arial" charset="0"/>
                <a:ea typeface="新細明體" pitchFamily="18" charset="-120"/>
              </a:rPr>
              <a:t>)</a:t>
            </a:r>
          </a:p>
        </p:txBody>
      </p:sp>
      <p:graphicFrame>
        <p:nvGraphicFramePr>
          <p:cNvPr id="10254" name="Object 14"/>
          <p:cNvGraphicFramePr>
            <a:graphicFrameLocks noChangeAspect="1"/>
          </p:cNvGraphicFramePr>
          <p:nvPr/>
        </p:nvGraphicFramePr>
        <p:xfrm>
          <a:off x="3186113" y="1247775"/>
          <a:ext cx="4559300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7" name="方程式" r:id="rId3" imgW="1904760" imgH="228600" progId="Equation.3">
                  <p:embed/>
                </p:oleObj>
              </mc:Choice>
              <mc:Fallback>
                <p:oleObj name="方程式" r:id="rId3" imgW="1904760" imgH="2286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6113" y="1247775"/>
                        <a:ext cx="4559300" cy="547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1044575" y="2528888"/>
            <a:ext cx="3492500" cy="1979612"/>
          </a:xfrm>
          <a:prstGeom prst="rect">
            <a:avLst/>
          </a:prstGeom>
          <a:solidFill>
            <a:srgbClr val="C0C0C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10256" name="Rectangle 16"/>
          <p:cNvSpPr>
            <a:spLocks noChangeArrowheads="1"/>
          </p:cNvSpPr>
          <p:nvPr/>
        </p:nvSpPr>
        <p:spPr bwMode="auto">
          <a:xfrm>
            <a:off x="1044575" y="2708275"/>
            <a:ext cx="3492500" cy="162083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10257" name="Rectangle 17"/>
          <p:cNvSpPr>
            <a:spLocks noChangeArrowheads="1"/>
          </p:cNvSpPr>
          <p:nvPr/>
        </p:nvSpPr>
        <p:spPr bwMode="auto">
          <a:xfrm>
            <a:off x="4572000" y="2528888"/>
            <a:ext cx="3492500" cy="1979612"/>
          </a:xfrm>
          <a:prstGeom prst="rect">
            <a:avLst/>
          </a:prstGeom>
          <a:solidFill>
            <a:srgbClr val="C0C0C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10258" name="Rectangle 18"/>
          <p:cNvSpPr>
            <a:spLocks noChangeArrowheads="1"/>
          </p:cNvSpPr>
          <p:nvPr/>
        </p:nvSpPr>
        <p:spPr bwMode="auto">
          <a:xfrm>
            <a:off x="4572000" y="2708275"/>
            <a:ext cx="3492500" cy="162083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10259" name="Line 19"/>
          <p:cNvSpPr>
            <a:spLocks noChangeShapeType="1"/>
          </p:cNvSpPr>
          <p:nvPr/>
        </p:nvSpPr>
        <p:spPr bwMode="auto">
          <a:xfrm flipH="1">
            <a:off x="4572000" y="1952625"/>
            <a:ext cx="1044575" cy="46831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5632450" y="1611313"/>
            <a:ext cx="11652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FF0000"/>
                </a:solidFill>
                <a:ea typeface="新細明體" pitchFamily="18" charset="-120"/>
              </a:rPr>
              <a:t>welding</a:t>
            </a:r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879475" y="4672013"/>
            <a:ext cx="81565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>
                <a:solidFill>
                  <a:srgbClr val="FF0000"/>
                </a:solidFill>
                <a:ea typeface="新細明體" pitchFamily="18" charset="-120"/>
              </a:rPr>
              <a:t>After welding: shorter, smaller diameter near welding and </a:t>
            </a:r>
            <a:r>
              <a:rPr lang="en-US" altLang="zh-TW" b="1" i="1">
                <a:solidFill>
                  <a:srgbClr val="FF0000"/>
                </a:solidFill>
                <a:ea typeface="新細明體" pitchFamily="18" charset="-120"/>
              </a:rPr>
              <a:t>may be tilted. 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67ECC-EBD3-4BB0-8EEA-551B2B3CDE8F}" type="slidenum">
              <a:rPr lang="zh-TW" altLang="en-US" smtClean="0"/>
              <a:pPr/>
              <a:t>30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31" name="Group 15"/>
          <p:cNvGrpSpPr>
            <a:grpSpLocks/>
          </p:cNvGrpSpPr>
          <p:nvPr/>
        </p:nvGrpSpPr>
        <p:grpSpPr bwMode="auto">
          <a:xfrm>
            <a:off x="900113" y="-1611313"/>
            <a:ext cx="7769225" cy="7769226"/>
            <a:chOff x="528" y="0"/>
            <a:chExt cx="4894" cy="4894"/>
          </a:xfrm>
        </p:grpSpPr>
        <p:pic>
          <p:nvPicPr>
            <p:cNvPr id="3481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" y="0"/>
              <a:ext cx="4894" cy="48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819" name="AutoShape 3"/>
            <p:cNvSpPr>
              <a:spLocks noChangeArrowheads="1"/>
            </p:cNvSpPr>
            <p:nvPr/>
          </p:nvSpPr>
          <p:spPr bwMode="auto">
            <a:xfrm flipV="1">
              <a:off x="3560" y="1616"/>
              <a:ext cx="91" cy="45"/>
            </a:xfrm>
            <a:prstGeom prst="triangle">
              <a:avLst>
                <a:gd name="adj" fmla="val 50000"/>
              </a:avLst>
            </a:prstGeom>
            <a:solidFill>
              <a:srgbClr val="FF0000">
                <a:alpha val="39999"/>
              </a:srgbClr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4820" name="AutoShape 4"/>
            <p:cNvSpPr>
              <a:spLocks noChangeArrowheads="1"/>
            </p:cNvSpPr>
            <p:nvPr/>
          </p:nvSpPr>
          <p:spPr bwMode="auto">
            <a:xfrm flipV="1">
              <a:off x="4524" y="1621"/>
              <a:ext cx="91" cy="45"/>
            </a:xfrm>
            <a:prstGeom prst="triangle">
              <a:avLst>
                <a:gd name="adj" fmla="val 50000"/>
              </a:avLst>
            </a:prstGeom>
            <a:solidFill>
              <a:srgbClr val="FF0000">
                <a:alpha val="39999"/>
              </a:srgbClr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4821" name="AutoShape 5"/>
            <p:cNvSpPr>
              <a:spLocks noChangeArrowheads="1"/>
            </p:cNvSpPr>
            <p:nvPr/>
          </p:nvSpPr>
          <p:spPr bwMode="auto">
            <a:xfrm rot="5400000">
              <a:off x="2092" y="1712"/>
              <a:ext cx="91" cy="45"/>
            </a:xfrm>
            <a:prstGeom prst="triangle">
              <a:avLst>
                <a:gd name="adj" fmla="val 50000"/>
              </a:avLst>
            </a:prstGeom>
            <a:solidFill>
              <a:srgbClr val="FF0000">
                <a:alpha val="41000"/>
              </a:srgbClr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34822" name="AutoShape 6"/>
            <p:cNvSpPr>
              <a:spLocks noChangeArrowheads="1"/>
            </p:cNvSpPr>
            <p:nvPr/>
          </p:nvSpPr>
          <p:spPr bwMode="auto">
            <a:xfrm rot="-5400000">
              <a:off x="1168" y="1712"/>
              <a:ext cx="91" cy="45"/>
            </a:xfrm>
            <a:prstGeom prst="triangle">
              <a:avLst>
                <a:gd name="adj" fmla="val 50000"/>
              </a:avLst>
            </a:prstGeom>
            <a:solidFill>
              <a:srgbClr val="FF0000">
                <a:alpha val="39999"/>
              </a:srgbClr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</p:grp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0" y="0"/>
            <a:ext cx="2720975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Welding concern </a:t>
            </a: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1800225" y="4184650"/>
            <a:ext cx="192405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FF0000"/>
                </a:solidFill>
                <a:ea typeface="新細明體" pitchFamily="18" charset="-120"/>
              </a:rPr>
              <a:t>less tilted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67ECC-EBD3-4BB0-8EEA-551B2B3CDE8F}" type="slidenum">
              <a:rPr lang="zh-TW" altLang="en-US" smtClean="0"/>
              <a:pPr/>
              <a:t>31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76250" y="44450"/>
            <a:ext cx="13366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Strength</a:t>
            </a:r>
            <a:endParaRPr lang="en-US" altLang="zh-TW">
              <a:solidFill>
                <a:srgbClr val="0000FF"/>
              </a:solidFill>
              <a:ea typeface="Arial Unicode MS" pitchFamily="34" charset="-120"/>
              <a:cs typeface="Arial Unicode MS" pitchFamily="34" charset="-120"/>
            </a:endParaRPr>
          </a:p>
        </p:txBody>
      </p:sp>
      <p:graphicFrame>
        <p:nvGraphicFramePr>
          <p:cNvPr id="17413" name="Object 5"/>
          <p:cNvGraphicFramePr>
            <a:graphicFrameLocks noChangeAspect="1"/>
          </p:cNvGraphicFramePr>
          <p:nvPr/>
        </p:nvGraphicFramePr>
        <p:xfrm>
          <a:off x="1736725" y="223838"/>
          <a:ext cx="404813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3" name="方程式" r:id="rId3" imgW="152280" imgH="126720" progId="Equation.3">
                  <p:embed/>
                </p:oleObj>
              </mc:Choice>
              <mc:Fallback>
                <p:oleObj name="方程式" r:id="rId3" imgW="152280" imgH="12672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6725" y="223838"/>
                        <a:ext cx="404813" cy="338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097088" y="-17463"/>
            <a:ext cx="1471612" cy="62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8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w</a:t>
            </a:r>
            <a:r>
              <a:rPr lang="en-US" altLang="zh-TW" sz="2800" baseline="30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1</a:t>
            </a:r>
            <a:r>
              <a:rPr lang="en-US" altLang="zh-TW" sz="28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 t</a:t>
            </a:r>
            <a:r>
              <a:rPr lang="en-US" altLang="zh-TW" sz="2800" baseline="30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3</a:t>
            </a:r>
            <a:r>
              <a:rPr lang="en-US" altLang="zh-TW" sz="28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 L</a:t>
            </a:r>
            <a:r>
              <a:rPr lang="en-US" altLang="zh-TW" sz="2800" baseline="30000">
                <a:solidFill>
                  <a:srgbClr val="0000FF"/>
                </a:solidFill>
                <a:latin typeface="Symbol" pitchFamily="18" charset="2"/>
                <a:ea typeface="新細明體" pitchFamily="18" charset="-120"/>
              </a:rPr>
              <a:t>-</a:t>
            </a:r>
            <a:r>
              <a:rPr lang="en-US" altLang="zh-TW" sz="2800" baseline="30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2</a:t>
            </a:r>
          </a:p>
        </p:txBody>
      </p:sp>
      <p:grpSp>
        <p:nvGrpSpPr>
          <p:cNvPr id="17432" name="Group 24"/>
          <p:cNvGrpSpPr>
            <a:grpSpLocks/>
          </p:cNvGrpSpPr>
          <p:nvPr/>
        </p:nvGrpSpPr>
        <p:grpSpPr bwMode="auto">
          <a:xfrm>
            <a:off x="611188" y="908050"/>
            <a:ext cx="5526087" cy="1557338"/>
            <a:chOff x="1242" y="680"/>
            <a:chExt cx="3481" cy="981"/>
          </a:xfrm>
        </p:grpSpPr>
        <p:sp>
          <p:nvSpPr>
            <p:cNvPr id="17424" name="AutoShape 16"/>
            <p:cNvSpPr>
              <a:spLocks noChangeArrowheads="1"/>
            </p:cNvSpPr>
            <p:nvPr/>
          </p:nvSpPr>
          <p:spPr bwMode="auto">
            <a:xfrm>
              <a:off x="1633" y="1225"/>
              <a:ext cx="170" cy="284"/>
            </a:xfrm>
            <a:prstGeom prst="upArrow">
              <a:avLst>
                <a:gd name="adj1" fmla="val 50000"/>
                <a:gd name="adj2" fmla="val 41765"/>
              </a:avLst>
            </a:prstGeom>
            <a:solidFill>
              <a:srgbClr val="80808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7425" name="AutoShape 17"/>
            <p:cNvSpPr>
              <a:spLocks noChangeArrowheads="1"/>
            </p:cNvSpPr>
            <p:nvPr/>
          </p:nvSpPr>
          <p:spPr bwMode="auto">
            <a:xfrm>
              <a:off x="4383" y="1169"/>
              <a:ext cx="170" cy="284"/>
            </a:xfrm>
            <a:prstGeom prst="upArrow">
              <a:avLst>
                <a:gd name="adj1" fmla="val 50000"/>
                <a:gd name="adj2" fmla="val 41765"/>
              </a:avLst>
            </a:prstGeom>
            <a:solidFill>
              <a:srgbClr val="80808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7415" name="Rectangle 7"/>
            <p:cNvSpPr>
              <a:spLocks noChangeArrowheads="1"/>
            </p:cNvSpPr>
            <p:nvPr/>
          </p:nvSpPr>
          <p:spPr bwMode="auto">
            <a:xfrm>
              <a:off x="1434" y="1140"/>
              <a:ext cx="2892" cy="284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7416" name="Rectangle 8"/>
            <p:cNvSpPr>
              <a:spLocks noChangeArrowheads="1"/>
            </p:cNvSpPr>
            <p:nvPr/>
          </p:nvSpPr>
          <p:spPr bwMode="auto">
            <a:xfrm>
              <a:off x="1831" y="744"/>
              <a:ext cx="2892" cy="284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7417" name="Line 9"/>
            <p:cNvSpPr>
              <a:spLocks noChangeShapeType="1"/>
            </p:cNvSpPr>
            <p:nvPr/>
          </p:nvSpPr>
          <p:spPr bwMode="auto">
            <a:xfrm flipH="1">
              <a:off x="1434" y="744"/>
              <a:ext cx="397" cy="3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7418" name="Line 10"/>
            <p:cNvSpPr>
              <a:spLocks noChangeShapeType="1"/>
            </p:cNvSpPr>
            <p:nvPr/>
          </p:nvSpPr>
          <p:spPr bwMode="auto">
            <a:xfrm flipH="1">
              <a:off x="1434" y="1027"/>
              <a:ext cx="397" cy="39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7419" name="Line 11"/>
            <p:cNvSpPr>
              <a:spLocks noChangeShapeType="1"/>
            </p:cNvSpPr>
            <p:nvPr/>
          </p:nvSpPr>
          <p:spPr bwMode="auto">
            <a:xfrm flipH="1">
              <a:off x="4326" y="744"/>
              <a:ext cx="397" cy="3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7420" name="Line 12"/>
            <p:cNvSpPr>
              <a:spLocks noChangeShapeType="1"/>
            </p:cNvSpPr>
            <p:nvPr/>
          </p:nvSpPr>
          <p:spPr bwMode="auto">
            <a:xfrm flipH="1">
              <a:off x="4326" y="1027"/>
              <a:ext cx="397" cy="39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17421" name="Text Box 13"/>
            <p:cNvSpPr txBox="1">
              <a:spLocks noChangeArrowheads="1"/>
            </p:cNvSpPr>
            <p:nvPr/>
          </p:nvSpPr>
          <p:spPr bwMode="auto">
            <a:xfrm>
              <a:off x="1449" y="680"/>
              <a:ext cx="255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w</a:t>
              </a:r>
            </a:p>
          </p:txBody>
        </p:sp>
        <p:sp>
          <p:nvSpPr>
            <p:cNvPr id="17422" name="Text Box 14"/>
            <p:cNvSpPr txBox="1">
              <a:spLocks noChangeArrowheads="1"/>
            </p:cNvSpPr>
            <p:nvPr/>
          </p:nvSpPr>
          <p:spPr bwMode="auto">
            <a:xfrm>
              <a:off x="1242" y="1074"/>
              <a:ext cx="169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t</a:t>
              </a:r>
            </a:p>
          </p:txBody>
        </p:sp>
        <p:sp>
          <p:nvSpPr>
            <p:cNvPr id="17423" name="Text Box 15"/>
            <p:cNvSpPr txBox="1">
              <a:spLocks noChangeArrowheads="1"/>
            </p:cNvSpPr>
            <p:nvPr/>
          </p:nvSpPr>
          <p:spPr bwMode="auto">
            <a:xfrm>
              <a:off x="2871" y="1315"/>
              <a:ext cx="223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L</a:t>
              </a:r>
            </a:p>
          </p:txBody>
        </p:sp>
        <p:sp>
          <p:nvSpPr>
            <p:cNvPr id="17426" name="AutoShape 18"/>
            <p:cNvSpPr>
              <a:spLocks noChangeArrowheads="1"/>
            </p:cNvSpPr>
            <p:nvPr/>
          </p:nvSpPr>
          <p:spPr bwMode="auto">
            <a:xfrm flipV="1">
              <a:off x="3050" y="687"/>
              <a:ext cx="170" cy="284"/>
            </a:xfrm>
            <a:prstGeom prst="upArrow">
              <a:avLst>
                <a:gd name="adj1" fmla="val 50000"/>
                <a:gd name="adj2" fmla="val 41765"/>
              </a:avLst>
            </a:prstGeom>
            <a:solidFill>
              <a:srgbClr val="80808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</p:grpSp>
      <p:sp>
        <p:nvSpPr>
          <p:cNvPr id="17427" name="Text Box 19"/>
          <p:cNvSpPr txBox="1">
            <a:spLocks noChangeArrowheads="1"/>
          </p:cNvSpPr>
          <p:nvPr/>
        </p:nvSpPr>
        <p:spPr bwMode="auto">
          <a:xfrm>
            <a:off x="5086350" y="-4763"/>
            <a:ext cx="3184525" cy="549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scale to a known case</a:t>
            </a:r>
          </a:p>
        </p:txBody>
      </p:sp>
      <p:sp>
        <p:nvSpPr>
          <p:cNvPr id="17428" name="Text Box 20"/>
          <p:cNvSpPr txBox="1">
            <a:spLocks noChangeArrowheads="1"/>
          </p:cNvSpPr>
          <p:nvPr/>
        </p:nvSpPr>
        <p:spPr bwMode="auto">
          <a:xfrm>
            <a:off x="88900" y="3438525"/>
            <a:ext cx="8675688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41338" indent="-541338">
              <a:defRPr>
                <a:solidFill>
                  <a:schemeClr val="tx1"/>
                </a:solidFill>
                <a:latin typeface="Arial" charset="0"/>
              </a:defRPr>
            </a:lvl1pPr>
            <a:lvl2pPr marL="720725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Rigidity is more often of concern than strength, </a:t>
            </a:r>
          </a:p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	distortion at machining is often more severe than distortion at use.</a:t>
            </a:r>
          </a:p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Hardness and smoothness is important when there is a motion between two contact surfaces, e.g. precision fit, bearing</a:t>
            </a:r>
          </a:p>
        </p:txBody>
      </p:sp>
      <p:graphicFrame>
        <p:nvGraphicFramePr>
          <p:cNvPr id="17429" name="Object 21"/>
          <p:cNvGraphicFramePr>
            <a:graphicFrameLocks noChangeAspect="1"/>
          </p:cNvGraphicFramePr>
          <p:nvPr/>
        </p:nvGraphicFramePr>
        <p:xfrm>
          <a:off x="576263" y="2744788"/>
          <a:ext cx="4660900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4" name="方程式" r:id="rId5" imgW="1549080" imgH="228600" progId="Equation.3">
                  <p:embed/>
                </p:oleObj>
              </mc:Choice>
              <mc:Fallback>
                <p:oleObj name="方程式" r:id="rId5" imgW="1549080" imgH="2286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63" y="2744788"/>
                        <a:ext cx="4660900" cy="68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31" name="Picture 23" descr="beam_b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838" y="1916113"/>
            <a:ext cx="2790825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32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11" r="30440"/>
          <a:stretch>
            <a:fillRect/>
          </a:stretch>
        </p:blipFill>
        <p:spPr bwMode="auto">
          <a:xfrm>
            <a:off x="0" y="0"/>
            <a:ext cx="9540875" cy="727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33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287338" y="404813"/>
            <a:ext cx="8640762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Formula:</a:t>
            </a:r>
          </a:p>
          <a:p>
            <a:r>
              <a:rPr lang="en-US" altLang="zh-TW">
                <a:ea typeface="新細明體" pitchFamily="18" charset="-120"/>
              </a:rPr>
              <a:t>MI for solid rectangle = ((Height</a:t>
            </a:r>
            <a:r>
              <a:rPr lang="en-US" altLang="zh-TW" baseline="30000">
                <a:solidFill>
                  <a:srgbClr val="FF0000"/>
                </a:solidFill>
                <a:ea typeface="新細明體" pitchFamily="18" charset="-120"/>
              </a:rPr>
              <a:t>3</a:t>
            </a:r>
            <a:r>
              <a:rPr lang="en-US" altLang="zh-TW">
                <a:ea typeface="新細明體" pitchFamily="18" charset="-120"/>
              </a:rPr>
              <a:t> * Width) / 12)</a:t>
            </a:r>
          </a:p>
          <a:p>
            <a:r>
              <a:rPr lang="en-US" altLang="zh-TW">
                <a:ea typeface="新細明體" pitchFamily="18" charset="-120"/>
              </a:rPr>
              <a:t>Deflection = (Length</a:t>
            </a:r>
            <a:r>
              <a:rPr lang="en-US" altLang="zh-TW" baseline="30000">
                <a:solidFill>
                  <a:srgbClr val="FF0000"/>
                </a:solidFill>
                <a:ea typeface="新細明體" pitchFamily="18" charset="-120"/>
              </a:rPr>
              <a:t>3</a:t>
            </a:r>
            <a:r>
              <a:rPr lang="en-US" altLang="zh-TW">
                <a:ea typeface="新細明體" pitchFamily="18" charset="-120"/>
              </a:rPr>
              <a:t> * Force) / (3 * E * MI) </a:t>
            </a:r>
          </a:p>
          <a:p>
            <a:r>
              <a:rPr lang="en-US" altLang="zh-TW">
                <a:ea typeface="新細明體" pitchFamily="18" charset="-120"/>
              </a:rPr>
              <a:t>Bending Stress = (Force * Length) / (MI / (0.5 * Height))</a:t>
            </a:r>
          </a:p>
          <a:p>
            <a:endParaRPr lang="en-US" altLang="zh-TW">
              <a:ea typeface="新細明體" pitchFamily="18" charset="-120"/>
            </a:endParaRPr>
          </a:p>
          <a:p>
            <a:r>
              <a:rPr lang="en-US" altLang="zh-TW">
                <a:ea typeface="新細明體" pitchFamily="18" charset="-120"/>
              </a:rPr>
              <a:t>Where, </a:t>
            </a:r>
          </a:p>
          <a:p>
            <a:r>
              <a:rPr lang="en-US" altLang="zh-TW">
                <a:ea typeface="新細明體" pitchFamily="18" charset="-120"/>
              </a:rPr>
              <a:t>MI = Moment of Inertia</a:t>
            </a:r>
          </a:p>
          <a:p>
            <a:r>
              <a:rPr lang="en-US" altLang="zh-TW">
                <a:ea typeface="新細明體" pitchFamily="18" charset="-120"/>
              </a:rPr>
              <a:t>E = Modulas of Elasticity in psi </a:t>
            </a:r>
          </a:p>
          <a:p>
            <a:endParaRPr lang="en-US" altLang="zh-TW">
              <a:ea typeface="新細明體" pitchFamily="18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34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2838450" y="1719263"/>
            <a:ext cx="3465513" cy="3419475"/>
            <a:chOff x="1661" y="1338"/>
            <a:chExt cx="2183" cy="2154"/>
          </a:xfrm>
        </p:grpSpPr>
        <p:sp>
          <p:nvSpPr>
            <p:cNvPr id="22533" name="Oval 5"/>
            <p:cNvSpPr>
              <a:spLocks noChangeArrowheads="1"/>
            </p:cNvSpPr>
            <p:nvPr/>
          </p:nvSpPr>
          <p:spPr bwMode="auto">
            <a:xfrm>
              <a:off x="1661" y="1338"/>
              <a:ext cx="2183" cy="2154"/>
            </a:xfrm>
            <a:prstGeom prst="ellipse">
              <a:avLst/>
            </a:prstGeom>
            <a:solidFill>
              <a:srgbClr val="00FFFF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22532" name="Oval 4"/>
            <p:cNvSpPr>
              <a:spLocks noChangeArrowheads="1"/>
            </p:cNvSpPr>
            <p:nvPr/>
          </p:nvSpPr>
          <p:spPr bwMode="auto">
            <a:xfrm>
              <a:off x="1774" y="1451"/>
              <a:ext cx="1956" cy="192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TW" altLang="en-US"/>
            </a:p>
          </p:txBody>
        </p:sp>
      </p:grpSp>
      <p:sp>
        <p:nvSpPr>
          <p:cNvPr id="22539" name="Line 11"/>
          <p:cNvSpPr>
            <a:spLocks noChangeShapeType="1"/>
          </p:cNvSpPr>
          <p:nvPr/>
        </p:nvSpPr>
        <p:spPr bwMode="auto">
          <a:xfrm flipV="1">
            <a:off x="5967413" y="2124075"/>
            <a:ext cx="269875" cy="2254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2543" name="Line 15"/>
          <p:cNvSpPr>
            <a:spLocks noChangeShapeType="1"/>
          </p:cNvSpPr>
          <p:nvPr/>
        </p:nvSpPr>
        <p:spPr bwMode="auto">
          <a:xfrm>
            <a:off x="5876925" y="4598988"/>
            <a:ext cx="269875" cy="2254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2545" name="Line 17"/>
          <p:cNvSpPr>
            <a:spLocks noChangeShapeType="1"/>
          </p:cNvSpPr>
          <p:nvPr/>
        </p:nvSpPr>
        <p:spPr bwMode="auto">
          <a:xfrm flipH="1" flipV="1">
            <a:off x="2457450" y="3429000"/>
            <a:ext cx="3587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2546" name="Line 18"/>
          <p:cNvSpPr>
            <a:spLocks noChangeShapeType="1"/>
          </p:cNvSpPr>
          <p:nvPr/>
        </p:nvSpPr>
        <p:spPr bwMode="auto">
          <a:xfrm>
            <a:off x="4572000" y="5138738"/>
            <a:ext cx="0" cy="315912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2547" name="Line 19"/>
          <p:cNvSpPr>
            <a:spLocks noChangeShapeType="1"/>
          </p:cNvSpPr>
          <p:nvPr/>
        </p:nvSpPr>
        <p:spPr bwMode="auto">
          <a:xfrm flipV="1">
            <a:off x="4572000" y="1312863"/>
            <a:ext cx="0" cy="360362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2548" name="Line 20"/>
          <p:cNvSpPr>
            <a:spLocks noChangeShapeType="1"/>
          </p:cNvSpPr>
          <p:nvPr/>
        </p:nvSpPr>
        <p:spPr bwMode="auto">
          <a:xfrm flipH="1" flipV="1">
            <a:off x="3086100" y="1989138"/>
            <a:ext cx="225425" cy="2254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2549" name="Line 21"/>
          <p:cNvSpPr>
            <a:spLocks noChangeShapeType="1"/>
          </p:cNvSpPr>
          <p:nvPr/>
        </p:nvSpPr>
        <p:spPr bwMode="auto">
          <a:xfrm flipH="1">
            <a:off x="3132138" y="4689475"/>
            <a:ext cx="225425" cy="2254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2550" name="Text Box 22"/>
          <p:cNvSpPr txBox="1">
            <a:spLocks noChangeArrowheads="1"/>
          </p:cNvSpPr>
          <p:nvPr/>
        </p:nvSpPr>
        <p:spPr bwMode="auto">
          <a:xfrm>
            <a:off x="0" y="0"/>
            <a:ext cx="3543300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Stress &amp; stress release</a:t>
            </a:r>
          </a:p>
        </p:txBody>
      </p:sp>
      <p:sp>
        <p:nvSpPr>
          <p:cNvPr id="22554" name="Line 26"/>
          <p:cNvSpPr>
            <a:spLocks noChangeShapeType="1"/>
          </p:cNvSpPr>
          <p:nvPr/>
        </p:nvSpPr>
        <p:spPr bwMode="auto">
          <a:xfrm>
            <a:off x="6327775" y="3429000"/>
            <a:ext cx="26987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TW" altLang="en-US"/>
          </a:p>
        </p:txBody>
      </p:sp>
      <p:sp>
        <p:nvSpPr>
          <p:cNvPr id="22555" name="Rectangle 27"/>
          <p:cNvSpPr>
            <a:spLocks noChangeArrowheads="1"/>
          </p:cNvSpPr>
          <p:nvPr/>
        </p:nvSpPr>
        <p:spPr bwMode="auto">
          <a:xfrm rot="-903546">
            <a:off x="5741988" y="2843213"/>
            <a:ext cx="855662" cy="269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2556" name="Text Box 28"/>
          <p:cNvSpPr txBox="1">
            <a:spLocks noChangeArrowheads="1"/>
          </p:cNvSpPr>
          <p:nvPr/>
        </p:nvSpPr>
        <p:spPr bwMode="auto">
          <a:xfrm>
            <a:off x="4716463" y="333375"/>
            <a:ext cx="40989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latin typeface="Arial" charset="0"/>
                <a:ea typeface="新細明體" pitchFamily="18" charset="-120"/>
              </a:rPr>
              <a:t>Stress depends on its history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35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598488" y="1160463"/>
            <a:ext cx="4103687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0000FF"/>
                </a:solidFill>
                <a:ea typeface="新細明體" pitchFamily="18" charset="-120"/>
              </a:rPr>
              <a:t>Anneal</a:t>
            </a:r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 </a:t>
            </a:r>
            <a:r>
              <a:rPr lang="en-US" altLang="zh-TW" sz="3200">
                <a:solidFill>
                  <a:srgbClr val="0000FF"/>
                </a:solidFill>
                <a:ea typeface="新細明體" pitchFamily="18" charset="-120"/>
              </a:rPr>
              <a:t>to release stress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598488" y="3105150"/>
            <a:ext cx="7800975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FF0000"/>
                </a:solidFill>
                <a:ea typeface="新細明體" pitchFamily="18" charset="-120"/>
              </a:rPr>
              <a:t>Tempering</a:t>
            </a:r>
            <a:r>
              <a:rPr lang="en-US" altLang="zh-TW" sz="3200">
                <a:solidFill>
                  <a:srgbClr val="FF0000"/>
                </a:solidFill>
                <a:ea typeface="新細明體" pitchFamily="18" charset="-120"/>
              </a:rPr>
              <a:t> to increase Strength and Hardness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0" y="0"/>
            <a:ext cx="2301875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latin typeface="Arial" charset="0"/>
                <a:ea typeface="新細明體" pitchFamily="18" charset="-120"/>
              </a:rPr>
              <a:t>Heat Treatment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36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2879725" y="0"/>
            <a:ext cx="363855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32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先 能 有 中 生 有</a:t>
            </a:r>
          </a:p>
          <a:p>
            <a:pPr>
              <a:lnSpc>
                <a:spcPct val="200000"/>
              </a:lnSpc>
            </a:pPr>
            <a:r>
              <a:rPr lang="zh-TW" altLang="en-US" sz="32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後 能 無 中 生 有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612900" y="2457450"/>
            <a:ext cx="595788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4000">
                <a:solidFill>
                  <a:srgbClr val="0000FF"/>
                </a:solidFill>
                <a:ea typeface="新細明體" pitchFamily="18" charset="-120"/>
              </a:rPr>
              <a:t>Make it work,</a:t>
            </a:r>
          </a:p>
          <a:p>
            <a:pPr algn="ctr"/>
            <a:r>
              <a:rPr lang="en-US" altLang="zh-TW" sz="4000">
                <a:solidFill>
                  <a:srgbClr val="0000FF"/>
                </a:solidFill>
                <a:ea typeface="新細明體" pitchFamily="18" charset="-120"/>
              </a:rPr>
              <a:t>especially under constraints.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5076825" y="3943350"/>
            <a:ext cx="356235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800">
                <a:latin typeface="標楷體" pitchFamily="65" charset="-120"/>
                <a:ea typeface="標楷體" pitchFamily="65" charset="-120"/>
              </a:rPr>
              <a:t>時間、材料、精度</a:t>
            </a:r>
            <a:r>
              <a:rPr lang="en-US" altLang="zh-TW" sz="2800">
                <a:latin typeface="標楷體" pitchFamily="65" charset="-120"/>
                <a:ea typeface="標楷體" pitchFamily="65" charset="-120"/>
              </a:rPr>
              <a:t> …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37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群組 10"/>
          <p:cNvGrpSpPr/>
          <p:nvPr/>
        </p:nvGrpSpPr>
        <p:grpSpPr>
          <a:xfrm>
            <a:off x="1259632" y="1817262"/>
            <a:ext cx="6701520" cy="4503713"/>
            <a:chOff x="1362868" y="800708"/>
            <a:chExt cx="6701520" cy="4503713"/>
          </a:xfrm>
        </p:grpSpPr>
        <p:sp>
          <p:nvSpPr>
            <p:cNvPr id="2" name="矩形 1"/>
            <p:cNvSpPr/>
            <p:nvPr/>
          </p:nvSpPr>
          <p:spPr bwMode="auto">
            <a:xfrm>
              <a:off x="1394944" y="2276872"/>
              <a:ext cx="6669444" cy="2592288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3" name="矩形 2"/>
            <p:cNvSpPr/>
            <p:nvPr/>
          </p:nvSpPr>
          <p:spPr bwMode="auto">
            <a:xfrm>
              <a:off x="2591780" y="800708"/>
              <a:ext cx="4248472" cy="3096344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5" name="矩形 4"/>
            <p:cNvSpPr/>
            <p:nvPr/>
          </p:nvSpPr>
          <p:spPr bwMode="auto">
            <a:xfrm>
              <a:off x="2591780" y="3320988"/>
              <a:ext cx="4248472" cy="144016"/>
            </a:xfrm>
            <a:prstGeom prst="rect">
              <a:avLst/>
            </a:prstGeom>
            <a:pattFill prst="ltDnDiag">
              <a:fgClr>
                <a:schemeClr val="accent1"/>
              </a:fgClr>
              <a:bgClr>
                <a:schemeClr val="bg1"/>
              </a:bgClr>
            </a:patt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2591780" y="2528900"/>
              <a:ext cx="4248472" cy="144016"/>
            </a:xfrm>
            <a:prstGeom prst="rect">
              <a:avLst/>
            </a:prstGeom>
            <a:pattFill prst="ltDnDiag">
              <a:fgClr>
                <a:schemeClr val="accent1"/>
              </a:fgClr>
              <a:bgClr>
                <a:schemeClr val="bg1"/>
              </a:bgClr>
            </a:patt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3538509" y="4793704"/>
              <a:ext cx="2397451" cy="5107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A very rigid stone</a:t>
              </a:r>
              <a:endParaRPr lang="zh-TW" altLang="en-US" dirty="0"/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1362868" y="1448780"/>
              <a:ext cx="6683689" cy="5107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A SUS304 tube, OD = 20 mm, t = 2 mm, L = 60 mm</a:t>
              </a:r>
              <a:endParaRPr lang="zh-TW" altLang="en-US" dirty="0"/>
            </a:p>
          </p:txBody>
        </p:sp>
        <p:cxnSp>
          <p:nvCxnSpPr>
            <p:cNvPr id="10" name="直線單箭頭接點 9"/>
            <p:cNvCxnSpPr/>
            <p:nvPr/>
          </p:nvCxnSpPr>
          <p:spPr bwMode="auto">
            <a:xfrm flipH="1">
              <a:off x="4968044" y="1959497"/>
              <a:ext cx="216024" cy="569403"/>
            </a:xfrm>
            <a:prstGeom prst="straightConnector1">
              <a:avLst/>
            </a:prstGeom>
            <a:noFill/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12" name="文字方塊 11"/>
          <p:cNvSpPr txBox="1"/>
          <p:nvPr/>
        </p:nvSpPr>
        <p:spPr>
          <a:xfrm>
            <a:off x="467544" y="116632"/>
            <a:ext cx="8064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 smtClean="0"/>
              <a:t>A </a:t>
            </a:r>
            <a:r>
              <a:rPr lang="en-US" altLang="zh-TW" sz="1600" dirty="0"/>
              <a:t>Stainless Steel tube is confined tightly by a very rigid stone as shown in the Figure. If one heats up the tube by 40 degree C, the tube would exert a force to the stone (the tone is not heated). How large is the force? </a:t>
            </a:r>
            <a:endParaRPr lang="zh-TW" altLang="zh-TW" sz="1600" dirty="0"/>
          </a:p>
          <a:p>
            <a:r>
              <a:rPr lang="en-US" altLang="zh-TW" sz="1600" dirty="0"/>
              <a:t>For SUS304, the thermal expansion coefficient is 1.7x10</a:t>
            </a:r>
            <a:r>
              <a:rPr lang="en-US" altLang="zh-TW" sz="1600" baseline="30000" dirty="0"/>
              <a:t>-5</a:t>
            </a:r>
            <a:r>
              <a:rPr lang="en-US" altLang="zh-TW" sz="1600" dirty="0"/>
              <a:t> /degree; the modulus of elasticity is 2.8x10</a:t>
            </a:r>
            <a:r>
              <a:rPr lang="en-US" altLang="zh-TW" sz="1600" baseline="30000" dirty="0"/>
              <a:t>7</a:t>
            </a:r>
            <a:r>
              <a:rPr lang="en-US" altLang="zh-TW" sz="1600" dirty="0"/>
              <a:t> psi.</a:t>
            </a:r>
            <a:endParaRPr lang="zh-TW" altLang="zh-TW" sz="1600" dirty="0"/>
          </a:p>
          <a:p>
            <a:endParaRPr lang="zh-TW" altLang="en-US" sz="16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6876D-71A6-41D8-B849-29D0D30D7061}" type="slidenum">
              <a:rPr lang="zh-TW" altLang="en-US" smtClean="0"/>
              <a:pPr/>
              <a:t>38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2355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2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2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1488</TotalTime>
  <Words>1264</Words>
  <Application>Microsoft Office PowerPoint</Application>
  <PresentationFormat>如螢幕大小 (4:3)</PresentationFormat>
  <Paragraphs>345</Paragraphs>
  <Slides>38</Slides>
  <Notes>3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38</vt:i4>
      </vt:variant>
    </vt:vector>
  </HeadingPairs>
  <TitlesOfParts>
    <vt:vector size="40" baseType="lpstr">
      <vt:lpstr>預設簡報設計</vt:lpstr>
      <vt:lpstr>方程式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sinica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jimlin</dc:creator>
  <cp:lastModifiedBy>Jim Lin</cp:lastModifiedBy>
  <cp:revision>41</cp:revision>
  <dcterms:created xsi:type="dcterms:W3CDTF">2005-06-23T06:49:46Z</dcterms:created>
  <dcterms:modified xsi:type="dcterms:W3CDTF">2017-02-09T07:11:58Z</dcterms:modified>
</cp:coreProperties>
</file>