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76" r:id="rId4"/>
  </p:sldMasterIdLst>
  <p:sldIdLst>
    <p:sldId id="278" r:id="rId5"/>
    <p:sldId id="272" r:id="rId6"/>
    <p:sldId id="273" r:id="rId7"/>
    <p:sldId id="279" r:id="rId8"/>
    <p:sldId id="280" r:id="rId9"/>
    <p:sldId id="282" r:id="rId10"/>
    <p:sldId id="281" r:id="rId11"/>
    <p:sldId id="283" r:id="rId12"/>
    <p:sldId id="274" r:id="rId13"/>
    <p:sldId id="276" r:id="rId14"/>
    <p:sldId id="275" r:id="rId15"/>
    <p:sldId id="277" r:id="rId16"/>
    <p:sldId id="260" r:id="rId17"/>
    <p:sldId id="271" r:id="rId18"/>
    <p:sldId id="288" r:id="rId19"/>
    <p:sldId id="289" r:id="rId20"/>
    <p:sldId id="290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299" r:id="rId29"/>
    <p:sldId id="307" r:id="rId30"/>
    <p:sldId id="301" r:id="rId31"/>
    <p:sldId id="285" r:id="rId32"/>
    <p:sldId id="291" r:id="rId33"/>
    <p:sldId id="302" r:id="rId34"/>
    <p:sldId id="303" r:id="rId35"/>
    <p:sldId id="304" r:id="rId36"/>
    <p:sldId id="305" r:id="rId37"/>
    <p:sldId id="268" r:id="rId38"/>
    <p:sldId id="284" r:id="rId39"/>
    <p:sldId id="267" r:id="rId40"/>
    <p:sldId id="264" r:id="rId41"/>
    <p:sldId id="265" r:id="rId42"/>
    <p:sldId id="266" r:id="rId43"/>
    <p:sldId id="262" r:id="rId44"/>
    <p:sldId id="263" r:id="rId45"/>
    <p:sldId id="300" r:id="rId46"/>
    <p:sldId id="306" r:id="rId47"/>
    <p:sldId id="286" r:id="rId48"/>
    <p:sldId id="287" r:id="rId4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20"/>
    <p:restoredTop sz="94660"/>
  </p:normalViewPr>
  <p:slideViewPr>
    <p:cSldViewPr showGuides="1">
      <p:cViewPr varScale="1">
        <p:scale>
          <a:sx n="117" d="100"/>
          <a:sy n="117" d="100"/>
        </p:scale>
        <p:origin x="-1380" y="-102"/>
      </p:cViewPr>
      <p:guideLst>
        <p:guide orient="horz" pos="134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714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57C9-9EA4-4747-A1D4-45619A8A58CA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656B0-651A-4298-8708-27ADE9CDC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6348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57C9-9EA4-4747-A1D4-45619A8A58CA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656B0-651A-4298-8708-27ADE9CDC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9484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57C9-9EA4-4747-A1D4-45619A8A58CA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656B0-651A-4298-8708-27ADE9CDC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31249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57C9-9EA4-4747-A1D4-45619A8A58CA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656B0-651A-4298-8708-27ADE9CDC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2256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57C9-9EA4-4747-A1D4-45619A8A58CA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656B0-651A-4298-8708-27ADE9CDC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757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57C9-9EA4-4747-A1D4-45619A8A58CA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656B0-651A-4298-8708-27ADE9CDC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899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57C9-9EA4-4747-A1D4-45619A8A58CA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656B0-651A-4298-8708-27ADE9CDC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1178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57C9-9EA4-4747-A1D4-45619A8A58CA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656B0-651A-4298-8708-27ADE9CDC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2462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57C9-9EA4-4747-A1D4-45619A8A58CA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656B0-651A-4298-8708-27ADE9CDC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3336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57C9-9EA4-4747-A1D4-45619A8A58CA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656B0-651A-4298-8708-27ADE9CDC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17092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F57C9-9EA4-4747-A1D4-45619A8A58CA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656B0-651A-4298-8708-27ADE9CDC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0226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89C8131-0EDC-494E-9B02-C835983ED6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82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5BE5513D-7951-4D00-815E-5F8B12F920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3383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C7409488-5C57-4DE0-8578-9E995A3AC0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7611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749D435-A06E-4041-B19B-D14F9ABFEF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882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4F703A4D-9D9A-471E-9E1B-DCC8D2C906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0711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B7915B0E-CA0A-48B5-A6CA-01B5A00635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548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02C7A1EC-FFFC-448E-9775-C1CEF2EE0C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881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91A5BD5-59A7-45A4-BB24-947EE8C7A1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7975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26A963C-D959-4B27-83C7-A395C99767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0501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87AA9DE6-72A3-4A5B-A4AA-BB0BBA8CAC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361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EC54115-DCE9-4BD6-8C1E-EA75B0A3A6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9589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24C24-DBE6-4D40-BEA8-2B0A91FD8EC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198545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24C24-DBE6-4D40-BEA8-2B0A91FD8EC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707108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826E9-A064-48FD-8C59-F51A88F46E8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146061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89C8131-0EDC-494E-9B02-C835983ED6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9127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5BE5513D-7951-4D00-815E-5F8B12F920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74664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C7409488-5C57-4DE0-8578-9E995A3AC0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5157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749D435-A06E-4041-B19B-D14F9ABFEF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766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4F703A4D-9D9A-471E-9E1B-DCC8D2C906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072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B7915B0E-CA0A-48B5-A6CA-01B5A00635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84223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02C7A1EC-FFFC-448E-9775-C1CEF2EE0C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4172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91A5BD5-59A7-45A4-BB24-947EE8C7A1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40087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26A963C-D959-4B27-83C7-A395C99767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2467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87AA9DE6-72A3-4A5B-A4AA-BB0BBA8CAC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39916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EC54115-DCE9-4BD6-8C1E-EA75B0A3A6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808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24C24-DBE6-4D40-BEA8-2B0A91FD8EC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7880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F57C9-9EA4-4747-A1D4-45619A8A58CA}" type="datetimeFigureOut">
              <a:rPr lang="zh-TW" altLang="en-US" smtClean="0"/>
              <a:t>2018/5/23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656B0-651A-4298-8708-27ADE9CDC9B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98643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</a:p>
        </p:txBody>
      </p:sp>
      <p:sp>
        <p:nvSpPr>
          <p:cNvPr id="51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fld id="{33C6CBD6-8860-4902-ACF9-F6F6EB6CE5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133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09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prstClr val="black">
                    <a:tint val="75000"/>
                  </a:prstClr>
                </a:solidFill>
                <a:ea typeface="新細明體" pitchFamily="18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latin typeface="Times New Roman" pitchFamily="18" charset="0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prstClr val="black">
                    <a:tint val="75000"/>
                  </a:prstClr>
                </a:solidFill>
                <a:ea typeface="新細明體" pitchFamily="18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>
              <a:latin typeface="Times New Roman" pitchFamily="18" charset="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>
                <a:solidFill>
                  <a:prstClr val="black">
                    <a:tint val="75000"/>
                  </a:prstClr>
                </a:solidFill>
                <a:ea typeface="新細明體" pitchFamily="18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7F926A7-4C90-4169-82E0-27B1C5559E4A}" type="slidenum">
              <a:rPr kumimoji="1" lang="en-US" altLang="zh-TW"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en-US" altLang="zh-TW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736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</a:p>
        </p:txBody>
      </p:sp>
      <p:sp>
        <p:nvSpPr>
          <p:cNvPr id="51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fld id="{33C6CBD6-8860-4902-ACF9-F6F6EB6CE5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005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3" Type="http://schemas.openxmlformats.org/officeDocument/2006/relationships/oleObject" Target="../embeddings/oleObject5.bin"/><Relationship Id="rId7" Type="http://schemas.openxmlformats.org/officeDocument/2006/relationships/image" Target="../media/image16.tif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5.tiff"/><Relationship Id="rId5" Type="http://schemas.openxmlformats.org/officeDocument/2006/relationships/image" Target="../media/image14.tiff"/><Relationship Id="rId4" Type="http://schemas.openxmlformats.org/officeDocument/2006/relationships/image" Target="../media/image13.wmf"/><Relationship Id="rId9" Type="http://schemas.openxmlformats.org/officeDocument/2006/relationships/image" Target="../media/image18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3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emf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50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4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9.png"/><Relationship Id="rId3" Type="http://schemas.openxmlformats.org/officeDocument/2006/relationships/oleObject" Target="../embeddings/oleObject6.bin"/><Relationship Id="rId7" Type="http://schemas.openxmlformats.org/officeDocument/2006/relationships/image" Target="../media/image53.png"/><Relationship Id="rId12" Type="http://schemas.openxmlformats.org/officeDocument/2006/relationships/image" Target="../media/image58.png"/><Relationship Id="rId17" Type="http://schemas.openxmlformats.org/officeDocument/2006/relationships/image" Target="../media/image530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52.png"/><Relationship Id="rId1" Type="http://schemas.openxmlformats.org/officeDocument/2006/relationships/vmlDrawing" Target="../drawings/vmlDrawing4.vml"/><Relationship Id="rId6" Type="http://schemas.openxmlformats.org/officeDocument/2006/relationships/image" Target="NULL"/><Relationship Id="rId11" Type="http://schemas.openxmlformats.org/officeDocument/2006/relationships/image" Target="../media/image57.png"/><Relationship Id="rId5" Type="http://schemas.openxmlformats.org/officeDocument/2006/relationships/oleObject" Target="../embeddings/oleObject17.bin"/><Relationship Id="rId15" Type="http://schemas.openxmlformats.org/officeDocument/2006/relationships/image" Target="../media/image61.png"/><Relationship Id="rId10" Type="http://schemas.openxmlformats.org/officeDocument/2006/relationships/image" Target="../media/image56.png"/><Relationship Id="rId4" Type="http://schemas.openxmlformats.org/officeDocument/2006/relationships/image" Target="../media/image52.wmf"/><Relationship Id="rId9" Type="http://schemas.openxmlformats.org/officeDocument/2006/relationships/image" Target="../media/image55.png"/><Relationship Id="rId14" Type="http://schemas.openxmlformats.org/officeDocument/2006/relationships/image" Target="../media/image6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557554" y="800708"/>
            <a:ext cx="8028892" cy="1481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TW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Kinetics of Criegee </a:t>
            </a:r>
            <a:r>
              <a:rPr lang="en-US" altLang="zh-TW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Intermediate Reactions </a:t>
            </a:r>
            <a:r>
              <a:rPr lang="en-US" altLang="zh-TW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US" altLang="zh-TW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Alcohol </a:t>
            </a:r>
            <a:r>
              <a:rPr lang="en-US" altLang="zh-TW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altLang="zh-TW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Dimethyl Sulfoxide </a:t>
            </a:r>
            <a:endParaRPr lang="zh-TW" altLang="en-US" sz="32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74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57111" y="837191"/>
            <a:ext cx="11852479" cy="5544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130629" y="186612"/>
            <a:ext cx="75081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solidFill>
                  <a:srgbClr val="0000FF"/>
                </a:solidFill>
                <a:cs typeface="Times New Roman" panose="02020603050405020304" pitchFamily="18" charset="0"/>
              </a:rPr>
              <a:t>Criegee Intermediates are important.</a:t>
            </a:r>
            <a:endParaRPr lang="zh-TW" altLang="en-US" sz="3200" dirty="0">
              <a:solidFill>
                <a:srgbClr val="0000FF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923520" y="6154129"/>
            <a:ext cx="22204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/>
              <a:t> © </a:t>
            </a:r>
            <a:r>
              <a:rPr lang="en-US" altLang="zh-TW" dirty="0" smtClean="0"/>
              <a:t>Science 2013</a:t>
            </a:r>
            <a:endParaRPr lang="zh-TW" altLang="en-US" dirty="0"/>
          </a:p>
        </p:txBody>
      </p:sp>
      <p:sp>
        <p:nvSpPr>
          <p:cNvPr id="2" name="文字方塊 1"/>
          <p:cNvSpPr txBox="1"/>
          <p:nvPr/>
        </p:nvSpPr>
        <p:spPr>
          <a:xfrm>
            <a:off x="5394192" y="4103274"/>
            <a:ext cx="233589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solidFill>
                  <a:srgbClr val="0000FF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Formic acid</a:t>
            </a:r>
          </a:p>
          <a:p>
            <a:r>
              <a:rPr lang="en-US" altLang="zh-TW" sz="3200" dirty="0" err="1" smtClean="0">
                <a:solidFill>
                  <a:srgbClr val="0000FF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HCl</a:t>
            </a:r>
            <a:r>
              <a:rPr lang="en-US" altLang="zh-TW" sz="3200" dirty="0" smtClean="0">
                <a:solidFill>
                  <a:srgbClr val="0000FF"/>
                </a:solidFill>
                <a:latin typeface="Georgia" panose="02040502050405020303" pitchFamily="18" charset="0"/>
                <a:cs typeface="Times New Roman" panose="02020603050405020304" pitchFamily="18" charset="0"/>
              </a:rPr>
              <a:t>, HNO3</a:t>
            </a:r>
            <a:endParaRPr lang="zh-TW" altLang="en-US" sz="3200" dirty="0">
              <a:solidFill>
                <a:srgbClr val="0000FF"/>
              </a:solidFill>
              <a:latin typeface="Georgia" panose="02040502050405020303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55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386" y="-449511"/>
            <a:ext cx="9127907" cy="717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sp>
        <p:nvSpPr>
          <p:cNvPr id="3" name="文字方塊 2"/>
          <p:cNvSpPr txBox="1"/>
          <p:nvPr/>
        </p:nvSpPr>
        <p:spPr>
          <a:xfrm>
            <a:off x="0" y="6153084"/>
            <a:ext cx="7097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kern="0" dirty="0" smtClean="0">
                <a:solidFill>
                  <a:srgbClr val="0000FF"/>
                </a:solidFill>
                <a:latin typeface="Times New Roman"/>
                <a:ea typeface="新細明體"/>
              </a:rPr>
              <a:t>Lin &amp; Chao, Chem</a:t>
            </a:r>
            <a:r>
              <a:rPr lang="en-US" altLang="zh-TW" kern="0" dirty="0">
                <a:solidFill>
                  <a:srgbClr val="0000FF"/>
                </a:solidFill>
                <a:latin typeface="Times New Roman"/>
                <a:ea typeface="新細明體"/>
              </a:rPr>
              <a:t>. Soc. Rev., 46, 7483-7497 (2017)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6117228" y="5891490"/>
            <a:ext cx="3781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kern="0" dirty="0" smtClean="0">
                <a:solidFill>
                  <a:srgbClr val="FF00FF"/>
                </a:solidFill>
                <a:latin typeface="Times New Roman"/>
                <a:ea typeface="新細明體"/>
              </a:rPr>
              <a:t>JPC Lett, 9, 184 (2018)</a:t>
            </a:r>
            <a:endParaRPr lang="zh-TW" altLang="en-US" dirty="0">
              <a:solidFill>
                <a:srgbClr val="FF00FF"/>
              </a:solidFill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4563836" y="2857500"/>
            <a:ext cx="2171700" cy="253909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914899" y="4136627"/>
            <a:ext cx="1673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C00000"/>
                </a:solidFill>
              </a:rPr>
              <a:t>Upper limit</a:t>
            </a:r>
            <a:endParaRPr lang="zh-TW" altLang="en-US" dirty="0">
              <a:solidFill>
                <a:srgbClr val="C00000"/>
              </a:solidFill>
            </a:endParaRPr>
          </a:p>
        </p:txBody>
      </p:sp>
      <p:cxnSp>
        <p:nvCxnSpPr>
          <p:cNvPr id="8" name="直線單箭頭接點 7"/>
          <p:cNvCxnSpPr/>
          <p:nvPr/>
        </p:nvCxnSpPr>
        <p:spPr>
          <a:xfrm flipV="1">
            <a:off x="3347864" y="1340768"/>
            <a:ext cx="0" cy="2556284"/>
          </a:xfrm>
          <a:prstGeom prst="straightConnector1">
            <a:avLst/>
          </a:prstGeom>
          <a:ln w="28575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單箭頭接點 10"/>
          <p:cNvCxnSpPr/>
          <p:nvPr/>
        </p:nvCxnSpPr>
        <p:spPr>
          <a:xfrm flipV="1">
            <a:off x="1943708" y="1808820"/>
            <a:ext cx="0" cy="3240360"/>
          </a:xfrm>
          <a:prstGeom prst="straightConnector1">
            <a:avLst/>
          </a:prstGeom>
          <a:ln w="28575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563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1ABDB8-267D-4D77-B2E0-192C40CA2ECC}" type="slidenum">
              <a:rPr lang="en-US" altLang="zh-TW" smtClean="0"/>
              <a:pPr>
                <a:defRPr/>
              </a:pPr>
              <a:t>4</a:t>
            </a:fld>
            <a:endParaRPr lang="en-US" altLang="zh-TW" dirty="0"/>
          </a:p>
        </p:txBody>
      </p:sp>
      <p:graphicFrame>
        <p:nvGraphicFramePr>
          <p:cNvPr id="3" name="物件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0996384"/>
              </p:ext>
            </p:extLst>
          </p:nvPr>
        </p:nvGraphicFramePr>
        <p:xfrm>
          <a:off x="-446586" y="-468563"/>
          <a:ext cx="10227505" cy="7434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name="Graph" r:id="rId3" imgW="3841699" imgH="2893162" progId="Origin50.Graph">
                  <p:embed/>
                </p:oleObj>
              </mc:Choice>
              <mc:Fallback>
                <p:oleObj name="Graph" r:id="rId3" imgW="3841699" imgH="2893162" progId="Origin50.Graph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446586" y="-468563"/>
                        <a:ext cx="10227505" cy="743497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2932077" y="944824"/>
            <a:ext cx="713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4 </a:t>
            </a:r>
            <a:r>
              <a:rPr lang="en-US" altLang="zh-TW" dirty="0" err="1" smtClean="0">
                <a:latin typeface="Symbol" panose="05050102010706020507" pitchFamily="18" charset="2"/>
              </a:rPr>
              <a:t>m</a:t>
            </a:r>
            <a:r>
              <a:rPr lang="en-US" altLang="zh-TW" dirty="0" err="1" smtClean="0"/>
              <a:t>s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3645734" y="3900873"/>
            <a:ext cx="1021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196 </a:t>
            </a:r>
            <a:r>
              <a:rPr lang="en-US" altLang="zh-TW" dirty="0" err="1" smtClean="0">
                <a:latin typeface="Symbol" panose="05050102010706020507" pitchFamily="18" charset="2"/>
              </a:rPr>
              <a:t>m</a:t>
            </a:r>
            <a:r>
              <a:rPr lang="en-US" altLang="zh-TW" dirty="0" err="1" smtClean="0"/>
              <a:t>s</a:t>
            </a:r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1890594" y="5005475"/>
            <a:ext cx="11961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US" altLang="zh-TW" sz="32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altLang="zh-TW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altLang="zh-TW" sz="32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zh-TW" altLang="en-US" sz="3200" baseline="-25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380928" y="503965"/>
            <a:ext cx="156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CH</a:t>
            </a:r>
            <a:r>
              <a:rPr lang="en-US" altLang="zh-TW" sz="3200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altLang="zh-TW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OO</a:t>
            </a:r>
            <a:endParaRPr lang="zh-TW" altLang="en-US" sz="3200" baseline="-25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416490" y="1622137"/>
            <a:ext cx="6174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IO</a:t>
            </a:r>
            <a:endParaRPr lang="zh-TW" altLang="en-US" sz="3200" baseline="-25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文字方塊 9"/>
          <p:cNvSpPr txBox="1"/>
          <p:nvPr/>
        </p:nvSpPr>
        <p:spPr>
          <a:xfrm rot="16200000">
            <a:off x="65773" y="3469063"/>
            <a:ext cx="3966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D</a:t>
            </a:r>
            <a:endParaRPr lang="zh-TW" altLang="en-US" sz="3200" dirty="0"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100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5</a:t>
            </a:fld>
            <a:endParaRPr lang="en-US" altLang="zh-TW"/>
          </a:p>
        </p:txBody>
      </p:sp>
      <p:grpSp>
        <p:nvGrpSpPr>
          <p:cNvPr id="26" name="群組 25"/>
          <p:cNvGrpSpPr>
            <a:grpSpLocks noChangeAspect="1"/>
          </p:cNvGrpSpPr>
          <p:nvPr/>
        </p:nvGrpSpPr>
        <p:grpSpPr>
          <a:xfrm>
            <a:off x="0" y="2727001"/>
            <a:ext cx="9023946" cy="2461249"/>
            <a:chOff x="1491685" y="2707910"/>
            <a:chExt cx="6603522" cy="1801087"/>
          </a:xfrm>
        </p:grpSpPr>
        <p:sp>
          <p:nvSpPr>
            <p:cNvPr id="27" name="直角三角形 26"/>
            <p:cNvSpPr/>
            <p:nvPr/>
          </p:nvSpPr>
          <p:spPr>
            <a:xfrm rot="13491312">
              <a:off x="6660062" y="3353833"/>
              <a:ext cx="424997" cy="425326"/>
            </a:xfrm>
            <a:prstGeom prst="rt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28" name="等腰三角形 27"/>
            <p:cNvSpPr/>
            <p:nvPr/>
          </p:nvSpPr>
          <p:spPr>
            <a:xfrm rot="5400000">
              <a:off x="4057604" y="37476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29" name="等腰三角形 28"/>
            <p:cNvSpPr/>
            <p:nvPr/>
          </p:nvSpPr>
          <p:spPr>
            <a:xfrm rot="5400000">
              <a:off x="4057604" y="51393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0" name="等腰三角形 29"/>
            <p:cNvSpPr/>
            <p:nvPr/>
          </p:nvSpPr>
          <p:spPr>
            <a:xfrm rot="5400000">
              <a:off x="4057604" y="79227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1" name="等腰三角形 30"/>
            <p:cNvSpPr/>
            <p:nvPr/>
          </p:nvSpPr>
          <p:spPr>
            <a:xfrm rot="5400000">
              <a:off x="4057604" y="65310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2" name="等腰三角形 31"/>
            <p:cNvSpPr/>
            <p:nvPr/>
          </p:nvSpPr>
          <p:spPr>
            <a:xfrm rot="5400000">
              <a:off x="4057604" y="931441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3" name="等腰三角形 32"/>
            <p:cNvSpPr/>
            <p:nvPr/>
          </p:nvSpPr>
          <p:spPr>
            <a:xfrm rot="5400000">
              <a:off x="4057604" y="1070609"/>
              <a:ext cx="279918" cy="5411755"/>
            </a:xfrm>
            <a:prstGeom prst="triangle">
              <a:avLst/>
            </a:prstGeom>
            <a:gradFill flip="none" rotWithShape="1">
              <a:gsLst>
                <a:gs pos="0">
                  <a:srgbClr val="03D1AA">
                    <a:lumMod val="0"/>
                    <a:lumOff val="100000"/>
                  </a:srgbClr>
                </a:gs>
                <a:gs pos="100000">
                  <a:srgbClr val="0000FF">
                    <a:lumMod val="100000"/>
                  </a:srgbClr>
                </a:gs>
              </a:gsLst>
              <a:lin ang="16200000" scaled="1"/>
              <a:tileRect/>
            </a:gradFill>
            <a:ln w="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34" name="文字方塊 33"/>
            <p:cNvSpPr txBox="1"/>
            <p:nvPr/>
          </p:nvSpPr>
          <p:spPr>
            <a:xfrm>
              <a:off x="6819921" y="2822689"/>
              <a:ext cx="67678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out (#6)</a:t>
              </a:r>
              <a:endParaRPr lang="zh-TW" altLang="en-US" sz="1200" dirty="0"/>
            </a:p>
          </p:txBody>
        </p:sp>
        <p:sp>
          <p:nvSpPr>
            <p:cNvPr id="35" name="文字方塊 34"/>
            <p:cNvSpPr txBox="1"/>
            <p:nvPr/>
          </p:nvSpPr>
          <p:spPr>
            <a:xfrm>
              <a:off x="7366583" y="2996538"/>
              <a:ext cx="59984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in (#1)</a:t>
              </a:r>
              <a:endParaRPr lang="zh-TW" altLang="en-US" sz="1200" dirty="0"/>
            </a:p>
          </p:txBody>
        </p:sp>
        <p:sp>
          <p:nvSpPr>
            <p:cNvPr id="36" name="文字方塊 35"/>
            <p:cNvSpPr txBox="1"/>
            <p:nvPr/>
          </p:nvSpPr>
          <p:spPr>
            <a:xfrm>
              <a:off x="7162701" y="3495519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</a:t>
              </a:r>
              <a:r>
                <a:rPr lang="en-US" altLang="zh-TW" sz="1200" dirty="0"/>
                <a:t>2</a:t>
              </a:r>
              <a:r>
                <a:rPr lang="en-US" altLang="zh-TW" sz="1200" dirty="0" smtClean="0"/>
                <a:t>)</a:t>
              </a:r>
              <a:endParaRPr lang="zh-TW" altLang="en-US" sz="1200" dirty="0"/>
            </a:p>
          </p:txBody>
        </p:sp>
        <p:cxnSp>
          <p:nvCxnSpPr>
            <p:cNvPr id="37" name="直線單箭頭接點 36"/>
            <p:cNvCxnSpPr/>
            <p:nvPr/>
          </p:nvCxnSpPr>
          <p:spPr>
            <a:xfrm flipH="1" flipV="1">
              <a:off x="6910494" y="3217678"/>
              <a:ext cx="854775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線單箭頭接點 37"/>
            <p:cNvCxnSpPr/>
            <p:nvPr/>
          </p:nvCxnSpPr>
          <p:spPr>
            <a:xfrm flipV="1">
              <a:off x="6872560" y="3079849"/>
              <a:ext cx="517179" cy="789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線單箭頭接點 38"/>
            <p:cNvCxnSpPr/>
            <p:nvPr/>
          </p:nvCxnSpPr>
          <p:spPr>
            <a:xfrm>
              <a:off x="6213934" y="3639702"/>
              <a:ext cx="44022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線單箭頭接點 39"/>
            <p:cNvCxnSpPr/>
            <p:nvPr/>
          </p:nvCxnSpPr>
          <p:spPr>
            <a:xfrm flipH="1" flipV="1">
              <a:off x="6213934" y="3497813"/>
              <a:ext cx="444792" cy="7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線單箭頭接點 40"/>
            <p:cNvCxnSpPr/>
            <p:nvPr/>
          </p:nvCxnSpPr>
          <p:spPr>
            <a:xfrm>
              <a:off x="6213934" y="3359337"/>
              <a:ext cx="440229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線單箭頭接點 41"/>
            <p:cNvCxnSpPr/>
            <p:nvPr/>
          </p:nvCxnSpPr>
          <p:spPr>
            <a:xfrm flipH="1" flipV="1">
              <a:off x="6213934" y="3778300"/>
              <a:ext cx="444792" cy="79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文字方塊 42"/>
            <p:cNvSpPr txBox="1"/>
            <p:nvPr/>
          </p:nvSpPr>
          <p:spPr>
            <a:xfrm>
              <a:off x="7095732" y="3351280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(#3)</a:t>
              </a:r>
              <a:endParaRPr lang="zh-TW" altLang="en-US" sz="1200" dirty="0"/>
            </a:p>
          </p:txBody>
        </p:sp>
        <p:sp>
          <p:nvSpPr>
            <p:cNvPr id="44" name="文字方塊 43"/>
            <p:cNvSpPr txBox="1"/>
            <p:nvPr/>
          </p:nvSpPr>
          <p:spPr>
            <a:xfrm>
              <a:off x="6948593" y="3636355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(#5)</a:t>
              </a:r>
              <a:endParaRPr lang="zh-TW" altLang="en-US" sz="1200" dirty="0"/>
            </a:p>
          </p:txBody>
        </p:sp>
        <p:sp>
          <p:nvSpPr>
            <p:cNvPr id="45" name="文字方塊 44"/>
            <p:cNvSpPr txBox="1"/>
            <p:nvPr/>
          </p:nvSpPr>
          <p:spPr>
            <a:xfrm>
              <a:off x="6958913" y="3204806"/>
              <a:ext cx="44114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1200" dirty="0" smtClean="0"/>
                <a:t>(#4)</a:t>
              </a:r>
              <a:endParaRPr lang="zh-TW" altLang="en-US" sz="1200" dirty="0"/>
            </a:p>
          </p:txBody>
        </p:sp>
        <p:cxnSp>
          <p:nvCxnSpPr>
            <p:cNvPr id="46" name="直線接點 45"/>
            <p:cNvCxnSpPr/>
            <p:nvPr/>
          </p:nvCxnSpPr>
          <p:spPr>
            <a:xfrm flipV="1">
              <a:off x="6882066" y="3636355"/>
              <a:ext cx="210697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線接點 46"/>
            <p:cNvCxnSpPr/>
            <p:nvPr/>
          </p:nvCxnSpPr>
          <p:spPr>
            <a:xfrm flipH="1" flipV="1">
              <a:off x="7090446" y="3495222"/>
              <a:ext cx="0" cy="13680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線接點 47"/>
            <p:cNvCxnSpPr/>
            <p:nvPr/>
          </p:nvCxnSpPr>
          <p:spPr>
            <a:xfrm flipV="1">
              <a:off x="6877827" y="3496769"/>
              <a:ext cx="210697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線接點 48"/>
            <p:cNvCxnSpPr/>
            <p:nvPr/>
          </p:nvCxnSpPr>
          <p:spPr>
            <a:xfrm>
              <a:off x="6884177" y="3776745"/>
              <a:ext cx="64416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線接點 49"/>
            <p:cNvCxnSpPr/>
            <p:nvPr/>
          </p:nvCxnSpPr>
          <p:spPr>
            <a:xfrm flipV="1">
              <a:off x="6948593" y="3361198"/>
              <a:ext cx="0" cy="41400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線接點 50"/>
            <p:cNvCxnSpPr/>
            <p:nvPr/>
          </p:nvCxnSpPr>
          <p:spPr>
            <a:xfrm>
              <a:off x="6884177" y="3361322"/>
              <a:ext cx="64416" cy="0"/>
            </a:xfrm>
            <a:prstGeom prst="line">
              <a:avLst/>
            </a:prstGeom>
            <a:ln>
              <a:solidFill>
                <a:srgbClr val="0000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圓角矩形 51"/>
            <p:cNvSpPr/>
            <p:nvPr/>
          </p:nvSpPr>
          <p:spPr>
            <a:xfrm>
              <a:off x="2472613" y="2744156"/>
              <a:ext cx="3647918" cy="1392392"/>
            </a:xfrm>
            <a:prstGeom prst="roundRect">
              <a:avLst/>
            </a:prstGeom>
            <a:noFill/>
            <a:ln w="69850" cmpd="thinThick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53" name="文字方塊 52"/>
            <p:cNvSpPr txBox="1"/>
            <p:nvPr/>
          </p:nvSpPr>
          <p:spPr>
            <a:xfrm>
              <a:off x="1696958" y="423199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 smtClean="0"/>
                <a:t>球面鏡</a:t>
              </a:r>
              <a:endParaRPr lang="zh-TW" altLang="en-US" sz="1200" dirty="0"/>
            </a:p>
          </p:txBody>
        </p:sp>
        <p:sp>
          <p:nvSpPr>
            <p:cNvPr id="54" name="文字方塊 53"/>
            <p:cNvSpPr txBox="1"/>
            <p:nvPr/>
          </p:nvSpPr>
          <p:spPr>
            <a:xfrm>
              <a:off x="3892762" y="4231998"/>
              <a:ext cx="64633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反應槽</a:t>
              </a:r>
            </a:p>
          </p:txBody>
        </p:sp>
        <p:sp>
          <p:nvSpPr>
            <p:cNvPr id="55" name="文字方塊 54"/>
            <p:cNvSpPr txBox="1"/>
            <p:nvPr/>
          </p:nvSpPr>
          <p:spPr>
            <a:xfrm>
              <a:off x="6682291" y="3921251"/>
              <a:ext cx="4924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稜鏡</a:t>
              </a:r>
            </a:p>
          </p:txBody>
        </p:sp>
        <p:sp>
          <p:nvSpPr>
            <p:cNvPr id="56" name="文字方塊 55"/>
            <p:cNvSpPr txBox="1"/>
            <p:nvPr/>
          </p:nvSpPr>
          <p:spPr>
            <a:xfrm>
              <a:off x="7294988" y="3148398"/>
              <a:ext cx="80021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sz="1200" dirty="0"/>
                <a:t>探測光束</a:t>
              </a:r>
            </a:p>
          </p:txBody>
        </p:sp>
        <p:sp>
          <p:nvSpPr>
            <p:cNvPr id="57" name="流程圖: 儲存資料 56"/>
            <p:cNvSpPr/>
            <p:nvPr/>
          </p:nvSpPr>
          <p:spPr>
            <a:xfrm>
              <a:off x="1785110" y="2707910"/>
              <a:ext cx="181522" cy="1436914"/>
            </a:xfrm>
            <a:prstGeom prst="flowChartOnlineStorage">
              <a:avLst/>
            </a:prstGeom>
            <a:solidFill>
              <a:srgbClr val="969696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</p:grpSp>
      <p:sp>
        <p:nvSpPr>
          <p:cNvPr id="7" name="矩形 6"/>
          <p:cNvSpPr/>
          <p:nvPr/>
        </p:nvSpPr>
        <p:spPr>
          <a:xfrm>
            <a:off x="2778691" y="5173947"/>
            <a:ext cx="36792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 cm x 8 = 520 cm </a:t>
            </a:r>
            <a:endParaRPr lang="zh-TW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" y="32795"/>
            <a:ext cx="959525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200" dirty="0" smtClean="0"/>
              <a:t>Lower concentrations </a:t>
            </a:r>
          </a:p>
          <a:p>
            <a:r>
              <a:rPr lang="en-US" altLang="zh-TW" sz="3200" dirty="0">
                <a:sym typeface="Symbol"/>
              </a:rPr>
              <a:t>	</a:t>
            </a:r>
            <a:r>
              <a:rPr lang="en-US" altLang="zh-TW" sz="3200" dirty="0" smtClean="0">
                <a:sym typeface="Symbol"/>
              </a:rPr>
              <a:t>	</a:t>
            </a:r>
            <a:r>
              <a:rPr lang="en-US" altLang="zh-TW" sz="3200" dirty="0" smtClean="0"/>
              <a:t> Slower reactions between radicals</a:t>
            </a:r>
          </a:p>
          <a:p>
            <a:r>
              <a:rPr lang="en-US" altLang="zh-TW" sz="3200" dirty="0" smtClean="0">
                <a:solidFill>
                  <a:srgbClr val="FF0000"/>
                </a:solidFill>
              </a:rPr>
              <a:t>But also weaker signal</a:t>
            </a:r>
            <a:r>
              <a:rPr lang="en-US" altLang="zh-TW" sz="3200" i="1" dirty="0" smtClean="0">
                <a:solidFill>
                  <a:srgbClr val="FF0000"/>
                </a:solidFill>
              </a:rPr>
              <a:t>!</a:t>
            </a:r>
          </a:p>
          <a:p>
            <a:r>
              <a:rPr lang="en-US" altLang="zh-TW" sz="3200" b="1" i="1" dirty="0" smtClean="0">
                <a:solidFill>
                  <a:srgbClr val="0000FF"/>
                </a:solidFill>
              </a:rPr>
              <a:t>Solution: Use longer absorption path </a:t>
            </a:r>
            <a:endParaRPr lang="zh-TW" altLang="en-US" sz="3200" b="1" i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637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0" y="509627"/>
            <a:ext cx="8879354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200" b="1" i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Advantages</a:t>
            </a:r>
            <a:r>
              <a:rPr kumimoji="1" lang="en-US" altLang="zh-TW" sz="3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:</a:t>
            </a:r>
            <a:r>
              <a:rPr kumimoji="1" lang="en-US" altLang="zh-TW" sz="3200" b="1" i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OK Selectivity: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200" i="1" dirty="0" smtClean="0">
                <a:solidFill>
                  <a:srgbClr val="0000FF"/>
                </a:solidFill>
                <a:latin typeface="Symbol" panose="05050102010706020507" pitchFamily="18" charset="2"/>
                <a:ea typeface="標楷體" pitchFamily="65" charset="-120"/>
              </a:rPr>
              <a:t>s</a:t>
            </a:r>
            <a:r>
              <a:rPr kumimoji="1" lang="en-US" altLang="zh-TW" sz="3200" i="1" baseline="-25000" dirty="0" smtClean="0">
                <a:solidFill>
                  <a:srgbClr val="0000FF"/>
                </a:solidFill>
                <a:latin typeface="Symbol" panose="05050102010706020507" pitchFamily="18" charset="2"/>
                <a:ea typeface="標楷體" pitchFamily="65" charset="-120"/>
              </a:rPr>
              <a:t> 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(CH</a:t>
            </a:r>
            <a:r>
              <a:rPr kumimoji="1" lang="en-US" altLang="zh-TW" sz="3200" baseline="-25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2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OO)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~ 1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Calibri Light" panose="020F0302020204030204"/>
                <a:ea typeface="標楷體" pitchFamily="65" charset="-120"/>
              </a:rPr>
              <a:t>x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10</a:t>
            </a:r>
            <a:r>
              <a:rPr kumimoji="1" lang="en-US" altLang="zh-TW" sz="3200" baseline="30000" dirty="0" smtClean="0">
                <a:solidFill>
                  <a:srgbClr val="0000FF"/>
                </a:solidFill>
                <a:latin typeface="Symbol" panose="05050102010706020507" pitchFamily="18" charset="2"/>
                <a:ea typeface="標楷體" pitchFamily="65" charset="-120"/>
              </a:rPr>
              <a:t>-</a:t>
            </a:r>
            <a:r>
              <a:rPr kumimoji="1" lang="en-US" altLang="zh-TW" sz="3200" baseline="30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17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cm</a:t>
            </a:r>
            <a:r>
              <a:rPr kumimoji="1" lang="en-US" altLang="zh-TW" sz="3200" baseline="30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2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2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                           &gt;&gt;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kumimoji="1" lang="en-US" altLang="zh-TW" sz="3200" i="1" dirty="0">
                <a:solidFill>
                  <a:srgbClr val="0000FF"/>
                </a:solidFill>
                <a:latin typeface="Symbol" panose="05050102010706020507" pitchFamily="18" charset="2"/>
                <a:ea typeface="標楷體" pitchFamily="65" charset="-120"/>
              </a:rPr>
              <a:t>s</a:t>
            </a:r>
            <a:r>
              <a:rPr kumimoji="1" lang="en-US" altLang="zh-TW" sz="3200" i="1" baseline="-25000" dirty="0">
                <a:solidFill>
                  <a:srgbClr val="0000FF"/>
                </a:solidFill>
                <a:latin typeface="Symbol" panose="05050102010706020507" pitchFamily="18" charset="2"/>
                <a:ea typeface="標楷體" pitchFamily="65" charset="-120"/>
              </a:rPr>
              <a:t> 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(non radicals) 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@ 340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Symbol" panose="05050102010706020507" pitchFamily="18" charset="2"/>
                <a:ea typeface="標楷體" pitchFamily="65" charset="-120"/>
              </a:rPr>
              <a:t>-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380 nm</a:t>
            </a:r>
          </a:p>
          <a:p>
            <a:pPr marL="342900" indent="-3429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en-US" altLang="zh-TW" sz="3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Sensitivity: </a:t>
            </a:r>
            <a:r>
              <a:rPr kumimoji="1" lang="en-US" altLang="zh-TW" sz="3200" dirty="0" smtClean="0">
                <a:solidFill>
                  <a:prstClr val="black"/>
                </a:solidFill>
                <a:latin typeface="Symbol" panose="05050102010706020507" pitchFamily="18" charset="2"/>
                <a:ea typeface="標楷體" pitchFamily="65" charset="-120"/>
              </a:rPr>
              <a:t>D</a:t>
            </a:r>
            <a:r>
              <a:rPr kumimoji="1" lang="en-US" altLang="zh-TW" sz="3200" i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I/I</a:t>
            </a:r>
            <a:r>
              <a:rPr kumimoji="1" lang="en-US" altLang="zh-TW" sz="3200" i="1" baseline="-25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0</a:t>
            </a:r>
            <a:r>
              <a:rPr kumimoji="1" lang="en-US" altLang="zh-TW" sz="3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 = </a:t>
            </a:r>
            <a:r>
              <a:rPr kumimoji="1" lang="en-US" altLang="zh-TW" sz="3200" i="1" dirty="0" smtClean="0">
                <a:solidFill>
                  <a:prstClr val="black"/>
                </a:solidFill>
                <a:latin typeface="Symbol" panose="05050102010706020507" pitchFamily="18" charset="2"/>
                <a:ea typeface="標楷體" pitchFamily="65" charset="-120"/>
              </a:rPr>
              <a:t>s </a:t>
            </a:r>
            <a:r>
              <a:rPr kumimoji="1" lang="en-US" altLang="zh-TW" sz="3200" b="1" i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n</a:t>
            </a:r>
            <a:r>
              <a:rPr kumimoji="1" lang="en-US" altLang="zh-TW" sz="3200" i="1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 L</a:t>
            </a:r>
            <a:r>
              <a:rPr kumimoji="1" lang="en-US" altLang="zh-TW" sz="3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~ </a:t>
            </a:r>
            <a:r>
              <a:rPr kumimoji="1" lang="en-US" altLang="zh-TW" sz="3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(1x10</a:t>
            </a:r>
            <a:r>
              <a:rPr kumimoji="1" lang="en-US" altLang="zh-TW" sz="3200" baseline="30000" dirty="0" smtClean="0">
                <a:solidFill>
                  <a:prstClr val="black"/>
                </a:solidFill>
                <a:latin typeface="Symbol" panose="05050102010706020507" pitchFamily="18" charset="2"/>
                <a:ea typeface="標楷體" pitchFamily="65" charset="-120"/>
              </a:rPr>
              <a:t>-</a:t>
            </a:r>
            <a:r>
              <a:rPr kumimoji="1" lang="en-US" altLang="zh-TW" sz="3200" baseline="30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17</a:t>
            </a:r>
            <a:r>
              <a:rPr kumimoji="1" lang="en-US" altLang="zh-TW" sz="3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 cm</a:t>
            </a:r>
            <a:r>
              <a:rPr kumimoji="1" lang="en-US" altLang="zh-TW" sz="3200" baseline="300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2</a:t>
            </a:r>
            <a:r>
              <a:rPr kumimoji="1" lang="en-US" altLang="zh-TW" sz="3200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)</a:t>
            </a:r>
            <a:r>
              <a:rPr kumimoji="1" lang="en-US" altLang="zh-TW" sz="3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(</a:t>
            </a:r>
            <a:r>
              <a:rPr kumimoji="1" lang="en-US" altLang="zh-TW" sz="32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2x10</a:t>
            </a:r>
            <a:r>
              <a:rPr kumimoji="1" lang="en-US" altLang="zh-TW" sz="3200" b="1" baseline="300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11</a:t>
            </a:r>
            <a:r>
              <a:rPr kumimoji="1" lang="en-US" altLang="zh-TW" sz="32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kumimoji="1" lang="en-US" altLang="zh-TW" sz="3200" b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cm</a:t>
            </a:r>
            <a:r>
              <a:rPr kumimoji="1" lang="en-US" altLang="zh-TW" sz="3200" b="1" baseline="30000" dirty="0" smtClean="0">
                <a:solidFill>
                  <a:srgbClr val="0000FF"/>
                </a:solidFill>
                <a:latin typeface="Symbol" panose="05050102010706020507" pitchFamily="18" charset="2"/>
                <a:ea typeface="標楷體" pitchFamily="65" charset="-120"/>
              </a:rPr>
              <a:t>-</a:t>
            </a:r>
            <a:r>
              <a:rPr kumimoji="1" lang="en-US" altLang="zh-TW" sz="3200" b="1" baseline="30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3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) </a:t>
            </a:r>
            <a:r>
              <a:rPr kumimoji="1" lang="en-US" altLang="zh-TW" sz="3200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(500 cm) 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~ 10</a:t>
            </a:r>
            <a:r>
              <a:rPr kumimoji="1" lang="en-US" altLang="zh-TW" sz="3200" baseline="30000" dirty="0" smtClean="0">
                <a:solidFill>
                  <a:srgbClr val="0000FF"/>
                </a:solidFill>
                <a:latin typeface="Symbol" panose="05050102010706020507" pitchFamily="18" charset="2"/>
                <a:ea typeface="標楷體" pitchFamily="65" charset="-120"/>
              </a:rPr>
              <a:t>-</a:t>
            </a:r>
            <a:r>
              <a:rPr kumimoji="1" lang="en-US" altLang="zh-TW" sz="3200" baseline="30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3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Can be performed </a:t>
            </a:r>
            <a:r>
              <a:rPr kumimoji="1" lang="en-US" altLang="zh-TW" sz="3200" b="1" i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at Near Atmospheric Conditions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				(Relative Humidity: 0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Symbol" panose="05050102010706020507" pitchFamily="18" charset="2"/>
                <a:ea typeface="標楷體" pitchFamily="65" charset="-120"/>
              </a:rPr>
              <a:t>-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80%)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1" lang="zh-TW" altLang="en-US" sz="3200" dirty="0">
              <a:solidFill>
                <a:prstClr val="black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0409" y="5519172"/>
            <a:ext cx="90335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800" b="1" i="1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Disadvantages: </a:t>
            </a:r>
            <a:r>
              <a:rPr kumimoji="1" lang="en-US" altLang="zh-TW" sz="2800" b="1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Little structure information (</a:t>
            </a:r>
            <a:r>
              <a:rPr kumimoji="1" lang="en-US" altLang="zh-TW" sz="2800" b="1" i="1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mass, </a:t>
            </a:r>
            <a:r>
              <a:rPr kumimoji="1" lang="en-US" altLang="zh-TW" sz="2800" b="1" i="1" dirty="0" smtClean="0">
                <a:solidFill>
                  <a:prstClr val="white">
                    <a:lumMod val="50000"/>
                  </a:prstClr>
                </a:solidFill>
                <a:latin typeface="Times New Roman" pitchFamily="18" charset="0"/>
                <a:ea typeface="標楷體" pitchFamily="65" charset="-120"/>
              </a:rPr>
              <a:t>conformer,</a:t>
            </a:r>
            <a:r>
              <a:rPr kumimoji="1" lang="en-US" altLang="zh-TW" sz="2800" b="1" i="1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 …</a:t>
            </a:r>
            <a:r>
              <a:rPr kumimoji="1" lang="en-US" altLang="zh-TW" sz="2800" b="1" dirty="0" smtClean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</a:rPr>
              <a:t>)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1" lang="en-US" altLang="zh-TW" sz="2800" b="1" i="1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1" lang="zh-TW" altLang="en-US" sz="2800" b="1" i="1" dirty="0">
              <a:solidFill>
                <a:prstClr val="black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354578" y="0"/>
            <a:ext cx="84651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Probe CH</a:t>
            </a:r>
            <a:r>
              <a:rPr kumimoji="1" lang="en-US" altLang="zh-TW" sz="3200" baseline="-25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2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OO with Time-resolved UV Absorption</a:t>
            </a:r>
            <a:endParaRPr kumimoji="1" lang="zh-TW" altLang="en-US" sz="3200" dirty="0">
              <a:solidFill>
                <a:srgbClr val="0000FF"/>
              </a:solidFill>
              <a:latin typeface="Times New Roman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68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53266-ABBC-4007-B925-6D5EA10786F2}" type="slidenum">
              <a:rPr lang="zh-TW" altLang="en-US" smtClean="0"/>
              <a:t>7</a:t>
            </a:fld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581876"/>
            <a:ext cx="10205715" cy="7128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940" y="2736628"/>
            <a:ext cx="1368152" cy="1608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179110" y="6202837"/>
            <a:ext cx="75035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0000FF"/>
                </a:solidFill>
              </a:rPr>
              <a:t>Wen Chao, master thesis, National Taiwan University 2017</a:t>
            </a:r>
            <a:endParaRPr lang="zh-TW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164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8</a:t>
            </a:fld>
            <a:endParaRPr lang="en-US" altLang="zh-TW"/>
          </a:p>
        </p:txBody>
      </p:sp>
      <p:sp>
        <p:nvSpPr>
          <p:cNvPr id="3" name="文字方塊 2"/>
          <p:cNvSpPr txBox="1"/>
          <p:nvPr/>
        </p:nvSpPr>
        <p:spPr>
          <a:xfrm>
            <a:off x="485546" y="1268760"/>
            <a:ext cx="817290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4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Criegee Intermediate reacts with water or not ?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en-US" altLang="zh-TW" sz="4000" dirty="0">
              <a:solidFill>
                <a:srgbClr val="0000FF"/>
              </a:solidFill>
              <a:latin typeface="Times New Roman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4000" i="1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Controversial results in literature!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4000" b="1" i="1" dirty="0" smtClean="0">
                <a:solidFill>
                  <a:srgbClr val="FF00FF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depends on preparation!? </a:t>
            </a:r>
            <a:endParaRPr kumimoji="1" lang="zh-TW" altLang="en-US" sz="4000" b="1" i="1" dirty="0">
              <a:solidFill>
                <a:srgbClr val="FF00FF"/>
              </a:solidFill>
              <a:latin typeface="Times New Roman" pitchFamily="18" charset="0"/>
              <a:ea typeface="標楷體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7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22" y="461665"/>
            <a:ext cx="7727027" cy="5537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411163" y="0"/>
            <a:ext cx="50513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dirty="0">
                <a:solidFill>
                  <a:srgbClr val="0000FF"/>
                </a:solidFill>
              </a:rPr>
              <a:t>[CH</a:t>
            </a:r>
            <a:r>
              <a:rPr lang="en-US" altLang="zh-TW" sz="3200" baseline="-25000" dirty="0">
                <a:solidFill>
                  <a:srgbClr val="0000FF"/>
                </a:solidFill>
              </a:rPr>
              <a:t>2</a:t>
            </a:r>
            <a:r>
              <a:rPr lang="en-US" altLang="zh-TW" sz="3200" dirty="0">
                <a:solidFill>
                  <a:srgbClr val="0000FF"/>
                </a:solidFill>
              </a:rPr>
              <a:t>OO</a:t>
            </a:r>
            <a:r>
              <a:rPr lang="en-US" altLang="zh-TW" sz="3200" dirty="0" smtClean="0">
                <a:solidFill>
                  <a:srgbClr val="0000FF"/>
                </a:solidFill>
              </a:rPr>
              <a:t>] at various humidity</a:t>
            </a:r>
            <a:endParaRPr lang="zh-TW" altLang="en-US" sz="3200" dirty="0">
              <a:solidFill>
                <a:srgbClr val="0000FF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5" name="文字方塊 4"/>
          <p:cNvSpPr txBox="1"/>
          <p:nvPr/>
        </p:nvSpPr>
        <p:spPr>
          <a:xfrm>
            <a:off x="5600290" y="353942"/>
            <a:ext cx="2462534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Relative Humidity</a:t>
            </a:r>
            <a:endParaRPr lang="zh-TW" altLang="en-US" dirty="0"/>
          </a:p>
        </p:txBody>
      </p:sp>
      <p:sp>
        <p:nvSpPr>
          <p:cNvPr id="6" name="文字方塊 5"/>
          <p:cNvSpPr txBox="1"/>
          <p:nvPr/>
        </p:nvSpPr>
        <p:spPr>
          <a:xfrm>
            <a:off x="4430643" y="2146825"/>
            <a:ext cx="59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dry</a:t>
            </a:r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2730536" y="4303368"/>
            <a:ext cx="6286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wet</a:t>
            </a:r>
            <a:endParaRPr lang="zh-TW" altLang="en-US" dirty="0"/>
          </a:p>
        </p:txBody>
      </p:sp>
      <p:sp>
        <p:nvSpPr>
          <p:cNvPr id="8" name="手繪多邊形 7"/>
          <p:cNvSpPr/>
          <p:nvPr/>
        </p:nvSpPr>
        <p:spPr>
          <a:xfrm>
            <a:off x="3114674" y="2522911"/>
            <a:ext cx="1344173" cy="1906213"/>
          </a:xfrm>
          <a:custGeom>
            <a:avLst/>
            <a:gdLst>
              <a:gd name="connsiteX0" fmla="*/ 752475 w 752475"/>
              <a:gd name="connsiteY0" fmla="*/ 0 h 523875"/>
              <a:gd name="connsiteX1" fmla="*/ 476250 w 752475"/>
              <a:gd name="connsiteY1" fmla="*/ 295275 h 523875"/>
              <a:gd name="connsiteX2" fmla="*/ 0 w 752475"/>
              <a:gd name="connsiteY2" fmla="*/ 523875 h 523875"/>
              <a:gd name="connsiteX0" fmla="*/ 914400 w 914400"/>
              <a:gd name="connsiteY0" fmla="*/ 0 h 552450"/>
              <a:gd name="connsiteX1" fmla="*/ 638175 w 914400"/>
              <a:gd name="connsiteY1" fmla="*/ 295275 h 552450"/>
              <a:gd name="connsiteX2" fmla="*/ 0 w 914400"/>
              <a:gd name="connsiteY2" fmla="*/ 552450 h 552450"/>
              <a:gd name="connsiteX0" fmla="*/ 914400 w 914400"/>
              <a:gd name="connsiteY0" fmla="*/ 0 h 552450"/>
              <a:gd name="connsiteX1" fmla="*/ 638175 w 914400"/>
              <a:gd name="connsiteY1" fmla="*/ 295275 h 552450"/>
              <a:gd name="connsiteX2" fmla="*/ 333375 w 914400"/>
              <a:gd name="connsiteY2" fmla="*/ 476249 h 552450"/>
              <a:gd name="connsiteX3" fmla="*/ 0 w 914400"/>
              <a:gd name="connsiteY3" fmla="*/ 552450 h 552450"/>
              <a:gd name="connsiteX0" fmla="*/ 914400 w 914400"/>
              <a:gd name="connsiteY0" fmla="*/ 0 h 552450"/>
              <a:gd name="connsiteX1" fmla="*/ 638175 w 914400"/>
              <a:gd name="connsiteY1" fmla="*/ 295275 h 552450"/>
              <a:gd name="connsiteX2" fmla="*/ 285750 w 914400"/>
              <a:gd name="connsiteY2" fmla="*/ 419099 h 552450"/>
              <a:gd name="connsiteX3" fmla="*/ 0 w 914400"/>
              <a:gd name="connsiteY3" fmla="*/ 552450 h 552450"/>
              <a:gd name="connsiteX0" fmla="*/ 838200 w 838200"/>
              <a:gd name="connsiteY0" fmla="*/ 0 h 609600"/>
              <a:gd name="connsiteX1" fmla="*/ 561975 w 838200"/>
              <a:gd name="connsiteY1" fmla="*/ 295275 h 609600"/>
              <a:gd name="connsiteX2" fmla="*/ 209550 w 838200"/>
              <a:gd name="connsiteY2" fmla="*/ 419099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400050 w 838200"/>
              <a:gd name="connsiteY1" fmla="*/ 152400 h 609600"/>
              <a:gd name="connsiteX2" fmla="*/ 209550 w 838200"/>
              <a:gd name="connsiteY2" fmla="*/ 419099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314325 w 838200"/>
              <a:gd name="connsiteY1" fmla="*/ 123825 h 609600"/>
              <a:gd name="connsiteX2" fmla="*/ 209550 w 838200"/>
              <a:gd name="connsiteY2" fmla="*/ 419099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314325 w 838200"/>
              <a:gd name="connsiteY1" fmla="*/ 123825 h 609600"/>
              <a:gd name="connsiteX2" fmla="*/ 161925 w 838200"/>
              <a:gd name="connsiteY2" fmla="*/ 333374 h 609600"/>
              <a:gd name="connsiteX3" fmla="*/ 0 w 838200"/>
              <a:gd name="connsiteY3" fmla="*/ 609600 h 609600"/>
              <a:gd name="connsiteX0" fmla="*/ 838200 w 838200"/>
              <a:gd name="connsiteY0" fmla="*/ 0 h 609600"/>
              <a:gd name="connsiteX1" fmla="*/ 314325 w 838200"/>
              <a:gd name="connsiteY1" fmla="*/ 123825 h 609600"/>
              <a:gd name="connsiteX2" fmla="*/ 0 w 838200"/>
              <a:gd name="connsiteY2" fmla="*/ 609600 h 609600"/>
              <a:gd name="connsiteX0" fmla="*/ 638175 w 638175"/>
              <a:gd name="connsiteY0" fmla="*/ 0 h 704850"/>
              <a:gd name="connsiteX1" fmla="*/ 314325 w 638175"/>
              <a:gd name="connsiteY1" fmla="*/ 219075 h 704850"/>
              <a:gd name="connsiteX2" fmla="*/ 0 w 638175"/>
              <a:gd name="connsiteY2" fmla="*/ 704850 h 704850"/>
              <a:gd name="connsiteX0" fmla="*/ 742950 w 742950"/>
              <a:gd name="connsiteY0" fmla="*/ 0 h 695325"/>
              <a:gd name="connsiteX1" fmla="*/ 314325 w 742950"/>
              <a:gd name="connsiteY1" fmla="*/ 209550 h 695325"/>
              <a:gd name="connsiteX2" fmla="*/ 0 w 742950"/>
              <a:gd name="connsiteY2" fmla="*/ 695325 h 695325"/>
              <a:gd name="connsiteX0" fmla="*/ 742950 w 742950"/>
              <a:gd name="connsiteY0" fmla="*/ 0 h 695325"/>
              <a:gd name="connsiteX1" fmla="*/ 247650 w 742950"/>
              <a:gd name="connsiteY1" fmla="*/ 257175 h 695325"/>
              <a:gd name="connsiteX2" fmla="*/ 0 w 742950"/>
              <a:gd name="connsiteY2" fmla="*/ 695325 h 695325"/>
              <a:gd name="connsiteX0" fmla="*/ 742950 w 742950"/>
              <a:gd name="connsiteY0" fmla="*/ 33491 h 728816"/>
              <a:gd name="connsiteX1" fmla="*/ 581025 w 742950"/>
              <a:gd name="connsiteY1" fmla="*/ 14440 h 728816"/>
              <a:gd name="connsiteX2" fmla="*/ 247650 w 742950"/>
              <a:gd name="connsiteY2" fmla="*/ 290666 h 728816"/>
              <a:gd name="connsiteX3" fmla="*/ 0 w 742950"/>
              <a:gd name="connsiteY3" fmla="*/ 728816 h 728816"/>
              <a:gd name="connsiteX0" fmla="*/ 581025 w 581025"/>
              <a:gd name="connsiteY0" fmla="*/ 0 h 714376"/>
              <a:gd name="connsiteX1" fmla="*/ 247650 w 581025"/>
              <a:gd name="connsiteY1" fmla="*/ 276226 h 714376"/>
              <a:gd name="connsiteX2" fmla="*/ 0 w 581025"/>
              <a:gd name="connsiteY2" fmla="*/ 714376 h 714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1025" h="714376">
                <a:moveTo>
                  <a:pt x="581025" y="0"/>
                </a:moveTo>
                <a:cubicBezTo>
                  <a:pt x="498475" y="42862"/>
                  <a:pt x="344488" y="157163"/>
                  <a:pt x="247650" y="276226"/>
                </a:cubicBezTo>
                <a:cubicBezTo>
                  <a:pt x="150813" y="395289"/>
                  <a:pt x="65484" y="613173"/>
                  <a:pt x="0" y="714376"/>
                </a:cubicBezTo>
              </a:path>
            </a:pathLst>
          </a:custGeom>
          <a:noFill/>
          <a:ln w="38100">
            <a:solidFill>
              <a:srgbClr val="FF990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4939646" y="6259810"/>
            <a:ext cx="3191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Science 347, 751 (2015)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748"/>
          <a:stretch/>
        </p:blipFill>
        <p:spPr bwMode="auto">
          <a:xfrm>
            <a:off x="3852809" y="6081469"/>
            <a:ext cx="1155668" cy="640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196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3" name="物件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1030869"/>
              </p:ext>
            </p:extLst>
          </p:nvPr>
        </p:nvGraphicFramePr>
        <p:xfrm>
          <a:off x="-94270" y="-536167"/>
          <a:ext cx="4966238" cy="70218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3" name="Graph" r:id="rId3" imgW="2268576" imgH="3206790" progId="Origin50.Graph">
                  <p:embed/>
                </p:oleObj>
              </mc:Choice>
              <mc:Fallback>
                <p:oleObj name="Graph" r:id="rId3" imgW="2268576" imgH="3206790" progId="Origin50.Grap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94270" y="-536167"/>
                        <a:ext cx="4966238" cy="70218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4667071" y="4686918"/>
            <a:ext cx="43200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b="1" i="1" dirty="0" smtClean="0">
                <a:solidFill>
                  <a:srgbClr val="0000FF"/>
                </a:solidFill>
              </a:rPr>
              <a:t>Reaction with water dimer predominates for </a:t>
            </a:r>
            <a:r>
              <a:rPr lang="en-US" altLang="zh-TW" sz="3200" b="1" dirty="0" smtClean="0">
                <a:solidFill>
                  <a:srgbClr val="0000FF"/>
                </a:solidFill>
              </a:rPr>
              <a:t>CH</a:t>
            </a:r>
            <a:r>
              <a:rPr lang="en-US" altLang="zh-TW" sz="3200" b="1" baseline="-25000" dirty="0" smtClean="0">
                <a:solidFill>
                  <a:srgbClr val="0000FF"/>
                </a:solidFill>
              </a:rPr>
              <a:t>2</a:t>
            </a:r>
            <a:r>
              <a:rPr lang="en-US" altLang="zh-TW" sz="3200" b="1" dirty="0" smtClean="0">
                <a:solidFill>
                  <a:srgbClr val="0000FF"/>
                </a:solidFill>
              </a:rPr>
              <a:t>OO decay</a:t>
            </a:r>
            <a:r>
              <a:rPr lang="en-US" altLang="zh-TW" sz="3200" b="1" i="1" dirty="0" smtClean="0">
                <a:solidFill>
                  <a:srgbClr val="0000FF"/>
                </a:solidFill>
              </a:rPr>
              <a:t>! </a:t>
            </a:r>
            <a:endParaRPr lang="zh-TW" altLang="en-US" sz="3200" i="1" dirty="0">
              <a:solidFill>
                <a:srgbClr val="0000FF"/>
              </a:solidFill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3125232" y="2860192"/>
            <a:ext cx="1980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Relative Humidity</a:t>
            </a:r>
            <a:endParaRPr lang="zh-TW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952101" y="6396335"/>
            <a:ext cx="3191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Science 347, 751 (2015)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  <p:sp>
        <p:nvSpPr>
          <p:cNvPr id="5" name="Rectangle 9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9" name="物件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7937940"/>
              </p:ext>
            </p:extLst>
          </p:nvPr>
        </p:nvGraphicFramePr>
        <p:xfrm>
          <a:off x="5467547" y="3341784"/>
          <a:ext cx="2750817" cy="1222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方程式" r:id="rId5" imgW="965160" imgH="431640" progId="Equation.3">
                  <p:embed/>
                </p:oleObj>
              </mc:Choice>
              <mc:Fallback>
                <p:oleObj name="方程式" r:id="rId5" imgW="96516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67547" y="3341784"/>
                        <a:ext cx="2750817" cy="1222585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0000FF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物件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5229328"/>
              </p:ext>
            </p:extLst>
          </p:nvPr>
        </p:nvGraphicFramePr>
        <p:xfrm>
          <a:off x="4872038" y="117475"/>
          <a:ext cx="4157662" cy="2852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5" name="方程式" r:id="rId7" imgW="1650960" imgH="1143000" progId="Equation.3">
                  <p:embed/>
                </p:oleObj>
              </mc:Choice>
              <mc:Fallback>
                <p:oleObj name="方程式" r:id="rId7" imgW="1650960" imgH="1143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2038" y="117475"/>
                        <a:ext cx="4157662" cy="2852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2266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/>
          <a:srcRect l="5859" t="8221" r="10583"/>
          <a:stretch/>
        </p:blipFill>
        <p:spPr>
          <a:xfrm>
            <a:off x="206234" y="-72442"/>
            <a:ext cx="8403383" cy="642879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5815492" y="5658117"/>
            <a:ext cx="1980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Relative Humidity</a:t>
            </a:r>
            <a:endParaRPr lang="zh-TW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862000" y="6259810"/>
            <a:ext cx="3191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cs typeface="Times New Roman" panose="02020603050405020304" pitchFamily="18" charset="0"/>
              </a:rPr>
              <a:t>Science 347, 751 (2015)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  <p:cxnSp>
        <p:nvCxnSpPr>
          <p:cNvPr id="7" name="直線接點 6"/>
          <p:cNvCxnSpPr/>
          <p:nvPr/>
        </p:nvCxnSpPr>
        <p:spPr>
          <a:xfrm>
            <a:off x="2036763" y="3827283"/>
            <a:ext cx="0" cy="166854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1329179" y="5658117"/>
            <a:ext cx="17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</a:rPr>
              <a:t>4% humidity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75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479" y="-424208"/>
            <a:ext cx="8598829" cy="646947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文字方塊 3"/>
          <p:cNvSpPr txBox="1"/>
          <p:nvPr/>
        </p:nvSpPr>
        <p:spPr>
          <a:xfrm>
            <a:off x="207390" y="6271921"/>
            <a:ext cx="42404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by </a:t>
            </a:r>
            <a:r>
              <a:rPr lang="en-US" altLang="zh-TW" dirty="0" err="1" smtClean="0"/>
              <a:t>Kaito</a:t>
            </a:r>
            <a:r>
              <a:rPr lang="en-US" altLang="zh-TW" dirty="0" smtClean="0"/>
              <a:t> Takahashi &amp; coworkers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4065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054323" y="152636"/>
            <a:ext cx="495840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TW" sz="36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OO + (CH</a:t>
            </a:r>
            <a:r>
              <a:rPr lang="en-US" altLang="zh-TW" sz="36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TW" sz="36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</a:p>
          <a:p>
            <a:pPr algn="ctr"/>
            <a:endParaRPr lang="en-US" altLang="zh-TW" sz="3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similar to CH</a:t>
            </a:r>
            <a:r>
              <a:rPr lang="en-US" altLang="zh-TW" sz="36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OO + SO</a:t>
            </a:r>
            <a:r>
              <a:rPr lang="en-US" altLang="zh-TW" sz="36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endParaRPr lang="zh-TW" altLang="en-US" sz="3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0709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5536932"/>
              </p:ext>
            </p:extLst>
          </p:nvPr>
        </p:nvGraphicFramePr>
        <p:xfrm>
          <a:off x="-504564" y="-677652"/>
          <a:ext cx="11759495" cy="82133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5" name="Graph" r:id="rId3" imgW="4154400" imgH="2901600" progId="Origin50.Graph">
                  <p:embed/>
                </p:oleObj>
              </mc:Choice>
              <mc:Fallback>
                <p:oleObj name="Graph" r:id="rId3" imgW="4154400" imgH="2901600" progId="Origin50.Graph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504564" y="-677652"/>
                        <a:ext cx="11759495" cy="82133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9692" y="3176972"/>
            <a:ext cx="1568088" cy="1068096"/>
          </a:xfrm>
          <a:prstGeom prst="rect">
            <a:avLst/>
          </a:prstGeom>
        </p:spPr>
      </p:pic>
      <p:pic>
        <p:nvPicPr>
          <p:cNvPr id="4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6156" y="1520788"/>
            <a:ext cx="1476164" cy="1177023"/>
          </a:xfrm>
          <a:prstGeom prst="rect">
            <a:avLst/>
          </a:prstGeom>
        </p:spPr>
      </p:pic>
      <p:pic>
        <p:nvPicPr>
          <p:cNvPr id="5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900" y="800708"/>
            <a:ext cx="1365079" cy="1199572"/>
          </a:xfrm>
          <a:prstGeom prst="rect">
            <a:avLst/>
          </a:prstGeom>
        </p:spPr>
      </p:pic>
      <p:pic>
        <p:nvPicPr>
          <p:cNvPr id="6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212" y="4437112"/>
            <a:ext cx="1683210" cy="1019552"/>
          </a:xfrm>
          <a:prstGeom prst="rect">
            <a:avLst/>
          </a:prstGeom>
        </p:spPr>
      </p:pic>
      <p:pic>
        <p:nvPicPr>
          <p:cNvPr id="7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545124"/>
            <a:ext cx="1538414" cy="1296144"/>
          </a:xfrm>
          <a:prstGeom prst="rect">
            <a:avLst/>
          </a:prstGeom>
        </p:spPr>
      </p:pic>
      <p:sp>
        <p:nvSpPr>
          <p:cNvPr id="9" name="TextBox 13"/>
          <p:cNvSpPr txBox="1"/>
          <p:nvPr/>
        </p:nvSpPr>
        <p:spPr>
          <a:xfrm>
            <a:off x="3779912" y="5949280"/>
            <a:ext cx="5026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B3LYP/6-311+G(2d,2p) by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Kaito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Takahashi’s group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3079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2016-12-15 jgm YPChang PIC1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56" y="4876771"/>
            <a:ext cx="7834691" cy="2223991"/>
          </a:xfrm>
          <a:prstGeom prst="rect">
            <a:avLst/>
          </a:prstGeom>
        </p:spPr>
      </p:pic>
      <p:pic>
        <p:nvPicPr>
          <p:cNvPr id="3" name="圖片 2" descr="2016-12-15 jgm YPChang PIC2.ps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719" y="2810450"/>
            <a:ext cx="6497899" cy="1435555"/>
          </a:xfrm>
          <a:prstGeom prst="rect">
            <a:avLst/>
          </a:prstGeom>
        </p:spPr>
      </p:pic>
      <p:pic>
        <p:nvPicPr>
          <p:cNvPr id="10" name="圖片 9" descr="20161128_CH2OO_v4_combined_spectra_no_label.ep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06" y="169332"/>
            <a:ext cx="7715176" cy="2575911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1195294" y="4138706"/>
            <a:ext cx="6690488" cy="108741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grpSp>
        <p:nvGrpSpPr>
          <p:cNvPr id="24" name="群組 23"/>
          <p:cNvGrpSpPr/>
          <p:nvPr/>
        </p:nvGrpSpPr>
        <p:grpSpPr>
          <a:xfrm>
            <a:off x="1251719" y="4118101"/>
            <a:ext cx="6497899" cy="184886"/>
            <a:chOff x="1251719" y="4246005"/>
            <a:chExt cx="6497899" cy="184886"/>
          </a:xfrm>
        </p:grpSpPr>
        <p:cxnSp>
          <p:nvCxnSpPr>
            <p:cNvPr id="12" name="直線接點 11"/>
            <p:cNvCxnSpPr/>
            <p:nvPr/>
          </p:nvCxnSpPr>
          <p:spPr>
            <a:xfrm>
              <a:off x="1251719" y="4429448"/>
              <a:ext cx="6497899" cy="1442"/>
            </a:xfrm>
            <a:prstGeom prst="line">
              <a:avLst/>
            </a:prstGeom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直線接點 14"/>
            <p:cNvCxnSpPr/>
            <p:nvPr/>
          </p:nvCxnSpPr>
          <p:spPr>
            <a:xfrm flipV="1">
              <a:off x="6656293" y="4246005"/>
              <a:ext cx="0" cy="183443"/>
            </a:xfrm>
            <a:prstGeom prst="line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接點 15"/>
            <p:cNvCxnSpPr/>
            <p:nvPr/>
          </p:nvCxnSpPr>
          <p:spPr>
            <a:xfrm flipV="1">
              <a:off x="1259190" y="4247447"/>
              <a:ext cx="0" cy="183443"/>
            </a:xfrm>
            <a:prstGeom prst="line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接點 16"/>
            <p:cNvCxnSpPr/>
            <p:nvPr/>
          </p:nvCxnSpPr>
          <p:spPr>
            <a:xfrm flipV="1">
              <a:off x="5590987" y="4325471"/>
              <a:ext cx="0" cy="105420"/>
            </a:xfrm>
            <a:prstGeom prst="line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線接點 18"/>
            <p:cNvCxnSpPr/>
            <p:nvPr/>
          </p:nvCxnSpPr>
          <p:spPr>
            <a:xfrm flipV="1">
              <a:off x="4495799" y="4325471"/>
              <a:ext cx="0" cy="105420"/>
            </a:xfrm>
            <a:prstGeom prst="line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接點 19"/>
            <p:cNvCxnSpPr/>
            <p:nvPr/>
          </p:nvCxnSpPr>
          <p:spPr>
            <a:xfrm flipV="1">
              <a:off x="3412564" y="4324028"/>
              <a:ext cx="0" cy="105420"/>
            </a:xfrm>
            <a:prstGeom prst="line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接點 20"/>
            <p:cNvCxnSpPr/>
            <p:nvPr/>
          </p:nvCxnSpPr>
          <p:spPr>
            <a:xfrm flipV="1">
              <a:off x="2329329" y="4324028"/>
              <a:ext cx="0" cy="105420"/>
            </a:xfrm>
            <a:prstGeom prst="line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線接點 21"/>
            <p:cNvCxnSpPr/>
            <p:nvPr/>
          </p:nvCxnSpPr>
          <p:spPr>
            <a:xfrm flipV="1">
              <a:off x="7734676" y="4325471"/>
              <a:ext cx="0" cy="105420"/>
            </a:xfrm>
            <a:prstGeom prst="line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字方塊 24"/>
          <p:cNvSpPr txBox="1"/>
          <p:nvPr/>
        </p:nvSpPr>
        <p:spPr>
          <a:xfrm>
            <a:off x="6313771" y="4312383"/>
            <a:ext cx="704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000" dirty="0" smtClean="0"/>
              <a:t>1280</a:t>
            </a:r>
            <a:endParaRPr kumimoji="1" lang="zh-TW" altLang="en-US" sz="2000" dirty="0"/>
          </a:p>
        </p:txBody>
      </p:sp>
      <p:sp>
        <p:nvSpPr>
          <p:cNvPr id="26" name="文字方塊 25"/>
          <p:cNvSpPr txBox="1"/>
          <p:nvPr/>
        </p:nvSpPr>
        <p:spPr>
          <a:xfrm>
            <a:off x="916007" y="4312383"/>
            <a:ext cx="704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000" dirty="0" smtClean="0"/>
              <a:t>1290</a:t>
            </a:r>
            <a:endParaRPr kumimoji="1" lang="zh-TW" altLang="en-US" sz="2000" dirty="0"/>
          </a:p>
        </p:txBody>
      </p:sp>
      <p:sp>
        <p:nvSpPr>
          <p:cNvPr id="27" name="文字方塊 26"/>
          <p:cNvSpPr txBox="1"/>
          <p:nvPr/>
        </p:nvSpPr>
        <p:spPr>
          <a:xfrm>
            <a:off x="6304634" y="2380740"/>
            <a:ext cx="704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000" dirty="0" smtClean="0"/>
              <a:t>1280</a:t>
            </a:r>
            <a:endParaRPr kumimoji="1" lang="zh-TW" altLang="en-US" sz="2000" dirty="0"/>
          </a:p>
        </p:txBody>
      </p:sp>
      <p:sp>
        <p:nvSpPr>
          <p:cNvPr id="28" name="文字方塊 27"/>
          <p:cNvSpPr txBox="1"/>
          <p:nvPr/>
        </p:nvSpPr>
        <p:spPr>
          <a:xfrm>
            <a:off x="906870" y="2380740"/>
            <a:ext cx="704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000" dirty="0" smtClean="0"/>
              <a:t>1290</a:t>
            </a:r>
            <a:endParaRPr kumimoji="1" lang="zh-TW" altLang="en-US" sz="2000" dirty="0"/>
          </a:p>
        </p:txBody>
      </p:sp>
      <p:sp>
        <p:nvSpPr>
          <p:cNvPr id="29" name="文字方塊 28"/>
          <p:cNvSpPr txBox="1"/>
          <p:nvPr/>
        </p:nvSpPr>
        <p:spPr>
          <a:xfrm>
            <a:off x="1977009" y="4314072"/>
            <a:ext cx="704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000" dirty="0" smtClean="0"/>
              <a:t>1288</a:t>
            </a:r>
            <a:endParaRPr kumimoji="1" lang="zh-TW" altLang="en-US" sz="2000" dirty="0"/>
          </a:p>
        </p:txBody>
      </p:sp>
      <p:sp>
        <p:nvSpPr>
          <p:cNvPr id="30" name="文字方塊 29"/>
          <p:cNvSpPr txBox="1"/>
          <p:nvPr/>
        </p:nvSpPr>
        <p:spPr>
          <a:xfrm>
            <a:off x="3060244" y="4317450"/>
            <a:ext cx="704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000" dirty="0" smtClean="0"/>
              <a:t>1286</a:t>
            </a:r>
            <a:endParaRPr kumimoji="1" lang="zh-TW" altLang="en-US" sz="2000" dirty="0"/>
          </a:p>
        </p:txBody>
      </p:sp>
      <p:sp>
        <p:nvSpPr>
          <p:cNvPr id="31" name="文字方塊 30"/>
          <p:cNvSpPr txBox="1"/>
          <p:nvPr/>
        </p:nvSpPr>
        <p:spPr>
          <a:xfrm>
            <a:off x="4143479" y="4311877"/>
            <a:ext cx="704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000" dirty="0" smtClean="0"/>
              <a:t>1284</a:t>
            </a:r>
            <a:endParaRPr kumimoji="1" lang="zh-TW" altLang="en-US" sz="2000" dirty="0"/>
          </a:p>
        </p:txBody>
      </p:sp>
      <p:sp>
        <p:nvSpPr>
          <p:cNvPr id="32" name="文字方塊 31"/>
          <p:cNvSpPr txBox="1"/>
          <p:nvPr/>
        </p:nvSpPr>
        <p:spPr>
          <a:xfrm>
            <a:off x="5238667" y="4318633"/>
            <a:ext cx="704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000" dirty="0" smtClean="0"/>
              <a:t>1282</a:t>
            </a:r>
            <a:endParaRPr kumimoji="1" lang="zh-TW" altLang="en-US" sz="2000" dirty="0"/>
          </a:p>
        </p:txBody>
      </p:sp>
      <p:sp>
        <p:nvSpPr>
          <p:cNvPr id="33" name="文字方塊 32"/>
          <p:cNvSpPr txBox="1"/>
          <p:nvPr/>
        </p:nvSpPr>
        <p:spPr>
          <a:xfrm>
            <a:off x="1977009" y="2380350"/>
            <a:ext cx="704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000" dirty="0" smtClean="0"/>
              <a:t>1288</a:t>
            </a:r>
            <a:endParaRPr kumimoji="1" lang="zh-TW" altLang="en-US" sz="2000" dirty="0"/>
          </a:p>
        </p:txBody>
      </p:sp>
      <p:sp>
        <p:nvSpPr>
          <p:cNvPr id="34" name="文字方塊 33"/>
          <p:cNvSpPr txBox="1"/>
          <p:nvPr/>
        </p:nvSpPr>
        <p:spPr>
          <a:xfrm>
            <a:off x="3060244" y="2383728"/>
            <a:ext cx="704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000" dirty="0" smtClean="0"/>
              <a:t>1286</a:t>
            </a:r>
            <a:endParaRPr kumimoji="1" lang="zh-TW" altLang="en-US" sz="2000" dirty="0"/>
          </a:p>
        </p:txBody>
      </p:sp>
      <p:sp>
        <p:nvSpPr>
          <p:cNvPr id="35" name="文字方塊 34"/>
          <p:cNvSpPr txBox="1"/>
          <p:nvPr/>
        </p:nvSpPr>
        <p:spPr>
          <a:xfrm>
            <a:off x="4143479" y="2378155"/>
            <a:ext cx="704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000" dirty="0" smtClean="0"/>
              <a:t>1284</a:t>
            </a:r>
            <a:endParaRPr kumimoji="1" lang="zh-TW" altLang="en-US" sz="2000" dirty="0"/>
          </a:p>
        </p:txBody>
      </p:sp>
      <p:sp>
        <p:nvSpPr>
          <p:cNvPr id="36" name="文字方塊 35"/>
          <p:cNvSpPr txBox="1"/>
          <p:nvPr/>
        </p:nvSpPr>
        <p:spPr>
          <a:xfrm>
            <a:off x="5238667" y="2384911"/>
            <a:ext cx="7046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000" dirty="0" smtClean="0"/>
              <a:t>1282</a:t>
            </a:r>
            <a:endParaRPr kumimoji="1" lang="zh-TW" altLang="en-US" sz="2000" dirty="0"/>
          </a:p>
        </p:txBody>
      </p:sp>
      <p:sp>
        <p:nvSpPr>
          <p:cNvPr id="37" name="文字方塊 36"/>
          <p:cNvSpPr txBox="1"/>
          <p:nvPr/>
        </p:nvSpPr>
        <p:spPr>
          <a:xfrm rot="16200000">
            <a:off x="-18986" y="5349441"/>
            <a:ext cx="1101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dirty="0" smtClean="0"/>
              <a:t>Δ</a:t>
            </a:r>
            <a:r>
              <a:rPr kumimoji="1" lang="en-US" altLang="zh-TW" dirty="0" smtClean="0"/>
              <a:t>A</a:t>
            </a:r>
            <a:r>
              <a:rPr kumimoji="1" lang="zh-TW" altLang="en-US" dirty="0" smtClean="0"/>
              <a:t> </a:t>
            </a:r>
            <a:r>
              <a:rPr kumimoji="1" lang="en-US" altLang="zh-TW" dirty="0" smtClean="0"/>
              <a:t>/</a:t>
            </a:r>
            <a:r>
              <a:rPr kumimoji="1" lang="zh-TW" altLang="en-US" dirty="0" smtClean="0"/>
              <a:t> </a:t>
            </a:r>
            <a:r>
              <a:rPr kumimoji="1" lang="en-US" altLang="zh-TW" dirty="0" smtClean="0"/>
              <a:t>10</a:t>
            </a:r>
            <a:r>
              <a:rPr kumimoji="1" lang="en-US" altLang="zh-TW" baseline="30000" dirty="0" smtClean="0"/>
              <a:t>-3</a:t>
            </a:r>
            <a:endParaRPr kumimoji="1" lang="zh-TW" altLang="en-US" baseline="30000" dirty="0"/>
          </a:p>
        </p:txBody>
      </p:sp>
      <p:sp>
        <p:nvSpPr>
          <p:cNvPr id="38" name="矩形 37"/>
          <p:cNvSpPr/>
          <p:nvPr/>
        </p:nvSpPr>
        <p:spPr>
          <a:xfrm>
            <a:off x="4296700" y="4755181"/>
            <a:ext cx="837722" cy="1553976"/>
          </a:xfrm>
          <a:prstGeom prst="rect">
            <a:avLst/>
          </a:prstGeom>
          <a:noFill/>
          <a:ln w="12700" cmpd="sng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cxnSp>
        <p:nvCxnSpPr>
          <p:cNvPr id="40" name="直線接點 39"/>
          <p:cNvCxnSpPr/>
          <p:nvPr/>
        </p:nvCxnSpPr>
        <p:spPr>
          <a:xfrm flipV="1">
            <a:off x="5134422" y="4327653"/>
            <a:ext cx="2600254" cy="429326"/>
          </a:xfrm>
          <a:prstGeom prst="line">
            <a:avLst/>
          </a:prstGeom>
          <a:ln w="12700" cmpd="sng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直線接點 41"/>
          <p:cNvCxnSpPr>
            <a:endCxn id="26" idx="0"/>
          </p:cNvCxnSpPr>
          <p:nvPr/>
        </p:nvCxnSpPr>
        <p:spPr>
          <a:xfrm flipH="1" flipV="1">
            <a:off x="1268327" y="4312383"/>
            <a:ext cx="3028374" cy="442798"/>
          </a:xfrm>
          <a:prstGeom prst="line">
            <a:avLst/>
          </a:prstGeom>
          <a:ln w="12700" cmpd="sng">
            <a:solidFill>
              <a:srgbClr val="FF00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文字方塊 45"/>
          <p:cNvSpPr txBox="1"/>
          <p:nvPr/>
        </p:nvSpPr>
        <p:spPr>
          <a:xfrm>
            <a:off x="4005826" y="2839993"/>
            <a:ext cx="50744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800" dirty="0" smtClean="0">
                <a:solidFill>
                  <a:srgbClr val="0000FF"/>
                </a:solidFill>
                <a:latin typeface="Times New Roman"/>
                <a:cs typeface="Times New Roman"/>
              </a:rPr>
              <a:t>FT-IR spectrum by YP Lee group</a:t>
            </a:r>
          </a:p>
          <a:p>
            <a:r>
              <a:rPr kumimoji="1" lang="en-US" altLang="zh-TW" sz="2800" dirty="0" smtClean="0">
                <a:solidFill>
                  <a:srgbClr val="0000FF"/>
                </a:solidFill>
                <a:latin typeface="Times New Roman"/>
                <a:cs typeface="Times New Roman"/>
              </a:rPr>
              <a:t>Huang et. </a:t>
            </a:r>
            <a:r>
              <a:rPr kumimoji="1" lang="en-US" altLang="zh-TW" sz="2800" dirty="0">
                <a:solidFill>
                  <a:srgbClr val="0000FF"/>
                </a:solidFill>
                <a:latin typeface="Times New Roman"/>
                <a:cs typeface="Times New Roman"/>
              </a:rPr>
              <a:t>a</a:t>
            </a:r>
            <a:r>
              <a:rPr kumimoji="1" lang="en-US" altLang="zh-TW" sz="2800" dirty="0" smtClean="0">
                <a:solidFill>
                  <a:srgbClr val="0000FF"/>
                </a:solidFill>
                <a:latin typeface="Times New Roman"/>
                <a:cs typeface="Times New Roman"/>
              </a:rPr>
              <a:t>l., JCP (2015) </a:t>
            </a:r>
            <a:endParaRPr kumimoji="1" lang="zh-TW" altLang="en-US" sz="2800" dirty="0"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3919841" y="121660"/>
            <a:ext cx="5160387" cy="523220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kumimoji="1" lang="en-US" altLang="zh-TW" sz="2800" dirty="0" smtClean="0">
                <a:latin typeface="Times New Roman"/>
                <a:cs typeface="Times New Roman"/>
              </a:rPr>
              <a:t>Our IR Laser spectrum 0.004 cm</a:t>
            </a:r>
            <a:r>
              <a:rPr kumimoji="1" lang="en-US" altLang="zh-TW" sz="2800" baseline="30000" dirty="0" smtClean="0">
                <a:latin typeface="Symbol" panose="05050102010706020507" pitchFamily="18" charset="2"/>
                <a:cs typeface="Times New Roman"/>
              </a:rPr>
              <a:t>-</a:t>
            </a:r>
            <a:r>
              <a:rPr kumimoji="1" lang="en-US" altLang="zh-TW" sz="2800" baseline="30000" dirty="0" smtClean="0">
                <a:latin typeface="Times New Roman"/>
                <a:cs typeface="Times New Roman"/>
              </a:rPr>
              <a:t>1</a:t>
            </a:r>
            <a:endParaRPr kumimoji="1" lang="zh-TW" altLang="en-US" sz="2800" baseline="30000" dirty="0">
              <a:latin typeface="Times New Roman"/>
              <a:cs typeface="Times New Roman"/>
            </a:endParaRPr>
          </a:p>
        </p:txBody>
      </p:sp>
      <p:sp>
        <p:nvSpPr>
          <p:cNvPr id="41" name="文字方塊 40"/>
          <p:cNvSpPr txBox="1"/>
          <p:nvPr/>
        </p:nvSpPr>
        <p:spPr>
          <a:xfrm>
            <a:off x="142171" y="121660"/>
            <a:ext cx="1484702" cy="584775"/>
          </a:xfrm>
          <a:prstGeom prst="rect">
            <a:avLst/>
          </a:prstGeom>
          <a:solidFill>
            <a:srgbClr val="FFFFCC"/>
          </a:solidFill>
        </p:spPr>
        <p:txBody>
          <a:bodyPr wrap="none" rtlCol="0">
            <a:spAutoFit/>
          </a:bodyPr>
          <a:lstStyle/>
          <a:p>
            <a:r>
              <a:rPr kumimoji="1" lang="en-US" altLang="zh-TW" sz="3200" dirty="0" smtClean="0">
                <a:solidFill>
                  <a:srgbClr val="0000FF"/>
                </a:solidFill>
                <a:latin typeface="Times New Roman"/>
                <a:cs typeface="Times New Roman"/>
              </a:rPr>
              <a:t>CH</a:t>
            </a:r>
            <a:r>
              <a:rPr kumimoji="1" lang="en-US" altLang="zh-TW" sz="3200" baseline="-25000" dirty="0" smtClean="0">
                <a:solidFill>
                  <a:srgbClr val="0000FF"/>
                </a:solidFill>
                <a:latin typeface="Times New Roman"/>
                <a:cs typeface="Times New Roman"/>
              </a:rPr>
              <a:t>2</a:t>
            </a:r>
            <a:r>
              <a:rPr kumimoji="1" lang="en-US" altLang="zh-TW" sz="3200" dirty="0" smtClean="0">
                <a:solidFill>
                  <a:srgbClr val="0000FF"/>
                </a:solidFill>
                <a:latin typeface="Times New Roman"/>
                <a:cs typeface="Times New Roman"/>
              </a:rPr>
              <a:t>OO</a:t>
            </a:r>
            <a:endParaRPr kumimoji="1" lang="zh-TW" altLang="en-US" sz="3200" dirty="0">
              <a:solidFill>
                <a:srgbClr val="0000FF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0202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B24C24-DBE6-4D40-BEA8-2B0A91FD8ECC}" type="slidenum">
              <a:rPr lang="en-US" altLang="zh-TW" smtClean="0"/>
              <a:pPr>
                <a:defRPr/>
              </a:pPr>
              <a:t>16</a:t>
            </a:fld>
            <a:endParaRPr lang="en-US" altLang="zh-TW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8" y="-35102"/>
            <a:ext cx="9000492" cy="6893101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687398" y="2401180"/>
            <a:ext cx="23006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>
                <a:solidFill>
                  <a:srgbClr val="0000FF"/>
                </a:solidFill>
              </a:rPr>
              <a:t>CH</a:t>
            </a:r>
            <a:r>
              <a:rPr lang="en-US" altLang="zh-TW" sz="3600" baseline="-25000" dirty="0" smtClean="0">
                <a:solidFill>
                  <a:srgbClr val="0000FF"/>
                </a:solidFill>
              </a:rPr>
              <a:t>2</a:t>
            </a:r>
            <a:r>
              <a:rPr lang="en-US" altLang="zh-TW" sz="3600" dirty="0" smtClean="0">
                <a:solidFill>
                  <a:srgbClr val="0000FF"/>
                </a:solidFill>
              </a:rPr>
              <a:t>OO 4</a:t>
            </a:r>
            <a:r>
              <a:rPr lang="en-US" altLang="zh-TW" sz="3600" baseline="30000" dirty="0" smtClean="0">
                <a:solidFill>
                  <a:srgbClr val="0000FF"/>
                </a:solidFill>
              </a:rPr>
              <a:t>1</a:t>
            </a:r>
            <a:r>
              <a:rPr lang="en-US" altLang="zh-TW" sz="3600" baseline="-25000" dirty="0" smtClean="0">
                <a:solidFill>
                  <a:srgbClr val="0000FF"/>
                </a:solidFill>
              </a:rPr>
              <a:t>0</a:t>
            </a:r>
            <a:endParaRPr lang="zh-TW" altLang="en-US" sz="3600" baseline="-25000" dirty="0">
              <a:solidFill>
                <a:srgbClr val="0000FF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231740" y="368660"/>
            <a:ext cx="5656100" cy="369332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0000FF"/>
                </a:solidFill>
              </a:rPr>
              <a:t>YP Chang et al., Phys</a:t>
            </a:r>
            <a:r>
              <a:rPr lang="en-US" altLang="zh-TW" dirty="0">
                <a:solidFill>
                  <a:srgbClr val="0000FF"/>
                </a:solidFill>
              </a:rPr>
              <a:t>. Chem. Chem. Phys., 2018,20, 97-102 </a:t>
            </a:r>
            <a:endParaRPr lang="zh-TW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27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B24C24-DBE6-4D40-BEA8-2B0A91FD8ECC}" type="slidenum">
              <a:rPr lang="en-US" altLang="zh-TW" smtClean="0"/>
              <a:pPr>
                <a:defRPr/>
              </a:pPr>
              <a:t>17</a:t>
            </a:fld>
            <a:endParaRPr lang="en-US" altLang="zh-TW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48" y="-94270"/>
            <a:ext cx="8719793" cy="6166926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22548" y="6289473"/>
            <a:ext cx="5273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YP Chang et al., JCP </a:t>
            </a:r>
            <a:r>
              <a:rPr lang="en-US" altLang="zh-TW" dirty="0"/>
              <a:t>146, 244302 (2017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3495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0" y="3529"/>
            <a:ext cx="90947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OO + (CH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	30 </a:t>
            </a:r>
            <a:r>
              <a:rPr lang="en-US" altLang="zh-TW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Torr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@ Room Temp</a:t>
            </a:r>
            <a:endParaRPr lang="zh-TW" altLang="en-US" sz="36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4524" y="1772816"/>
            <a:ext cx="5077501" cy="3683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268760"/>
            <a:ext cx="4713502" cy="5128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72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1" y="0"/>
            <a:ext cx="8961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6074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1" y="0"/>
            <a:ext cx="8961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8475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1" y="0"/>
            <a:ext cx="8961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976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7454"/>
            <a:ext cx="9144000" cy="6383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4273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7454"/>
            <a:ext cx="9144000" cy="6383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126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31" y="0"/>
            <a:ext cx="8961938" cy="68580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4482" y="46365"/>
            <a:ext cx="70855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OO + (CH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	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@0417,0418,0420</a:t>
            </a:r>
            <a:endParaRPr lang="zh-TW" altLang="en-US" sz="36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3595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838185"/>
              </p:ext>
            </p:extLst>
          </p:nvPr>
        </p:nvGraphicFramePr>
        <p:xfrm>
          <a:off x="359532" y="296652"/>
          <a:ext cx="8136903" cy="545973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579946"/>
                <a:gridCol w="1902643"/>
                <a:gridCol w="2730666"/>
                <a:gridCol w="1923648"/>
              </a:tblGrid>
              <a:tr h="209550"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i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en-US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 </a:t>
                      </a:r>
                      <a:r>
                        <a:rPr lang="en-US" sz="320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Torr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3200" i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US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 K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i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</a:t>
                      </a:r>
                      <a:r>
                        <a:rPr lang="en-US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/ 10</a:t>
                      </a:r>
                      <a:r>
                        <a:rPr lang="en-US" sz="3200" u="none" strike="noStrike" baseline="30000" dirty="0" smtClean="0">
                          <a:effectLst/>
                          <a:latin typeface="Symbol" panose="05050102010706020507" pitchFamily="18" charset="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3200" u="none" strike="noStrike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en-US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cm</a:t>
                      </a:r>
                      <a:r>
                        <a:rPr lang="en-US" sz="3200" u="none" strike="noStrike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lang="en-US" sz="3200" u="none" strike="noStrike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3200" b="0" i="0" u="none" strike="noStrike" baseline="30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i="1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en-US" sz="3200" i="1" u="none" strike="noStrike" baseline="-250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3200" i="1" u="none" strike="noStrike" baseline="-25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 kcal/mol</a:t>
                      </a:r>
                      <a:r>
                        <a:rPr lang="en-US" altLang="zh-TW" sz="3200" u="none" strike="noStrike" baseline="30000" dirty="0" smtClean="0">
                          <a:effectLst/>
                          <a:latin typeface="Symbol" panose="05050102010706020507" pitchFamily="18" charset="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altLang="zh-TW" sz="3200" u="none" strike="noStrike" baseline="30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278.1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4.04 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>
                          <a:effectLst/>
                          <a:latin typeface="Symbol" panose="05050102010706020507" pitchFamily="18" charset="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3.86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288.95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3.2 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095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299.05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2.52</a:t>
                      </a:r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095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323.75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1.52</a:t>
                      </a:r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095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349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9.83</a:t>
                      </a:r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0955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278.3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4.59</a:t>
                      </a:r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>
                          <a:effectLst/>
                          <a:latin typeface="Symbol" panose="05050102010706020507" pitchFamily="18" charset="2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4.15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2095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298.2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2.93 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095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323.7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1.60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095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349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32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1.02</a:t>
                      </a:r>
                      <a:endParaRPr lang="en-US" altLang="zh-TW" sz="3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65501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386" y="-449511"/>
            <a:ext cx="9127907" cy="717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sp>
        <p:nvSpPr>
          <p:cNvPr id="3" name="文字方塊 2"/>
          <p:cNvSpPr txBox="1"/>
          <p:nvPr/>
        </p:nvSpPr>
        <p:spPr>
          <a:xfrm>
            <a:off x="0" y="6153084"/>
            <a:ext cx="7097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kern="0" dirty="0" smtClean="0">
                <a:solidFill>
                  <a:srgbClr val="0000FF"/>
                </a:solidFill>
                <a:latin typeface="Times New Roman"/>
                <a:ea typeface="新細明體"/>
              </a:rPr>
              <a:t>Lin &amp; Chao, Chem</a:t>
            </a:r>
            <a:r>
              <a:rPr lang="en-US" altLang="zh-TW" kern="0" dirty="0">
                <a:solidFill>
                  <a:srgbClr val="0000FF"/>
                </a:solidFill>
                <a:latin typeface="Times New Roman"/>
                <a:ea typeface="新細明體"/>
              </a:rPr>
              <a:t>. Soc. Rev., 46, 7483-7497 (2017)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6117228" y="5891490"/>
            <a:ext cx="3781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kern="0" dirty="0" smtClean="0">
                <a:solidFill>
                  <a:srgbClr val="FF00FF"/>
                </a:solidFill>
                <a:latin typeface="Times New Roman"/>
                <a:ea typeface="新細明體"/>
              </a:rPr>
              <a:t>JPC Lett, 9, 184 (2018)</a:t>
            </a:r>
            <a:endParaRPr lang="zh-TW" altLang="en-US" dirty="0">
              <a:solidFill>
                <a:srgbClr val="FF00FF"/>
              </a:solidFill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4563836" y="2857500"/>
            <a:ext cx="2171700" cy="253909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914899" y="4136627"/>
            <a:ext cx="1673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C00000"/>
                </a:solidFill>
              </a:rPr>
              <a:t>Upper limit</a:t>
            </a:r>
            <a:endParaRPr lang="zh-TW" altLang="en-US" dirty="0">
              <a:solidFill>
                <a:srgbClr val="C00000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1799692" y="2071430"/>
            <a:ext cx="864096" cy="108012"/>
          </a:xfrm>
          <a:prstGeom prst="ellips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9" name="直線單箭頭接點 8"/>
          <p:cNvCxnSpPr/>
          <p:nvPr/>
        </p:nvCxnSpPr>
        <p:spPr>
          <a:xfrm>
            <a:off x="1979712" y="1304764"/>
            <a:ext cx="0" cy="828836"/>
          </a:xfrm>
          <a:prstGeom prst="straightConnector1">
            <a:avLst/>
          </a:prstGeom>
          <a:ln w="28575">
            <a:solidFill>
              <a:srgbClr val="FF00FF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91209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579834" y="188640"/>
            <a:ext cx="598433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Anti/syn-CH</a:t>
            </a:r>
            <a:r>
              <a:rPr lang="en-US" altLang="zh-TW" sz="36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CHOO 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TW" sz="36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endParaRPr lang="en-US" altLang="zh-TW" sz="3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zh-TW" sz="36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analogous 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TW" sz="36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OO 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TW" sz="3600" baseline="-250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O?</a:t>
            </a:r>
            <a:endParaRPr lang="en-US" altLang="zh-TW" sz="36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zh-TW" altLang="en-US" sz="3600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72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pic>
        <p:nvPicPr>
          <p:cNvPr id="3" name="圖片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8" y="0"/>
            <a:ext cx="9283485" cy="6602277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863588" y="0"/>
            <a:ext cx="69227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600" i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anti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-/</a:t>
            </a:r>
            <a:r>
              <a:rPr kumimoji="1" lang="en-US" altLang="zh-TW" sz="3600" i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syn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-CH</a:t>
            </a:r>
            <a:r>
              <a:rPr kumimoji="1" lang="en-US" altLang="zh-TW" sz="3600" baseline="-25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3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CHOO @ 250 </a:t>
            </a:r>
            <a:r>
              <a:rPr kumimoji="1" lang="en-US" altLang="zh-TW" sz="3600" dirty="0" err="1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Torr</a:t>
            </a:r>
            <a:endParaRPr kumimoji="1" lang="zh-TW" altLang="en-US" sz="3600" dirty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471812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C:\Users\USER\Desktop\anti-CI\Graph1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58" y="764704"/>
            <a:ext cx="8310084" cy="58009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文字方塊 2"/>
          <p:cNvSpPr txBox="1"/>
          <p:nvPr/>
        </p:nvSpPr>
        <p:spPr>
          <a:xfrm>
            <a:off x="395536" y="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600" i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anti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-/</a:t>
            </a:r>
            <a:r>
              <a:rPr kumimoji="1" lang="en-US" altLang="zh-TW" sz="3600" i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syn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-CH</a:t>
            </a:r>
            <a:r>
              <a:rPr kumimoji="1" lang="en-US" altLang="zh-TW" sz="3600" baseline="-25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3</a:t>
            </a:r>
            <a:r>
              <a:rPr kumimoji="1" lang="en-US" altLang="zh-TW" sz="36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CHOO + 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CH</a:t>
            </a:r>
            <a:r>
              <a:rPr kumimoji="1" lang="en-US" altLang="zh-TW" sz="3600" baseline="-25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3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OH  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@ 100 </a:t>
            </a:r>
            <a:r>
              <a:rPr kumimoji="1" lang="en-US" altLang="zh-TW" sz="3600" dirty="0" err="1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Torr</a:t>
            </a:r>
            <a:endParaRPr kumimoji="1" lang="zh-TW" altLang="en-US" sz="3600" dirty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901894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C:\Users\USER\Desktop\anti-CI\Graph1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8310084" cy="58009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文字方塊 2"/>
          <p:cNvSpPr txBox="1"/>
          <p:nvPr/>
        </p:nvSpPr>
        <p:spPr>
          <a:xfrm>
            <a:off x="827585" y="0"/>
            <a:ext cx="74528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600" i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anti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-CH</a:t>
            </a:r>
            <a:r>
              <a:rPr kumimoji="1" lang="en-US" altLang="zh-TW" sz="3600" baseline="-25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3</a:t>
            </a:r>
            <a:r>
              <a:rPr kumimoji="1" lang="en-US" altLang="zh-TW" sz="36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CHOO + CH</a:t>
            </a:r>
            <a:r>
              <a:rPr kumimoji="1" lang="en-US" altLang="zh-TW" sz="3600" baseline="-250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3</a:t>
            </a:r>
            <a:r>
              <a:rPr kumimoji="1" lang="en-US" altLang="zh-TW" sz="36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OH @ 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100 </a:t>
            </a:r>
            <a:r>
              <a:rPr kumimoji="1" lang="en-US" altLang="zh-TW" sz="3600" dirty="0" err="1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Torr</a:t>
            </a:r>
            <a:endParaRPr kumimoji="1" lang="zh-TW" altLang="en-US" sz="3600" dirty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435807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600" i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anti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-CH</a:t>
            </a:r>
            <a:r>
              <a:rPr kumimoji="1" lang="en-US" altLang="zh-TW" sz="3600" baseline="-25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3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CHOO </a:t>
            </a:r>
            <a:r>
              <a:rPr kumimoji="1" lang="en-US" altLang="zh-TW" sz="3600" i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k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= 5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x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10</a:t>
            </a:r>
            <a:r>
              <a:rPr kumimoji="1" lang="en-US" altLang="zh-TW" sz="3600" baseline="30000" dirty="0" smtClean="0">
                <a:solidFill>
                  <a:srgbClr val="0000FF"/>
                </a:solidFill>
                <a:latin typeface="Symbol" panose="05050102010706020507" pitchFamily="18" charset="2"/>
                <a:ea typeface="標楷體" pitchFamily="65" charset="-120"/>
              </a:rPr>
              <a:t>-</a:t>
            </a:r>
            <a:r>
              <a:rPr kumimoji="1" lang="en-US" altLang="zh-TW" sz="3600" baseline="30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12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cm</a:t>
            </a:r>
            <a:r>
              <a:rPr kumimoji="1" lang="en-US" altLang="zh-TW" sz="3600" baseline="30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3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s</a:t>
            </a:r>
            <a:r>
              <a:rPr kumimoji="1" lang="en-US" altLang="zh-TW" sz="3600" baseline="30000" dirty="0" smtClean="0">
                <a:solidFill>
                  <a:srgbClr val="0000FF"/>
                </a:solidFill>
                <a:latin typeface="Symbol" panose="05050102010706020507" pitchFamily="18" charset="2"/>
                <a:ea typeface="標楷體" pitchFamily="65" charset="-120"/>
              </a:rPr>
              <a:t>-</a:t>
            </a:r>
            <a:r>
              <a:rPr kumimoji="1" lang="en-US" altLang="zh-TW" sz="3600" baseline="30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1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kumimoji="1" lang="en-US" altLang="zh-TW" sz="3600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@ 298 K</a:t>
            </a:r>
            <a:r>
              <a:rPr kumimoji="1" lang="en-US" altLang="zh-TW" sz="3600" baseline="30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</a:t>
            </a:r>
            <a:endParaRPr kumimoji="1" lang="zh-TW" altLang="en-US" sz="3600" baseline="30000" dirty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4" name="圖片 3" descr="C:\Users\USER\Desktop\anti-CI\pressure_2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764704"/>
            <a:ext cx="8718268" cy="60859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007127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C:\Users\USER\Desktop\anti-CI\CI_tem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58" y="1049146"/>
            <a:ext cx="8310084" cy="58009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文字方塊 2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600" i="1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anti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-CH</a:t>
            </a:r>
            <a:r>
              <a:rPr kumimoji="1" lang="en-US" altLang="zh-TW" sz="3600" baseline="-25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3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CHOO + CH</a:t>
            </a:r>
            <a:r>
              <a:rPr kumimoji="1" lang="en-US" altLang="zh-TW" sz="3600" baseline="-250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3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OH   </a:t>
            </a:r>
            <a:r>
              <a:rPr kumimoji="1" lang="en-US" altLang="zh-TW" sz="3600" i="1" dirty="0" err="1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E</a:t>
            </a:r>
            <a:r>
              <a:rPr kumimoji="1" lang="en-US" altLang="zh-TW" sz="3600" baseline="-25000" dirty="0" err="1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a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= 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Symbol" panose="05050102010706020507" pitchFamily="18" charset="2"/>
                <a:ea typeface="標楷體" pitchFamily="65" charset="-120"/>
              </a:rPr>
              <a:t>-</a:t>
            </a:r>
            <a:r>
              <a:rPr kumimoji="1" lang="en-US" altLang="zh-TW" sz="3600" dirty="0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1.9 kcal/</a:t>
            </a:r>
            <a:r>
              <a:rPr kumimoji="1" lang="en-US" altLang="zh-TW" sz="3600" dirty="0" err="1" smtClean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mol</a:t>
            </a:r>
            <a:endParaRPr kumimoji="1" lang="zh-TW" altLang="en-US" sz="3600" dirty="0">
              <a:solidFill>
                <a:srgbClr val="0000FF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471921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386" y="-449511"/>
            <a:ext cx="9127907" cy="717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sp>
        <p:nvSpPr>
          <p:cNvPr id="3" name="文字方塊 2"/>
          <p:cNvSpPr txBox="1"/>
          <p:nvPr/>
        </p:nvSpPr>
        <p:spPr>
          <a:xfrm>
            <a:off x="0" y="6153084"/>
            <a:ext cx="7097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kern="0" dirty="0" smtClean="0">
                <a:solidFill>
                  <a:srgbClr val="0000FF"/>
                </a:solidFill>
                <a:latin typeface="Times New Roman"/>
                <a:ea typeface="新細明體"/>
              </a:rPr>
              <a:t>Lin &amp; Chao, Chem</a:t>
            </a:r>
            <a:r>
              <a:rPr lang="en-US" altLang="zh-TW" kern="0" dirty="0">
                <a:solidFill>
                  <a:srgbClr val="0000FF"/>
                </a:solidFill>
                <a:latin typeface="Times New Roman"/>
                <a:ea typeface="新細明體"/>
              </a:rPr>
              <a:t>. Soc. Rev., 46, 7483-7497 (2017)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6117228" y="5891490"/>
            <a:ext cx="3781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kern="0" dirty="0" smtClean="0">
                <a:solidFill>
                  <a:srgbClr val="FF00FF"/>
                </a:solidFill>
                <a:latin typeface="Times New Roman"/>
                <a:ea typeface="新細明體"/>
              </a:rPr>
              <a:t>JPC Lett, 9, 184 (2018)</a:t>
            </a:r>
            <a:endParaRPr lang="zh-TW" altLang="en-US" dirty="0">
              <a:solidFill>
                <a:srgbClr val="FF00FF"/>
              </a:solidFill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4563836" y="2857500"/>
            <a:ext cx="2171700" cy="253909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914899" y="4136627"/>
            <a:ext cx="1673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C00000"/>
                </a:solidFill>
              </a:rPr>
              <a:t>Upper limit</a:t>
            </a:r>
            <a:endParaRPr lang="zh-TW" altLang="en-US" dirty="0">
              <a:solidFill>
                <a:srgbClr val="C00000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3131840" y="1772816"/>
            <a:ext cx="864096" cy="360040"/>
          </a:xfrm>
          <a:prstGeom prst="ellips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735786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381064" y="152636"/>
            <a:ext cx="630493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Syn-CH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CHOO + CH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 dimer</a:t>
            </a:r>
          </a:p>
          <a:p>
            <a:pPr algn="ctr"/>
            <a:endParaRPr lang="en-US" altLang="zh-TW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Analogous to </a:t>
            </a:r>
          </a:p>
          <a:p>
            <a:pPr algn="ctr"/>
            <a:endParaRPr lang="en-US" altLang="zh-TW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OO + H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dimer?</a:t>
            </a:r>
          </a:p>
          <a:p>
            <a:pPr algn="ctr"/>
            <a:endParaRPr lang="zh-TW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3602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357" y="-204107"/>
            <a:ext cx="9732971" cy="6792686"/>
          </a:xfrm>
          <a:prstGeom prst="rect">
            <a:avLst/>
          </a:prstGeom>
          <a:noFill/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4496172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56" y="1057034"/>
            <a:ext cx="8310084" cy="5800966"/>
          </a:xfrm>
          <a:prstGeom prst="rect">
            <a:avLst/>
          </a:prstGeom>
        </p:spPr>
      </p:pic>
      <p:sp>
        <p:nvSpPr>
          <p:cNvPr id="2" name="標題 1"/>
          <p:cNvSpPr txBox="1">
            <a:spLocks/>
          </p:cNvSpPr>
          <p:nvPr/>
        </p:nvSpPr>
        <p:spPr>
          <a:xfrm>
            <a:off x="457200" y="-207404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60000"/>
              </a:lnSpc>
            </a:pP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Syn-CH</a:t>
            </a:r>
            <a:r>
              <a:rPr lang="en-US" altLang="zh-TW" sz="40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CHOO + CH</a:t>
            </a:r>
            <a:r>
              <a:rPr lang="en-US" altLang="zh-TW" sz="40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</a:p>
        </p:txBody>
      </p:sp>
      <p:sp>
        <p:nvSpPr>
          <p:cNvPr id="3" name="矩形 2"/>
          <p:cNvSpPr/>
          <p:nvPr/>
        </p:nvSpPr>
        <p:spPr>
          <a:xfrm>
            <a:off x="179766" y="440668"/>
            <a:ext cx="8784468" cy="951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60000"/>
              </a:lnSpc>
            </a:pPr>
            <a:r>
              <a:rPr lang="en-US" altLang="zh-TW" sz="4000" dirty="0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Initial Motivation: How slow is it?</a:t>
            </a:r>
            <a:endParaRPr lang="zh-TW" altLang="en-US" sz="4000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6432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9938"/>
            <a:ext cx="9144000" cy="6383092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4482" y="3529"/>
            <a:ext cx="8327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Syn-CH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CHOO + CH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	250 </a:t>
            </a:r>
            <a:r>
              <a:rPr lang="en-US" altLang="zh-TW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Torr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@</a:t>
            </a:r>
            <a:r>
              <a:rPr lang="en-US" altLang="zh-TW" sz="36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xxxx</a:t>
            </a:r>
            <a:endParaRPr lang="zh-TW" altLang="en-US" sz="36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2381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5" y="404664"/>
            <a:ext cx="9144000" cy="6383092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4482" y="3529"/>
            <a:ext cx="8327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Syn-CH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CHOO + CH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	250 </a:t>
            </a:r>
            <a:r>
              <a:rPr lang="en-US" altLang="zh-TW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Torr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@</a:t>
            </a:r>
            <a:r>
              <a:rPr lang="en-US" altLang="zh-TW" sz="3600" baseline="-25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xxxx</a:t>
            </a:r>
            <a:endParaRPr lang="zh-TW" altLang="en-US" sz="36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05737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 txBox="1">
            <a:spLocks/>
          </p:cNvSpPr>
          <p:nvPr/>
        </p:nvSpPr>
        <p:spPr>
          <a:xfrm>
            <a:off x="381515" y="32509"/>
            <a:ext cx="82296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60000"/>
              </a:lnSpc>
            </a:pP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Syn-CH</a:t>
            </a:r>
            <a:r>
              <a:rPr lang="en-US" altLang="zh-TW" sz="40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CHOO </a:t>
            </a:r>
            <a:endParaRPr lang="en-US" altLang="zh-TW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60000"/>
              </a:lnSpc>
            </a:pP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CH</a:t>
            </a:r>
            <a:r>
              <a:rPr lang="en-US" altLang="zh-TW" sz="40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 Monomer and Dimer</a:t>
            </a:r>
            <a:endParaRPr lang="zh-TW" alt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3181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214430" y="542265"/>
            <a:ext cx="8328152" cy="6089180"/>
            <a:chOff x="415629" y="218344"/>
            <a:chExt cx="8328152" cy="608918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568" t="9871" r="12166" b="17581"/>
            <a:stretch/>
          </p:blipFill>
          <p:spPr>
            <a:xfrm>
              <a:off x="2738967" y="2550151"/>
              <a:ext cx="1057776" cy="996274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570" t="6876" r="16979" b="25017"/>
            <a:stretch/>
          </p:blipFill>
          <p:spPr>
            <a:xfrm>
              <a:off x="2988733" y="218344"/>
              <a:ext cx="874704" cy="93528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182" t="18228" r="17741" b="16626"/>
            <a:stretch/>
          </p:blipFill>
          <p:spPr>
            <a:xfrm>
              <a:off x="1947333" y="375927"/>
              <a:ext cx="915394" cy="89462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869" t="15122" r="14116" b="18252"/>
            <a:stretch/>
          </p:blipFill>
          <p:spPr>
            <a:xfrm>
              <a:off x="1740891" y="4728634"/>
              <a:ext cx="976412" cy="914950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483" t="15462" r="15440" b="17912"/>
            <a:stretch/>
          </p:blipFill>
          <p:spPr>
            <a:xfrm>
              <a:off x="2717303" y="4077905"/>
              <a:ext cx="915394" cy="91495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67" t="12338" r="12088" b="13016"/>
            <a:stretch/>
          </p:blipFill>
          <p:spPr>
            <a:xfrm>
              <a:off x="4469637" y="1287713"/>
              <a:ext cx="1143001" cy="1024467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67" t="19741" r="17557" b="14250"/>
            <a:stretch/>
          </p:blipFill>
          <p:spPr>
            <a:xfrm>
              <a:off x="3738033" y="3124015"/>
              <a:ext cx="1058334" cy="905934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02" t="9871" r="22481" b="20418"/>
            <a:stretch/>
          </p:blipFill>
          <p:spPr>
            <a:xfrm>
              <a:off x="5612638" y="4514489"/>
              <a:ext cx="939800" cy="95673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816" t="15942" r="12980" b="20516"/>
            <a:stretch/>
          </p:blipFill>
          <p:spPr>
            <a:xfrm>
              <a:off x="7165509" y="4728634"/>
              <a:ext cx="1117600" cy="87206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947" t="20965" r="10019" b="14877"/>
            <a:stretch/>
          </p:blipFill>
          <p:spPr>
            <a:xfrm>
              <a:off x="5054600" y="3124200"/>
              <a:ext cx="1176868" cy="88053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13" t="16789" r="20635" b="23987"/>
            <a:stretch/>
          </p:blipFill>
          <p:spPr>
            <a:xfrm>
              <a:off x="6061371" y="1475097"/>
              <a:ext cx="982133" cy="812801"/>
            </a:xfrm>
            <a:prstGeom prst="rect">
              <a:avLst/>
            </a:prstGeom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415629" y="483524"/>
              <a:ext cx="8328152" cy="5824000"/>
            </a:xfrm>
            <a:prstGeom prst="rect">
              <a:avLst/>
            </a:prstGeom>
          </p:spPr>
        </p:pic>
      </p:grpSp>
      <p:sp>
        <p:nvSpPr>
          <p:cNvPr id="2" name="Rectangle 1"/>
          <p:cNvSpPr/>
          <p:nvPr/>
        </p:nvSpPr>
        <p:spPr>
          <a:xfrm>
            <a:off x="5343313" y="6446779"/>
            <a:ext cx="24308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B3LYP/6-311+G(2d,2p)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標題 1"/>
          <p:cNvSpPr txBox="1">
            <a:spLocks/>
          </p:cNvSpPr>
          <p:nvPr/>
        </p:nvSpPr>
        <p:spPr>
          <a:xfrm>
            <a:off x="381515" y="32509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Syn-CH</a:t>
            </a:r>
            <a:r>
              <a:rPr lang="en-US" altLang="zh-TW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CHOO meets CH</a:t>
            </a:r>
            <a:r>
              <a:rPr lang="en-US" altLang="zh-TW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OH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74249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2955" y="-193378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TW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OO </a:t>
            </a:r>
            <a:r>
              <a:rPr lang="en-US" altLang="zh-TW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meets water</a:t>
            </a:r>
            <a:endParaRPr lang="zh-TW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472955" y="680365"/>
            <a:ext cx="8425309" cy="6440696"/>
            <a:chOff x="107504" y="698292"/>
            <a:chExt cx="8425309" cy="6440696"/>
          </a:xfrm>
        </p:grpSpPr>
        <p:sp>
          <p:nvSpPr>
            <p:cNvPr id="22" name="矩形 21"/>
            <p:cNvSpPr/>
            <p:nvPr/>
          </p:nvSpPr>
          <p:spPr>
            <a:xfrm>
              <a:off x="4034145" y="1153598"/>
              <a:ext cx="4169273" cy="5704401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07504" y="1172675"/>
              <a:ext cx="3972046" cy="5685325"/>
            </a:xfrm>
            <a:prstGeom prst="rect">
              <a:avLst/>
            </a:prstGeom>
            <a:gradFill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25000">
                  <a:schemeClr val="accent1">
                    <a:lumMod val="105000"/>
                    <a:satMod val="103000"/>
                    <a:tint val="73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</a:gra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graphicFrame>
              <p:nvGraphicFramePr>
                <p:cNvPr id="5" name="物件 4"/>
                <p:cNvGraphicFramePr>
                  <a:graphicFrameLocks noChangeAspect="1"/>
                </p:cNvGraphicFramePr>
                <p:nvPr>
                  <p:extLst/>
                </p:nvPr>
              </p:nvGraphicFramePr>
              <p:xfrm>
                <a:off x="395288" y="1382713"/>
                <a:ext cx="8137525" cy="5756275"/>
              </p:xfrm>
              <a:graphic>
                <a:graphicData uri="http://schemas.openxmlformats.org/presentationml/2006/ole">
                  <mc:AlternateContent>
                    <mc:Choice xmlns:v="urn:schemas-microsoft-com:vml" Requires="v">
                      <p:oleObj spid="_x0000_s2064" name="Graph" r:id="rId3" imgW="4102560" imgH="2901600" progId="Origin50.Graph">
                        <p:embed/>
                      </p:oleObj>
                    </mc:Choice>
                    <mc:Fallback>
                      <p:oleObj name="Graph" r:id="rId3" imgW="4102560" imgH="2901600" progId="Origin50.Graph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4">
                              <a:extLst>
                                <a:ext uri="{28A0092B-C50C-407E-A947-70E740481C1C}">
                                  <a14:useLocalDpi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395288" y="1382713"/>
                              <a:ext cx="8137525" cy="5756275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mc:Choice>
          <mc:Fallback xmlns="">
            <p:graphicFrame>
              <p:nvGraphicFramePr>
                <p:cNvPr id="5" name="物件 4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4019329140"/>
                    </p:ext>
                  </p:extLst>
                </p:nvPr>
              </p:nvGraphicFramePr>
              <p:xfrm>
                <a:off x="395288" y="1382713"/>
                <a:ext cx="8137525" cy="5756275"/>
              </p:xfrm>
              <a:graphic>
                <a:graphicData uri="http://schemas.openxmlformats.org/presentationml/2006/ole">
                  <mc:AlternateContent>
                    <mc:Choice xmlns:v="urn:schemas-microsoft-com:vml" Requires="v">
                      <p:oleObj spid="_x0000_s15376" name="Graph" r:id="rId5" imgW="4102560" imgH="2901600" progId="Origin50.Graph">
                        <p:embed/>
                      </p:oleObj>
                    </mc:Choice>
                    <mc:Fallback>
                      <p:oleObj name="Graph" r:id="rId5" imgW="4102560" imgH="2901600" progId="Origin50.Graph">
                        <p:embed/>
                        <p:pic>
                          <p:nvPicPr>
                            <p:cNvPr id="0" name=""/>
                            <p:cNvPicPr>
                              <a:picLocks noChangeAspect="1" noChangeArrowheads="1"/>
                            </p:cNvPicPr>
                            <p:nvPr/>
                          </p:nvPicPr>
                          <p:blipFill>
                            <a:blip r:embed="rId6">
                              <a:extLst>
                                <a:ext uri="{28A0092B-C50C-407E-A947-70E740481C1C}">
                                  <a14:useLocalDpi xmlns:a14="http://schemas.microsoft.com/office/drawing/2010/main" val="0"/>
                                </a:ext>
                              </a:extLst>
                            </a:blip>
                            <a:srcRect/>
                            <a:stretch>
                              <a:fillRect/>
                            </a:stretch>
                          </p:blipFill>
                          <p:spPr bwMode="auto">
                            <a:xfrm>
                              <a:off x="395288" y="1382713"/>
                              <a:ext cx="8137525" cy="5756275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rgbClr val="FFFFFF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rgbClr val="000000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</a:extLst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mc:Fallback>
        </mc:AlternateContent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4891" y="3789870"/>
              <a:ext cx="1112405" cy="645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4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68" y="1670653"/>
              <a:ext cx="834390" cy="822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6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04292" y="5146371"/>
              <a:ext cx="811524" cy="809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36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4221" y="698292"/>
              <a:ext cx="447582" cy="793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4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0826" y="698292"/>
              <a:ext cx="720199" cy="786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直線單箭頭接點 15"/>
            <p:cNvCxnSpPr/>
            <p:nvPr/>
          </p:nvCxnSpPr>
          <p:spPr>
            <a:xfrm>
              <a:off x="3672354" y="1172675"/>
              <a:ext cx="798948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pic>
          <p:nvPicPr>
            <p:cNvPr id="30776" name="Picture 56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4104" y="1748793"/>
              <a:ext cx="443789" cy="262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Picture 4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2642" y="1484785"/>
              <a:ext cx="723546" cy="790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0" name="直線單箭頭接點 19"/>
            <p:cNvCxnSpPr/>
            <p:nvPr/>
          </p:nvCxnSpPr>
          <p:spPr>
            <a:xfrm>
              <a:off x="3715071" y="1772816"/>
              <a:ext cx="798948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pic>
          <p:nvPicPr>
            <p:cNvPr id="30778" name="Picture 58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83270" y="4544127"/>
              <a:ext cx="892905" cy="9010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79" name="Picture 59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0883" y="1819989"/>
              <a:ext cx="985570" cy="909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80" name="Picture 60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4288" y="4544127"/>
              <a:ext cx="899557" cy="938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文字方塊 17"/>
                <p:cNvSpPr txBox="1"/>
                <p:nvPr/>
              </p:nvSpPr>
              <p:spPr>
                <a:xfrm rot="5400000">
                  <a:off x="3908399" y="1622518"/>
                  <a:ext cx="41229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TW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≈</m:t>
                        </m:r>
                      </m:oMath>
                    </m:oMathPara>
                  </a14:m>
                  <a:endParaRPr lang="zh-TW" alt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8" name="文字方塊 1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3908399" y="1622518"/>
                  <a:ext cx="412292" cy="369332"/>
                </a:xfrm>
                <a:prstGeom prst="rect">
                  <a:avLst/>
                </a:prstGeom>
                <a:blipFill rotWithShape="0"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文字方塊 25"/>
                <p:cNvSpPr txBox="1"/>
                <p:nvPr/>
              </p:nvSpPr>
              <p:spPr>
                <a:xfrm rot="5400000">
                  <a:off x="3886294" y="988009"/>
                  <a:ext cx="412292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altLang="zh-TW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</a:rPr>
                          <m:t>≈</m:t>
                        </m:r>
                      </m:oMath>
                    </m:oMathPara>
                  </a14:m>
                  <a:endParaRPr lang="zh-TW" altLang="en-US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26" name="文字方塊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5400000">
                  <a:off x="3886294" y="988009"/>
                  <a:ext cx="412292" cy="369332"/>
                </a:xfrm>
                <a:prstGeom prst="rect">
                  <a:avLst/>
                </a:prstGeom>
                <a:blipFill rotWithShape="0"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ja-JP" alt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文字方塊 22"/>
            <p:cNvSpPr txBox="1"/>
            <p:nvPr/>
          </p:nvSpPr>
          <p:spPr>
            <a:xfrm>
              <a:off x="4222891" y="6444496"/>
              <a:ext cx="40480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QCISD</a:t>
              </a:r>
              <a:r>
                <a:rPr lang="en-US" altLang="zh-TW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(T)/CBS//</a:t>
              </a:r>
              <a:r>
                <a:rPr lang="en-US" altLang="zh-TW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B3LYP</a:t>
              </a:r>
              <a:r>
                <a:rPr lang="en-US" altLang="zh-TW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/</a:t>
              </a:r>
              <a:r>
                <a:rPr lang="en-US" altLang="zh-TW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6-311+G</a:t>
              </a:r>
              <a:r>
                <a:rPr lang="en-US" altLang="zh-TW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(</a:t>
              </a:r>
              <a:r>
                <a:rPr lang="en-US" altLang="zh-TW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2d,2p</a:t>
              </a:r>
              <a:r>
                <a:rPr lang="en-US" altLang="zh-TW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  <a:endPara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49483" y="1119756"/>
              <a:ext cx="216437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kumimoji="1" lang="en-US" altLang="ja-JP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kumimoji="1" lang="en-US" altLang="ja-JP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OO+H</a:t>
              </a:r>
              <a:r>
                <a:rPr kumimoji="1" lang="en-US" altLang="ja-JP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kumimoji="1" lang="en-US" altLang="ja-JP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  <a:endParaRPr kumimoji="1" lang="ja-JP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652648" y="1191750"/>
              <a:ext cx="258436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CH</a:t>
              </a:r>
              <a:r>
                <a:rPr kumimoji="1" lang="en-US" altLang="ja-JP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kumimoji="1" lang="en-US" altLang="ja-JP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OO+(H</a:t>
              </a:r>
              <a:r>
                <a:rPr kumimoji="1" lang="en-US" altLang="ja-JP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kumimoji="1" lang="en-US" altLang="ja-JP" sz="28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O)</a:t>
              </a:r>
              <a:r>
                <a:rPr kumimoji="1" lang="en-US" altLang="ja-JP" sz="2800" baseline="-25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endParaRPr kumimoji="1" lang="ja-JP" alt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2263017" y="1436089"/>
              <a:ext cx="8734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 paths</a:t>
              </a:r>
              <a:endPara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4381611" y="2512610"/>
              <a:ext cx="87344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TW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 paths</a:t>
              </a:r>
              <a:endPara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251947" y="6462337"/>
              <a:ext cx="38794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Infinitely separated reactants=0</a:t>
              </a:r>
              <a:endParaRPr kumimoji="1" lang="ja-JP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66AA7-EC4B-4A69-951C-EF7AE4C534BA}" type="slidenum">
              <a:rPr kumimoji="1" lang="ja-JP" altLang="en-US" smtClean="0"/>
              <a:t>41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5530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386" y="-449511"/>
            <a:ext cx="9127907" cy="717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C7A1EC-FFFC-448E-9775-C1CEF2EE0C9E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  <p:sp>
        <p:nvSpPr>
          <p:cNvPr id="3" name="文字方塊 2"/>
          <p:cNvSpPr txBox="1"/>
          <p:nvPr/>
        </p:nvSpPr>
        <p:spPr>
          <a:xfrm>
            <a:off x="0" y="6153084"/>
            <a:ext cx="7097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kern="0" dirty="0" smtClean="0">
                <a:solidFill>
                  <a:srgbClr val="0000FF"/>
                </a:solidFill>
                <a:latin typeface="Times New Roman"/>
                <a:ea typeface="新細明體"/>
              </a:rPr>
              <a:t>Lin &amp; Chao, Chem</a:t>
            </a:r>
            <a:r>
              <a:rPr lang="en-US" altLang="zh-TW" kern="0" dirty="0">
                <a:solidFill>
                  <a:srgbClr val="0000FF"/>
                </a:solidFill>
                <a:latin typeface="Times New Roman"/>
                <a:ea typeface="新細明體"/>
              </a:rPr>
              <a:t>. Soc. Rev., 46, 7483-7497 (2017)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6117228" y="5891490"/>
            <a:ext cx="3781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kern="0" dirty="0" smtClean="0">
                <a:solidFill>
                  <a:srgbClr val="FF00FF"/>
                </a:solidFill>
                <a:latin typeface="Times New Roman"/>
                <a:ea typeface="新細明體"/>
              </a:rPr>
              <a:t>JPC Lett, 9, 184 (2018)</a:t>
            </a:r>
            <a:endParaRPr lang="zh-TW" altLang="en-US" dirty="0">
              <a:solidFill>
                <a:srgbClr val="FF00FF"/>
              </a:solidFill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4563836" y="2857500"/>
            <a:ext cx="2171700" cy="253909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914899" y="4136627"/>
            <a:ext cx="1673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>
                <a:solidFill>
                  <a:srgbClr val="C00000"/>
                </a:solidFill>
              </a:rPr>
              <a:t>Upper limit</a:t>
            </a:r>
            <a:endParaRPr lang="zh-TW" altLang="en-US" dirty="0">
              <a:solidFill>
                <a:srgbClr val="C00000"/>
              </a:solidFill>
            </a:endParaRPr>
          </a:p>
        </p:txBody>
      </p:sp>
      <p:cxnSp>
        <p:nvCxnSpPr>
          <p:cNvPr id="8" name="直線單箭頭接點 7"/>
          <p:cNvCxnSpPr/>
          <p:nvPr/>
        </p:nvCxnSpPr>
        <p:spPr>
          <a:xfrm flipV="1">
            <a:off x="5112060" y="1016732"/>
            <a:ext cx="0" cy="3132348"/>
          </a:xfrm>
          <a:prstGeom prst="straightConnector1">
            <a:avLst/>
          </a:prstGeom>
          <a:ln w="28575">
            <a:solidFill>
              <a:srgbClr val="FF00FF"/>
            </a:solidFill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字方塊 8"/>
          <p:cNvSpPr txBox="1"/>
          <p:nvPr/>
        </p:nvSpPr>
        <p:spPr>
          <a:xfrm>
            <a:off x="5112060" y="1196752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6000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zh-TW" altLang="en-US" sz="6000" dirty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0" name="直線單箭頭接點 9"/>
          <p:cNvCxnSpPr/>
          <p:nvPr/>
        </p:nvCxnSpPr>
        <p:spPr>
          <a:xfrm flipV="1">
            <a:off x="3347864" y="1340768"/>
            <a:ext cx="0" cy="2556284"/>
          </a:xfrm>
          <a:prstGeom prst="straightConnector1">
            <a:avLst/>
          </a:prstGeom>
          <a:ln w="28575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單箭頭接點 10"/>
          <p:cNvCxnSpPr/>
          <p:nvPr/>
        </p:nvCxnSpPr>
        <p:spPr>
          <a:xfrm flipV="1">
            <a:off x="1943708" y="1808820"/>
            <a:ext cx="0" cy="3240360"/>
          </a:xfrm>
          <a:prstGeom prst="straightConnector1">
            <a:avLst/>
          </a:prstGeom>
          <a:ln w="28575"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039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467544" y="548680"/>
            <a:ext cx="86764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3rd Example of H-bonded-cluster-assisted Reactions was observed.</a:t>
            </a:r>
            <a:endParaRPr lang="zh-TW" alt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7446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196717" y="764704"/>
            <a:ext cx="6750566" cy="14830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TW" sz="3200" dirty="0" smtClean="0">
                <a:solidFill>
                  <a:srgbClr val="3366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Coauthors: </a:t>
            </a:r>
          </a:p>
          <a:p>
            <a:pPr algn="ctr">
              <a:lnSpc>
                <a:spcPct val="150000"/>
              </a:lnSpc>
            </a:pPr>
            <a:r>
              <a:rPr lang="zh-TW" altLang="en-US" sz="3200" dirty="0" smtClean="0">
                <a:solidFill>
                  <a:srgbClr val="3366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林妍秀、林維鴻、李鈺琳、高橋開人</a:t>
            </a:r>
            <a:endParaRPr lang="zh-TW" altLang="en-US" sz="3200" dirty="0">
              <a:solidFill>
                <a:srgbClr val="3366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581711" y="2960948"/>
            <a:ext cx="398057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 algn="ctr">
              <a:lnSpc>
                <a:spcPct val="150000"/>
              </a:lnSpc>
              <a:defRPr sz="3200">
                <a:solidFill>
                  <a:srgbClr val="3366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r>
              <a:rPr lang="en-US" altLang="zh-TW" dirty="0">
                <a:solidFill>
                  <a:schemeClr val="tx1"/>
                </a:solidFill>
              </a:rPr>
              <a:t>Acknowledgements</a:t>
            </a:r>
            <a:r>
              <a:rPr lang="zh-TW" altLang="en-US" dirty="0">
                <a:solidFill>
                  <a:schemeClr val="tx1"/>
                </a:solidFill>
              </a:rPr>
              <a:t>：</a:t>
            </a:r>
            <a:endParaRPr lang="en-US" altLang="zh-TW" dirty="0">
              <a:solidFill>
                <a:schemeClr val="tx1"/>
              </a:solidFill>
            </a:endParaRPr>
          </a:p>
          <a:p>
            <a:r>
              <a:rPr lang="zh-TW" altLang="en-US" dirty="0">
                <a:solidFill>
                  <a:schemeClr val="tx1"/>
                </a:solidFill>
              </a:rPr>
              <a:t>許家詮、張元賓</a:t>
            </a:r>
            <a:endParaRPr lang="en-US" altLang="zh-TW" dirty="0">
              <a:solidFill>
                <a:schemeClr val="tx1"/>
              </a:solidFill>
            </a:endParaRPr>
          </a:p>
          <a:p>
            <a:r>
              <a:rPr lang="zh-TW" altLang="en-US" dirty="0">
                <a:solidFill>
                  <a:schemeClr val="tx1"/>
                </a:solidFill>
              </a:rPr>
              <a:t>科技部、中央研究院</a:t>
            </a:r>
            <a:r>
              <a:rPr lang="en-US" altLang="zh-TW" dirty="0">
                <a:solidFill>
                  <a:schemeClr val="tx1"/>
                </a:solidFill>
              </a:rPr>
              <a:t> </a:t>
            </a:r>
          </a:p>
          <a:p>
            <a:endParaRPr lang="en-US" altLang="zh-TW" dirty="0">
              <a:solidFill>
                <a:schemeClr val="tx1"/>
              </a:solidFill>
            </a:endParaRPr>
          </a:p>
          <a:p>
            <a:endParaRPr lang="en-US" altLang="zh-TW" dirty="0">
              <a:solidFill>
                <a:schemeClr val="tx1"/>
              </a:solidFill>
            </a:endParaRPr>
          </a:p>
          <a:p>
            <a:r>
              <a:rPr lang="en-US" altLang="zh-TW" dirty="0">
                <a:solidFill>
                  <a:schemeClr val="tx1"/>
                </a:solidFill>
              </a:rPr>
              <a:t> </a:t>
            </a:r>
            <a:endParaRPr lang="zh-TW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1452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78745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lnSpc>
            <a:spcPct val="150000"/>
          </a:lnSpc>
          <a:defRPr sz="3200" dirty="0"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605</Words>
  <Application>Microsoft Office PowerPoint</Application>
  <PresentationFormat>如螢幕大小 (4:3)</PresentationFormat>
  <Paragraphs>172</Paragraphs>
  <Slides>45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4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45</vt:i4>
      </vt:variant>
    </vt:vector>
  </HeadingPairs>
  <TitlesOfParts>
    <vt:vector size="51" baseType="lpstr">
      <vt:lpstr>Office 佈景主題</vt:lpstr>
      <vt:lpstr>Office Theme</vt:lpstr>
      <vt:lpstr>1_Office 佈景主題</vt:lpstr>
      <vt:lpstr>1_Office Theme</vt:lpstr>
      <vt:lpstr>Graph</vt:lpstr>
      <vt:lpstr>方程式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CH2OO meets water</vt:lpstr>
      <vt:lpstr>PowerPoint 簡報</vt:lpstr>
      <vt:lpstr>PowerPoint 簡報</vt:lpstr>
      <vt:lpstr>PowerPoint 簡報</vt:lpstr>
      <vt:lpstr>PowerPoint 簡報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Jim Lin</dc:creator>
  <cp:lastModifiedBy>Jim Lin</cp:lastModifiedBy>
  <cp:revision>21</cp:revision>
  <dcterms:created xsi:type="dcterms:W3CDTF">2018-05-22T14:01:56Z</dcterms:created>
  <dcterms:modified xsi:type="dcterms:W3CDTF">2018-05-23T13:45:12Z</dcterms:modified>
</cp:coreProperties>
</file>