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88" r:id="rId2"/>
  </p:sldMasterIdLst>
  <p:notesMasterIdLst>
    <p:notesMasterId r:id="rId58"/>
  </p:notesMasterIdLst>
  <p:handoutMasterIdLst>
    <p:handoutMasterId r:id="rId59"/>
  </p:handoutMasterIdLst>
  <p:sldIdLst>
    <p:sldId id="342" r:id="rId3"/>
    <p:sldId id="410" r:id="rId4"/>
    <p:sldId id="341" r:id="rId5"/>
    <p:sldId id="377" r:id="rId6"/>
    <p:sldId id="359" r:id="rId7"/>
    <p:sldId id="343" r:id="rId8"/>
    <p:sldId id="334" r:id="rId9"/>
    <p:sldId id="361" r:id="rId10"/>
    <p:sldId id="363" r:id="rId11"/>
    <p:sldId id="344" r:id="rId12"/>
    <p:sldId id="388" r:id="rId13"/>
    <p:sldId id="346" r:id="rId14"/>
    <p:sldId id="351" r:id="rId15"/>
    <p:sldId id="355" r:id="rId16"/>
    <p:sldId id="357" r:id="rId17"/>
    <p:sldId id="347" r:id="rId18"/>
    <p:sldId id="364" r:id="rId19"/>
    <p:sldId id="365" r:id="rId20"/>
    <p:sldId id="356" r:id="rId21"/>
    <p:sldId id="366" r:id="rId22"/>
    <p:sldId id="335" r:id="rId23"/>
    <p:sldId id="336" r:id="rId24"/>
    <p:sldId id="337" r:id="rId25"/>
    <p:sldId id="338" r:id="rId26"/>
    <p:sldId id="353" r:id="rId27"/>
    <p:sldId id="385" r:id="rId28"/>
    <p:sldId id="389" r:id="rId29"/>
    <p:sldId id="354" r:id="rId30"/>
    <p:sldId id="325" r:id="rId31"/>
    <p:sldId id="329" r:id="rId32"/>
    <p:sldId id="350" r:id="rId33"/>
    <p:sldId id="399" r:id="rId34"/>
    <p:sldId id="412" r:id="rId35"/>
    <p:sldId id="397" r:id="rId36"/>
    <p:sldId id="398" r:id="rId37"/>
    <p:sldId id="400" r:id="rId38"/>
    <p:sldId id="352" r:id="rId39"/>
    <p:sldId id="369" r:id="rId40"/>
    <p:sldId id="339" r:id="rId41"/>
    <p:sldId id="372" r:id="rId42"/>
    <p:sldId id="401" r:id="rId43"/>
    <p:sldId id="402" r:id="rId44"/>
    <p:sldId id="403" r:id="rId45"/>
    <p:sldId id="404" r:id="rId46"/>
    <p:sldId id="405" r:id="rId47"/>
    <p:sldId id="408" r:id="rId48"/>
    <p:sldId id="406" r:id="rId49"/>
    <p:sldId id="409" r:id="rId50"/>
    <p:sldId id="367" r:id="rId51"/>
    <p:sldId id="368" r:id="rId52"/>
    <p:sldId id="349" r:id="rId53"/>
    <p:sldId id="370" r:id="rId54"/>
    <p:sldId id="340" r:id="rId55"/>
    <p:sldId id="362" r:id="rId56"/>
    <p:sldId id="387" r:id="rId57"/>
  </p:sldIdLst>
  <p:sldSz cx="9144000" cy="6858000" type="screen4x3"/>
  <p:notesSz cx="7099300" cy="102346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99FF"/>
    <a:srgbClr val="FF00FF"/>
    <a:srgbClr val="008000"/>
    <a:srgbClr val="FFFF99"/>
    <a:srgbClr val="FFFFCC"/>
    <a:srgbClr val="969696"/>
    <a:srgbClr val="666699"/>
    <a:srgbClr val="333399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10" autoAdjust="0"/>
    <p:restoredTop sz="94660"/>
  </p:normalViewPr>
  <p:slideViewPr>
    <p:cSldViewPr snapToGrid="0" snapToObjects="1" showGuides="1">
      <p:cViewPr varScale="1">
        <p:scale>
          <a:sx n="101" d="100"/>
          <a:sy n="101" d="100"/>
        </p:scale>
        <p:origin x="-1146" y="-102"/>
      </p:cViewPr>
      <p:guideLst>
        <p:guide orient="horz" pos="1206"/>
        <p:guide pos="180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6" d="100"/>
        <a:sy n="156" d="100"/>
      </p:scale>
      <p:origin x="0" y="3816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handoutMaster" Target="handoutMasters/handout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CC9800-2898-4063-AD24-A96B681DBDFD}" type="datetimeFigureOut">
              <a:rPr lang="zh-TW" altLang="en-US" smtClean="0"/>
              <a:t>2015/8/23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84D1B-CF15-4D93-9C4D-F5852144AF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7168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 smtClean="0"/>
            </a:lvl1pPr>
          </a:lstStyle>
          <a:p>
            <a:pPr>
              <a:defRPr/>
            </a:pPr>
            <a:fld id="{F29454A8-5E47-4F69-BA7D-4909783A33F3}" type="datetimeFigureOut">
              <a:rPr lang="zh-TW" altLang="en-US"/>
              <a:pPr>
                <a:defRPr/>
              </a:pPr>
              <a:t>2015/8/23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 smtClean="0"/>
            </a:lvl1pPr>
          </a:lstStyle>
          <a:p>
            <a:pPr>
              <a:defRPr/>
            </a:pPr>
            <a:fld id="{89B5F107-DE3A-451F-99EC-D1F3062FAF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76326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34B488-9FB6-426B-BF5A-3615FA46616B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708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34B488-9FB6-426B-BF5A-3615FA46616B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607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34B488-9FB6-426B-BF5A-3615FA46616B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820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24C24-DBE6-4D40-BEA8-2B0A91FD8E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4665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826E9-A064-48FD-8C59-F51A88F46E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5151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89C8131-0EDC-494E-9B02-C835983ED6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57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5BE5513D-7951-4D00-815E-5F8B12F920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352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C7409488-5C57-4DE0-8578-9E995A3AC0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155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749D435-A06E-4041-B19B-D14F9ABFEF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71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F703A4D-9D9A-471E-9E1B-DCC8D2C906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619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B7915B0E-CA0A-48B5-A6CA-01B5A00635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502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02C7A1EC-FFFC-448E-9775-C1CEF2EE0C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196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91A5BD5-59A7-45A4-BB24-947EE8C7A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865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26A963C-D959-4B27-83C7-A395C99767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556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87AA9DE6-72A3-4A5B-A4AA-BB0BBA8CAC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5189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EC54115-DCE9-4BD6-8C1E-EA75B0A3A6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690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87F926A7-4C90-4169-82E0-27B1C5559E4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33C6CBD6-8860-4902-ACF9-F6F6EB6CE5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9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6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7.png"/><Relationship Id="rId4" Type="http://schemas.openxmlformats.org/officeDocument/2006/relationships/image" Target="../media/image36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4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9.png"/><Relationship Id="rId4" Type="http://schemas.openxmlformats.org/officeDocument/2006/relationships/image" Target="../media/image46.w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55.emf"/><Relationship Id="rId4" Type="http://schemas.openxmlformats.org/officeDocument/2006/relationships/package" Target="../embeddings/Microsoft_Word_Document1.docx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1</a:t>
            </a:fld>
            <a:endParaRPr lang="en-US" altLang="zh-TW" dirty="0"/>
          </a:p>
        </p:txBody>
      </p:sp>
      <p:sp>
        <p:nvSpPr>
          <p:cNvPr id="3" name="文字方塊 2"/>
          <p:cNvSpPr txBox="1"/>
          <p:nvPr/>
        </p:nvSpPr>
        <p:spPr>
          <a:xfrm>
            <a:off x="0" y="149289"/>
            <a:ext cx="91440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000" b="1" i="1" dirty="0">
                <a:cs typeface="Times New Roman" panose="02020603050405020304" pitchFamily="18" charset="0"/>
              </a:rPr>
              <a:t>Reactivity and </a:t>
            </a:r>
            <a:r>
              <a:rPr lang="en-US" altLang="zh-TW" sz="4000" b="1" i="1" dirty="0" smtClean="0">
                <a:cs typeface="Times New Roman" panose="02020603050405020304" pitchFamily="18" charset="0"/>
              </a:rPr>
              <a:t>Spectroscopy of </a:t>
            </a:r>
          </a:p>
          <a:p>
            <a:pPr algn="ctr"/>
            <a:r>
              <a:rPr lang="en-US" altLang="zh-TW" sz="4400" b="1" i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Simple Criegee Intermediates</a:t>
            </a:r>
          </a:p>
          <a:p>
            <a:pPr algn="ctr"/>
            <a:r>
              <a:rPr lang="en-US" altLang="zh-TW" sz="4400" b="1" i="1" dirty="0" smtClean="0">
                <a:cs typeface="Times New Roman" panose="02020603050405020304" pitchFamily="18" charset="0"/>
              </a:rPr>
              <a:t>&amp;</a:t>
            </a:r>
            <a:endParaRPr lang="en-US" altLang="zh-TW" sz="4400" b="1" i="1" dirty="0" smtClean="0">
              <a:solidFill>
                <a:srgbClr val="0000FF"/>
              </a:solidFill>
              <a:cs typeface="Times New Roman" panose="02020603050405020304" pitchFamily="18" charset="0"/>
            </a:endParaRPr>
          </a:p>
          <a:p>
            <a:pPr algn="ctr"/>
            <a:r>
              <a:rPr lang="en-US" altLang="zh-TW" sz="3200" b="1" i="1" dirty="0" smtClean="0">
                <a:cs typeface="Times New Roman" panose="02020603050405020304" pitchFamily="18" charset="0"/>
              </a:rPr>
              <a:t> </a:t>
            </a:r>
            <a:r>
              <a:rPr lang="en-US" altLang="zh-TW" sz="4000" b="1" i="1" dirty="0" smtClean="0">
                <a:cs typeface="Times New Roman" panose="02020603050405020304" pitchFamily="18" charset="0"/>
              </a:rPr>
              <a:t>Implications in </a:t>
            </a:r>
            <a:r>
              <a:rPr lang="en-US" altLang="zh-TW" sz="4000" b="1" i="1" dirty="0">
                <a:cs typeface="Times New Roman" panose="02020603050405020304" pitchFamily="18" charset="0"/>
              </a:rPr>
              <a:t>Atmospheric Chemistry </a:t>
            </a:r>
            <a:endParaRPr lang="en-US" altLang="zh-TW" sz="4000" b="1" i="1" dirty="0" smtClean="0">
              <a:cs typeface="Times New Roman" panose="02020603050405020304" pitchFamily="18" charset="0"/>
            </a:endParaRPr>
          </a:p>
          <a:p>
            <a:pPr algn="ctr"/>
            <a:r>
              <a:rPr lang="en-US" altLang="zh-TW" sz="4000" dirty="0" smtClean="0"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zh-TW" altLang="en-US" sz="2800" dirty="0" smtClean="0">
                <a:cs typeface="Times New Roman" panose="02020603050405020304" pitchFamily="18" charset="0"/>
              </a:rPr>
              <a:t>林志民</a:t>
            </a:r>
            <a:endParaRPr lang="en-US" altLang="zh-TW" sz="2800" dirty="0" smtClean="0">
              <a:cs typeface="Times New Roman" panose="02020603050405020304" pitchFamily="18" charset="0"/>
            </a:endParaRPr>
          </a:p>
          <a:p>
            <a:pPr algn="ctr"/>
            <a:endParaRPr lang="en-US" altLang="zh-TW" sz="2800" dirty="0" smtClean="0">
              <a:cs typeface="Times New Roman" panose="02020603050405020304" pitchFamily="18" charset="0"/>
            </a:endParaRPr>
          </a:p>
          <a:p>
            <a:pPr algn="ctr"/>
            <a:r>
              <a:rPr lang="zh-TW" altLang="en-US" sz="2800" dirty="0" smtClean="0">
                <a:cs typeface="Times New Roman" panose="02020603050405020304" pitchFamily="18" charset="0"/>
              </a:rPr>
              <a:t>中央研究院原分所</a:t>
            </a:r>
            <a:endParaRPr lang="en-US" altLang="zh-TW" sz="2800" dirty="0" smtClean="0">
              <a:cs typeface="Times New Roman" panose="02020603050405020304" pitchFamily="18" charset="0"/>
            </a:endParaRPr>
          </a:p>
          <a:p>
            <a:pPr algn="ctr"/>
            <a:r>
              <a:rPr lang="zh-TW" altLang="en-US" sz="2800" dirty="0" smtClean="0">
                <a:cs typeface="Times New Roman" panose="02020603050405020304" pitchFamily="18" charset="0"/>
              </a:rPr>
              <a:t>台大化學系</a:t>
            </a:r>
            <a:endParaRPr lang="en-US" altLang="zh-TW" sz="2800" dirty="0" smtClean="0">
              <a:cs typeface="Times New Roman" panose="02020603050405020304" pitchFamily="18" charset="0"/>
            </a:endParaRPr>
          </a:p>
          <a:p>
            <a:pPr algn="ctr"/>
            <a:endParaRPr lang="zh-TW" altLang="en-US" sz="28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497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  <p:pic>
        <p:nvPicPr>
          <p:cNvPr id="116738" name="Picture 2" descr="138d884a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874" y="641713"/>
            <a:ext cx="6486203" cy="487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545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24C24-DBE6-4D40-BEA8-2B0A91FD8ECC}" type="slidenum">
              <a:rPr lang="en-US" altLang="zh-TW" smtClean="0"/>
              <a:pPr>
                <a:defRPr/>
              </a:pPr>
              <a:t>3</a:t>
            </a:fld>
            <a:endParaRPr lang="en-US" altLang="zh-TW" dirty="0"/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54" y="1797347"/>
            <a:ext cx="8833816" cy="200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-13991" y="-4082"/>
            <a:ext cx="9157991" cy="830997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lnSpc>
                <a:spcPct val="150000"/>
              </a:lnSpc>
              <a:defRPr sz="3200" i="1">
                <a:solidFill>
                  <a:srgbClr val="0000FF"/>
                </a:solidFill>
                <a:cs typeface="Times New Roman" panose="02020603050405020304" pitchFamily="18" charset="0"/>
              </a:defRPr>
            </a:lvl1pPr>
          </a:lstStyle>
          <a:p>
            <a:r>
              <a:rPr lang="en-US" altLang="zh-TW" dirty="0" smtClean="0"/>
              <a:t>  What </a:t>
            </a:r>
            <a:r>
              <a:rPr lang="en-US" altLang="zh-TW" dirty="0"/>
              <a:t>are Criegee Intermediates?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5636836" y="3178037"/>
            <a:ext cx="225895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Criegee </a:t>
            </a:r>
          </a:p>
          <a:p>
            <a:pPr algn="ctr"/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Intermediate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pic>
        <p:nvPicPr>
          <p:cNvPr id="102402" name="Picture 2" descr="http://www.adw.uni-heidelberg.de/gs/mitglieder-img.www/criegee_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-4082"/>
            <a:ext cx="1619250" cy="2234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4796100" y="820206"/>
            <a:ext cx="2704587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TW" sz="3200" dirty="0" smtClean="0">
                <a:cs typeface="Times New Roman" panose="02020603050405020304" pitchFamily="18" charset="0"/>
              </a:rPr>
              <a:t>Rudolf Criegee</a:t>
            </a:r>
          </a:p>
          <a:p>
            <a:pPr algn="ctr"/>
            <a:r>
              <a:rPr lang="en-US" altLang="zh-TW" dirty="0" smtClean="0">
                <a:cs typeface="Times New Roman" panose="02020603050405020304" pitchFamily="18" charset="0"/>
              </a:rPr>
              <a:t>1902 </a:t>
            </a:r>
            <a:r>
              <a:rPr lang="en-US" altLang="zh-TW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- </a:t>
            </a:r>
            <a:r>
              <a:rPr lang="en-US" altLang="zh-TW" dirty="0" smtClean="0">
                <a:cs typeface="Times New Roman" panose="02020603050405020304" pitchFamily="18" charset="0"/>
              </a:rPr>
              <a:t>1975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" r="47761" b="36636"/>
          <a:stretch/>
        </p:blipFill>
        <p:spPr bwMode="auto">
          <a:xfrm>
            <a:off x="986589" y="3798876"/>
            <a:ext cx="4355432" cy="2464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5442960" y="5892615"/>
            <a:ext cx="22204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 © </a:t>
            </a:r>
            <a:r>
              <a:rPr lang="en-US" altLang="zh-TW" dirty="0" smtClean="0"/>
              <a:t>Science 2015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6914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315095" y="3889105"/>
            <a:ext cx="6542176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zh-TW" altLang="en-US" sz="2800" dirty="0"/>
              <a:t>「克里奇中間體」 </a:t>
            </a:r>
            <a:r>
              <a:rPr lang="en-US" altLang="zh-TW" sz="2800" dirty="0"/>
              <a:t>(Criegee </a:t>
            </a:r>
            <a:r>
              <a:rPr lang="en-US" altLang="zh-TW" sz="2800" dirty="0" smtClean="0"/>
              <a:t>Intermediates)</a:t>
            </a:r>
          </a:p>
          <a:p>
            <a:pPr algn="ctr"/>
            <a:r>
              <a:rPr lang="zh-TW" altLang="en-US" sz="2800" dirty="0" smtClean="0">
                <a:solidFill>
                  <a:srgbClr val="FF0000"/>
                </a:solidFill>
              </a:rPr>
              <a:t>強氧化劑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964095" y="1945388"/>
            <a:ext cx="1005403" cy="5847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200" dirty="0"/>
              <a:t>臭氧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3721360" y="1945388"/>
            <a:ext cx="3467616" cy="584775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rgbClr val="0000FF"/>
                </a:solidFill>
              </a:rPr>
              <a:t>不飽和碳氫化合物</a:t>
            </a:r>
            <a:endParaRPr lang="zh-TW" altLang="en-US" sz="3200" dirty="0">
              <a:solidFill>
                <a:srgbClr val="0000FF"/>
              </a:solidFill>
            </a:endParaRPr>
          </a:p>
        </p:txBody>
      </p:sp>
      <p:sp>
        <p:nvSpPr>
          <p:cNvPr id="6" name="加號 5"/>
          <p:cNvSpPr/>
          <p:nvPr/>
        </p:nvSpPr>
        <p:spPr>
          <a:xfrm>
            <a:off x="3137301" y="2037166"/>
            <a:ext cx="438538" cy="401218"/>
          </a:xfrm>
          <a:prstGeom prst="mathPl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向右箭號 6"/>
          <p:cNvSpPr/>
          <p:nvPr/>
        </p:nvSpPr>
        <p:spPr>
          <a:xfrm rot="5400000">
            <a:off x="4338922" y="3188171"/>
            <a:ext cx="494522" cy="28257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752654" y="433299"/>
            <a:ext cx="8087470" cy="1308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乙烯</a:t>
            </a:r>
            <a:r>
              <a:rPr lang="en-US" altLang="zh-TW" sz="2800" dirty="0" err="1" smtClean="0">
                <a:solidFill>
                  <a:srgbClr val="0000FF"/>
                </a:solidFill>
                <a:cs typeface="Times New Roman" panose="02020603050405020304" pitchFamily="18" charset="0"/>
              </a:rPr>
              <a:t>ethene</a:t>
            </a:r>
            <a:r>
              <a:rPr lang="en-US" altLang="zh-TW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, </a:t>
            </a:r>
            <a:r>
              <a:rPr lang="zh-TW" altLang="en-US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丙烯</a:t>
            </a:r>
            <a:r>
              <a:rPr lang="en-US" altLang="zh-TW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propene, </a:t>
            </a:r>
          </a:p>
          <a:p>
            <a:pPr>
              <a:lnSpc>
                <a:spcPct val="150000"/>
              </a:lnSpc>
            </a:pPr>
            <a:r>
              <a:rPr lang="zh-TW" altLang="en-US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異戊二烯</a:t>
            </a:r>
            <a:r>
              <a:rPr lang="en-US" altLang="zh-TW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isoprene, </a:t>
            </a:r>
            <a:r>
              <a:rPr lang="zh-TW" altLang="en-US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檸檬烯</a:t>
            </a:r>
            <a:r>
              <a:rPr lang="en-US" altLang="zh-TW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limonene, </a:t>
            </a:r>
            <a:r>
              <a:rPr lang="zh-TW" altLang="en-US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松油烯</a:t>
            </a:r>
            <a:r>
              <a:rPr lang="en-US" altLang="zh-TW" sz="2800" dirty="0" err="1" smtClean="0">
                <a:solidFill>
                  <a:srgbClr val="0000FF"/>
                </a:solidFill>
                <a:cs typeface="Times New Roman" panose="02020603050405020304" pitchFamily="18" charset="0"/>
              </a:rPr>
              <a:t>pinene</a:t>
            </a:r>
            <a:r>
              <a:rPr lang="en-US" altLang="zh-TW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, </a:t>
            </a:r>
            <a:r>
              <a:rPr lang="zh-TW" altLang="en-US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∙∙∙</a:t>
            </a:r>
            <a:endParaRPr lang="zh-TW" altLang="en-US" sz="28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33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線單箭頭接點 8"/>
          <p:cNvCxnSpPr/>
          <p:nvPr/>
        </p:nvCxnSpPr>
        <p:spPr>
          <a:xfrm flipV="1">
            <a:off x="1437323" y="1269519"/>
            <a:ext cx="1617734" cy="82729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>
            <a:off x="565486" y="1909854"/>
            <a:ext cx="798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 smtClean="0"/>
              <a:t>SO</a:t>
            </a:r>
            <a:r>
              <a:rPr lang="en-US" altLang="zh-TW" sz="3600" baseline="-25000" dirty="0" smtClean="0"/>
              <a:t>2</a:t>
            </a:r>
            <a:endParaRPr lang="zh-TW" altLang="en-US" sz="3600" baseline="-25000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2994620" y="764250"/>
            <a:ext cx="13179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 smtClean="0"/>
              <a:t>HOSO</a:t>
            </a:r>
            <a:r>
              <a:rPr lang="en-US" altLang="zh-TW" sz="3600" baseline="-25000" dirty="0" smtClean="0"/>
              <a:t>2</a:t>
            </a:r>
            <a:endParaRPr lang="zh-TW" altLang="en-US" sz="3600" baseline="-25000" dirty="0"/>
          </a:p>
        </p:txBody>
      </p:sp>
      <p:cxnSp>
        <p:nvCxnSpPr>
          <p:cNvPr id="14" name="直線單箭頭接點 13"/>
          <p:cNvCxnSpPr/>
          <p:nvPr/>
        </p:nvCxnSpPr>
        <p:spPr>
          <a:xfrm>
            <a:off x="5191762" y="2733707"/>
            <a:ext cx="1681579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5513818" y="2153156"/>
            <a:ext cx="857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/>
              <a:t>H</a:t>
            </a:r>
            <a:r>
              <a:rPr lang="en-US" altLang="zh-TW" sz="3600" baseline="-25000" dirty="0" smtClean="0"/>
              <a:t>2</a:t>
            </a:r>
            <a:r>
              <a:rPr lang="en-US" altLang="zh-TW" sz="2800" dirty="0" smtClean="0"/>
              <a:t>O</a:t>
            </a:r>
            <a:endParaRPr lang="zh-TW" altLang="en-US" sz="2800" dirty="0"/>
          </a:p>
        </p:txBody>
      </p:sp>
      <p:sp>
        <p:nvSpPr>
          <p:cNvPr id="19" name="矩形 18"/>
          <p:cNvSpPr/>
          <p:nvPr/>
        </p:nvSpPr>
        <p:spPr>
          <a:xfrm>
            <a:off x="6945459" y="2321694"/>
            <a:ext cx="12121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/>
              <a:t>H</a:t>
            </a:r>
            <a:r>
              <a:rPr lang="en-US" altLang="zh-TW" sz="3600" baseline="-25000" dirty="0" smtClean="0"/>
              <a:t>2</a:t>
            </a:r>
            <a:r>
              <a:rPr lang="en-US" altLang="zh-TW" sz="2800" dirty="0" smtClean="0"/>
              <a:t>SO</a:t>
            </a:r>
            <a:r>
              <a:rPr lang="en-US" altLang="zh-TW" sz="3600" baseline="-25000" dirty="0" smtClean="0">
                <a:solidFill>
                  <a:srgbClr val="000000"/>
                </a:solidFill>
              </a:rPr>
              <a:t>4</a:t>
            </a:r>
            <a:endParaRPr lang="zh-TW" altLang="en-US" sz="2800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4312610" y="2461421"/>
            <a:ext cx="798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 smtClean="0"/>
              <a:t>SO</a:t>
            </a:r>
            <a:r>
              <a:rPr lang="en-US" altLang="zh-TW" sz="3600" baseline="-25000" dirty="0" smtClean="0"/>
              <a:t>3</a:t>
            </a:r>
            <a:endParaRPr lang="zh-TW" altLang="en-US" sz="3600" baseline="-25000" dirty="0"/>
          </a:p>
        </p:txBody>
      </p:sp>
      <p:sp>
        <p:nvSpPr>
          <p:cNvPr id="23" name="矩形 22"/>
          <p:cNvSpPr/>
          <p:nvPr/>
        </p:nvSpPr>
        <p:spPr>
          <a:xfrm rot="20040741">
            <a:off x="1821549" y="1094982"/>
            <a:ext cx="7040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/>
              <a:t>OH</a:t>
            </a:r>
            <a:endParaRPr lang="zh-TW" altLang="en-US" sz="2800" dirty="0"/>
          </a:p>
        </p:txBody>
      </p:sp>
      <p:sp>
        <p:nvSpPr>
          <p:cNvPr id="27" name="矩形 26"/>
          <p:cNvSpPr/>
          <p:nvPr/>
        </p:nvSpPr>
        <p:spPr>
          <a:xfrm>
            <a:off x="4435979" y="1522603"/>
            <a:ext cx="5645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/>
              <a:t>O</a:t>
            </a:r>
            <a:r>
              <a:rPr lang="en-US" altLang="zh-TW" sz="2800" baseline="-25000" dirty="0" smtClean="0"/>
              <a:t>2</a:t>
            </a:r>
            <a:endParaRPr lang="zh-TW" altLang="en-US" sz="2800" dirty="0"/>
          </a:p>
        </p:txBody>
      </p:sp>
      <p:cxnSp>
        <p:nvCxnSpPr>
          <p:cNvPr id="31" name="直線單箭頭接點 30"/>
          <p:cNvCxnSpPr/>
          <p:nvPr/>
        </p:nvCxnSpPr>
        <p:spPr>
          <a:xfrm>
            <a:off x="4148369" y="1403813"/>
            <a:ext cx="425923" cy="95172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單箭頭接點 36"/>
          <p:cNvCxnSpPr/>
          <p:nvPr/>
        </p:nvCxnSpPr>
        <p:spPr>
          <a:xfrm>
            <a:off x="7552232" y="3029682"/>
            <a:ext cx="350797" cy="62320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字方塊 37"/>
          <p:cNvSpPr txBox="1"/>
          <p:nvPr/>
        </p:nvSpPr>
        <p:spPr>
          <a:xfrm>
            <a:off x="7430870" y="3630288"/>
            <a:ext cx="1492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solidFill>
                  <a:srgbClr val="FF0000"/>
                </a:solidFill>
              </a:rPr>
              <a:t>Aerosols</a:t>
            </a:r>
            <a:endParaRPr lang="zh-TW" altLang="en-US" sz="2800" b="1" dirty="0">
              <a:solidFill>
                <a:srgbClr val="FF0000"/>
              </a:solidFill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622406" y="2433074"/>
            <a:ext cx="4059125" cy="1000195"/>
            <a:chOff x="622406" y="2433074"/>
            <a:chExt cx="4059125" cy="1000195"/>
          </a:xfrm>
        </p:grpSpPr>
        <p:cxnSp>
          <p:nvCxnSpPr>
            <p:cNvPr id="25" name="直線單箭頭接點 24"/>
            <p:cNvCxnSpPr/>
            <p:nvPr/>
          </p:nvCxnSpPr>
          <p:spPr>
            <a:xfrm>
              <a:off x="1504268" y="2433074"/>
              <a:ext cx="2644101" cy="289957"/>
            </a:xfrm>
            <a:prstGeom prst="straightConnector1">
              <a:avLst/>
            </a:prstGeom>
            <a:ln w="381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矩形 1"/>
            <p:cNvSpPr/>
            <p:nvPr/>
          </p:nvSpPr>
          <p:spPr>
            <a:xfrm rot="365006">
              <a:off x="622406" y="2971604"/>
              <a:ext cx="40591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dirty="0" smtClean="0">
                  <a:solidFill>
                    <a:srgbClr val="0000FF"/>
                  </a:solidFill>
                </a:rPr>
                <a:t>probably Criegee Intermediates</a:t>
              </a:r>
              <a:endParaRPr lang="zh-TW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 rot="341723">
              <a:off x="1458187" y="2587983"/>
              <a:ext cx="246734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dirty="0" smtClean="0">
                  <a:solidFill>
                    <a:srgbClr val="0000FF"/>
                  </a:solidFill>
                </a:rPr>
                <a:t>Unknown Oxidant</a:t>
              </a:r>
              <a:endParaRPr lang="zh-TW" altLang="en-US" dirty="0">
                <a:solidFill>
                  <a:srgbClr val="0000FF"/>
                </a:solidFill>
              </a:endParaRPr>
            </a:p>
          </p:txBody>
        </p:sp>
      </p:grpSp>
      <p:sp>
        <p:nvSpPr>
          <p:cNvPr id="48" name="文字方塊 47"/>
          <p:cNvSpPr txBox="1"/>
          <p:nvPr/>
        </p:nvSpPr>
        <p:spPr>
          <a:xfrm>
            <a:off x="133819" y="3805312"/>
            <a:ext cx="53799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Mauldin III et al. </a:t>
            </a:r>
            <a:r>
              <a:rPr lang="en-US" altLang="zh-TW" b="1" i="1" dirty="0" smtClean="0"/>
              <a:t>Nature</a:t>
            </a:r>
            <a:r>
              <a:rPr lang="en-US" altLang="zh-TW" dirty="0" smtClean="0"/>
              <a:t> 488, 193 (2012) </a:t>
            </a:r>
            <a:endParaRPr lang="zh-TW" altLang="en-US" dirty="0"/>
          </a:p>
        </p:txBody>
      </p:sp>
      <p:sp>
        <p:nvSpPr>
          <p:cNvPr id="49" name="文字方塊 48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200" i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  Why Criegee Intermediates are important?              </a:t>
            </a:r>
            <a:endParaRPr lang="zh-TW" altLang="en-US" sz="3200" i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pic>
        <p:nvPicPr>
          <p:cNvPr id="101378" name="Picture 2" descr="http://finland.fi/public/download.aspx?ID=105276&amp;GUID=%7BA45154F1-5408-42BE-A00E-D8202A5247DD%7D&amp;maxwidth=640&amp;maxheight=6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" t="-15528" r="-1446" b="36809"/>
          <a:stretch/>
        </p:blipFill>
        <p:spPr bwMode="auto">
          <a:xfrm>
            <a:off x="2169530" y="4340514"/>
            <a:ext cx="7131624" cy="251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矩形 19"/>
          <p:cNvSpPr/>
          <p:nvPr/>
        </p:nvSpPr>
        <p:spPr>
          <a:xfrm>
            <a:off x="2570244" y="4153508"/>
            <a:ext cx="48606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>
                <a:solidFill>
                  <a:srgbClr val="FF00FF"/>
                </a:solidFill>
              </a:rPr>
              <a:t>[H</a:t>
            </a:r>
            <a:r>
              <a:rPr lang="en-US" altLang="zh-TW" sz="3600" baseline="-25000" dirty="0" smtClean="0">
                <a:solidFill>
                  <a:srgbClr val="FF00FF"/>
                </a:solidFill>
              </a:rPr>
              <a:t>2</a:t>
            </a:r>
            <a:r>
              <a:rPr lang="en-US" altLang="zh-TW" sz="2800" dirty="0" smtClean="0">
                <a:solidFill>
                  <a:srgbClr val="FF00FF"/>
                </a:solidFill>
              </a:rPr>
              <a:t>SO</a:t>
            </a:r>
            <a:r>
              <a:rPr lang="en-US" altLang="zh-TW" sz="3600" baseline="-25000" dirty="0" smtClean="0">
                <a:solidFill>
                  <a:srgbClr val="FF00FF"/>
                </a:solidFill>
              </a:rPr>
              <a:t>4</a:t>
            </a:r>
            <a:r>
              <a:rPr lang="en-US" altLang="zh-TW" sz="2800" dirty="0" smtClean="0">
                <a:solidFill>
                  <a:srgbClr val="FF00FF"/>
                </a:solidFill>
              </a:rPr>
              <a:t>]</a:t>
            </a:r>
            <a:r>
              <a:rPr lang="en-US" altLang="zh-TW" sz="3200" baseline="-25000" dirty="0" smtClean="0">
                <a:solidFill>
                  <a:srgbClr val="FF00FF"/>
                </a:solidFill>
              </a:rPr>
              <a:t>model</a:t>
            </a:r>
            <a:r>
              <a:rPr lang="en-US" altLang="zh-TW" sz="2800" dirty="0" smtClean="0">
                <a:solidFill>
                  <a:srgbClr val="FF00FF"/>
                </a:solidFill>
              </a:rPr>
              <a:t> &lt; </a:t>
            </a:r>
            <a:r>
              <a:rPr lang="en-US" altLang="zh-TW" sz="2800" dirty="0">
                <a:solidFill>
                  <a:srgbClr val="FF00FF"/>
                </a:solidFill>
              </a:rPr>
              <a:t>[</a:t>
            </a:r>
            <a:r>
              <a:rPr lang="en-US" altLang="zh-TW" sz="2800" dirty="0" smtClean="0">
                <a:solidFill>
                  <a:srgbClr val="FF00FF"/>
                </a:solidFill>
              </a:rPr>
              <a:t>H</a:t>
            </a:r>
            <a:r>
              <a:rPr lang="en-US" altLang="zh-TW" sz="3600" baseline="-25000" dirty="0" smtClean="0">
                <a:solidFill>
                  <a:srgbClr val="FF00FF"/>
                </a:solidFill>
              </a:rPr>
              <a:t>2</a:t>
            </a:r>
            <a:r>
              <a:rPr lang="en-US" altLang="zh-TW" sz="2800" dirty="0" smtClean="0">
                <a:solidFill>
                  <a:srgbClr val="FF00FF"/>
                </a:solidFill>
              </a:rPr>
              <a:t>SO</a:t>
            </a:r>
            <a:r>
              <a:rPr lang="en-US" altLang="zh-TW" sz="3600" baseline="-25000" dirty="0" smtClean="0">
                <a:solidFill>
                  <a:srgbClr val="FF00FF"/>
                </a:solidFill>
              </a:rPr>
              <a:t>4</a:t>
            </a:r>
            <a:r>
              <a:rPr lang="en-US" altLang="zh-TW" sz="2800" dirty="0" smtClean="0">
                <a:solidFill>
                  <a:srgbClr val="FF00FF"/>
                </a:solidFill>
              </a:rPr>
              <a:t>]</a:t>
            </a:r>
            <a:r>
              <a:rPr lang="en-US" altLang="zh-TW" sz="3200" baseline="-25000" dirty="0" smtClean="0">
                <a:solidFill>
                  <a:srgbClr val="FF00FF"/>
                </a:solidFill>
              </a:rPr>
              <a:t>observed</a:t>
            </a:r>
            <a:r>
              <a:rPr lang="en-US" altLang="zh-TW" sz="2800" dirty="0" smtClean="0">
                <a:solidFill>
                  <a:srgbClr val="FF00FF"/>
                </a:solidFill>
              </a:rPr>
              <a:t> </a:t>
            </a:r>
            <a:endParaRPr lang="zh-TW" altLang="en-US" sz="28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02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943801-77F2-486F-990E-8FEDF52F2EB2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  <p:sp>
        <p:nvSpPr>
          <p:cNvPr id="5" name="矩形 4"/>
          <p:cNvSpPr/>
          <p:nvPr/>
        </p:nvSpPr>
        <p:spPr>
          <a:xfrm>
            <a:off x="0" y="-18460"/>
            <a:ext cx="9144000" cy="742511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200" i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  The </a:t>
            </a:r>
            <a:r>
              <a:rPr lang="en-US" altLang="zh-TW" sz="3200" i="1" dirty="0">
                <a:solidFill>
                  <a:srgbClr val="0000FF"/>
                </a:solidFill>
                <a:cs typeface="Times New Roman" panose="02020603050405020304" pitchFamily="18" charset="0"/>
              </a:rPr>
              <a:t>Simplest Criegee Intermediate </a:t>
            </a:r>
            <a:r>
              <a:rPr lang="en-US" altLang="zh-TW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CH</a:t>
            </a:r>
            <a:r>
              <a:rPr lang="en-US" altLang="zh-TW" sz="3200" baseline="-25000" dirty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OO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19" y="818245"/>
            <a:ext cx="87439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748"/>
          <a:stretch/>
        </p:blipFill>
        <p:spPr bwMode="auto">
          <a:xfrm>
            <a:off x="7492482" y="1291439"/>
            <a:ext cx="1265658" cy="700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字方塊 10"/>
          <p:cNvSpPr txBox="1"/>
          <p:nvPr/>
        </p:nvSpPr>
        <p:spPr>
          <a:xfrm>
            <a:off x="944047" y="1996101"/>
            <a:ext cx="7571303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dirty="0"/>
              <a:t>CH</a:t>
            </a:r>
            <a:r>
              <a:rPr lang="en-US" altLang="zh-TW" sz="3600" baseline="-25000" dirty="0"/>
              <a:t>2</a:t>
            </a:r>
            <a:r>
              <a:rPr lang="en-US" altLang="zh-TW" sz="3600" dirty="0"/>
              <a:t>I</a:t>
            </a:r>
            <a:r>
              <a:rPr lang="en-US" altLang="zh-TW" sz="3600" baseline="-25000" dirty="0"/>
              <a:t>2</a:t>
            </a:r>
            <a:r>
              <a:rPr lang="en-US" altLang="zh-TW" sz="3600" dirty="0"/>
              <a:t> + </a:t>
            </a:r>
            <a:r>
              <a:rPr lang="en-US" altLang="zh-TW" sz="3600" i="1" dirty="0" err="1"/>
              <a:t>h</a:t>
            </a:r>
            <a:r>
              <a:rPr lang="en-US" altLang="zh-TW" sz="3600" i="1" dirty="0" err="1">
                <a:latin typeface="Symbol" panose="05050102010706020507" pitchFamily="18" charset="2"/>
              </a:rPr>
              <a:t>n</a:t>
            </a:r>
            <a:r>
              <a:rPr lang="en-US" altLang="zh-TW" sz="3600" dirty="0"/>
              <a:t> </a:t>
            </a:r>
            <a:r>
              <a:rPr lang="en-US" altLang="zh-TW" sz="3600" dirty="0">
                <a:sym typeface="Symbol"/>
              </a:rPr>
              <a:t></a:t>
            </a:r>
            <a:r>
              <a:rPr lang="en-US" altLang="zh-TW" sz="3600" dirty="0"/>
              <a:t> CH</a:t>
            </a:r>
            <a:r>
              <a:rPr lang="en-US" altLang="zh-TW" sz="3600" baseline="-25000" dirty="0"/>
              <a:t>2</a:t>
            </a:r>
            <a:r>
              <a:rPr lang="en-US" altLang="zh-TW" sz="3600" dirty="0"/>
              <a:t>I + I	</a:t>
            </a:r>
            <a:r>
              <a:rPr lang="zh-TW" altLang="en-US" sz="3600" dirty="0" smtClean="0"/>
              <a:t>        </a:t>
            </a:r>
            <a:r>
              <a:rPr lang="en-US" altLang="zh-TW" sz="3600" dirty="0"/>
              <a:t>	</a:t>
            </a:r>
            <a:endParaRPr lang="zh-TW" altLang="zh-TW" sz="3600" dirty="0"/>
          </a:p>
          <a:p>
            <a:pPr>
              <a:lnSpc>
                <a:spcPct val="150000"/>
              </a:lnSpc>
            </a:pPr>
            <a:r>
              <a:rPr lang="en-US" altLang="zh-TW" sz="3600" dirty="0">
                <a:solidFill>
                  <a:srgbClr val="0000FF"/>
                </a:solidFill>
              </a:rPr>
              <a:t>CH</a:t>
            </a:r>
            <a:r>
              <a:rPr lang="en-US" altLang="zh-TW" sz="36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600" dirty="0">
                <a:solidFill>
                  <a:srgbClr val="0000FF"/>
                </a:solidFill>
              </a:rPr>
              <a:t>I + O</a:t>
            </a:r>
            <a:r>
              <a:rPr lang="en-US" altLang="zh-TW" sz="36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600" dirty="0">
                <a:solidFill>
                  <a:srgbClr val="0000FF"/>
                </a:solidFill>
              </a:rPr>
              <a:t> </a:t>
            </a:r>
            <a:r>
              <a:rPr lang="en-US" altLang="zh-TW" sz="3600" dirty="0">
                <a:solidFill>
                  <a:srgbClr val="0000FF"/>
                </a:solidFill>
                <a:sym typeface="Symbol"/>
              </a:rPr>
              <a:t></a:t>
            </a:r>
            <a:r>
              <a:rPr lang="en-US" altLang="zh-TW" sz="3600" dirty="0">
                <a:solidFill>
                  <a:srgbClr val="0000FF"/>
                </a:solidFill>
              </a:rPr>
              <a:t> CH</a:t>
            </a:r>
            <a:r>
              <a:rPr lang="en-US" altLang="zh-TW" sz="36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600" dirty="0">
                <a:solidFill>
                  <a:srgbClr val="0000FF"/>
                </a:solidFill>
              </a:rPr>
              <a:t>OO + </a:t>
            </a:r>
            <a:r>
              <a:rPr lang="en-US" altLang="zh-TW" sz="3600" dirty="0" smtClean="0">
                <a:solidFill>
                  <a:srgbClr val="0000FF"/>
                </a:solidFill>
              </a:rPr>
              <a:t>I</a:t>
            </a:r>
            <a:r>
              <a:rPr lang="en-US" altLang="zh-TW" sz="3600" dirty="0" smtClean="0"/>
              <a:t>	</a:t>
            </a:r>
            <a:r>
              <a:rPr lang="en-US" altLang="zh-TW" sz="3600" dirty="0"/>
              <a:t>	</a:t>
            </a:r>
            <a:endParaRPr lang="zh-TW" altLang="zh-TW" sz="3600" dirty="0"/>
          </a:p>
          <a:p>
            <a:pPr>
              <a:lnSpc>
                <a:spcPct val="150000"/>
              </a:lnSpc>
            </a:pPr>
            <a:r>
              <a:rPr lang="en-US" altLang="zh-TW" sz="3600" dirty="0" smtClean="0">
                <a:solidFill>
                  <a:srgbClr val="FF0000"/>
                </a:solidFill>
              </a:rPr>
              <a:t>CH</a:t>
            </a:r>
            <a:r>
              <a:rPr lang="en-US" altLang="zh-TW" sz="3600" baseline="-25000" dirty="0" smtClean="0">
                <a:solidFill>
                  <a:srgbClr val="FF0000"/>
                </a:solidFill>
              </a:rPr>
              <a:t>2</a:t>
            </a:r>
            <a:r>
              <a:rPr lang="en-US" altLang="zh-TW" sz="3600" dirty="0" smtClean="0">
                <a:solidFill>
                  <a:srgbClr val="FF0000"/>
                </a:solidFill>
              </a:rPr>
              <a:t>OO </a:t>
            </a:r>
            <a:r>
              <a:rPr lang="en-US" altLang="zh-TW" sz="3600" dirty="0">
                <a:solidFill>
                  <a:srgbClr val="FF0000"/>
                </a:solidFill>
              </a:rPr>
              <a:t>+ </a:t>
            </a:r>
            <a:r>
              <a:rPr lang="en-US" altLang="zh-TW" sz="3600" dirty="0" smtClean="0">
                <a:solidFill>
                  <a:srgbClr val="FF0000"/>
                </a:solidFill>
              </a:rPr>
              <a:t>SO</a:t>
            </a:r>
            <a:r>
              <a:rPr lang="en-US" altLang="zh-TW" sz="3600" baseline="-25000" dirty="0" smtClean="0">
                <a:solidFill>
                  <a:srgbClr val="FF0000"/>
                </a:solidFill>
              </a:rPr>
              <a:t>2</a:t>
            </a:r>
            <a:r>
              <a:rPr lang="en-US" altLang="zh-TW" sz="3600" dirty="0" smtClean="0">
                <a:solidFill>
                  <a:srgbClr val="FF0000"/>
                </a:solidFill>
              </a:rPr>
              <a:t> </a:t>
            </a:r>
            <a:r>
              <a:rPr lang="en-US" altLang="zh-TW" sz="3600" dirty="0">
                <a:solidFill>
                  <a:srgbClr val="FF0000"/>
                </a:solidFill>
                <a:sym typeface="Symbol"/>
              </a:rPr>
              <a:t></a:t>
            </a:r>
            <a:r>
              <a:rPr lang="en-US" altLang="zh-TW" sz="3600" dirty="0">
                <a:solidFill>
                  <a:srgbClr val="FF0000"/>
                </a:solidFill>
              </a:rPr>
              <a:t> </a:t>
            </a:r>
            <a:r>
              <a:rPr lang="en-US" altLang="zh-TW" sz="3600" dirty="0" smtClean="0">
                <a:solidFill>
                  <a:srgbClr val="FF0000"/>
                </a:solidFill>
              </a:rPr>
              <a:t>Products	very fast</a:t>
            </a:r>
            <a:r>
              <a:rPr lang="en-US" altLang="zh-TW" sz="3600" dirty="0"/>
              <a:t>	</a:t>
            </a:r>
            <a:endParaRPr lang="zh-TW" altLang="zh-TW" sz="3600" dirty="0"/>
          </a:p>
          <a:p>
            <a:pPr>
              <a:lnSpc>
                <a:spcPct val="150000"/>
              </a:lnSpc>
            </a:pPr>
            <a:r>
              <a:rPr lang="en-US" altLang="zh-TW" sz="3600" dirty="0">
                <a:solidFill>
                  <a:srgbClr val="FF00FF"/>
                </a:solidFill>
              </a:rPr>
              <a:t>CH</a:t>
            </a:r>
            <a:r>
              <a:rPr lang="en-US" altLang="zh-TW" sz="3600" baseline="-25000" dirty="0">
                <a:solidFill>
                  <a:srgbClr val="FF00FF"/>
                </a:solidFill>
              </a:rPr>
              <a:t>2</a:t>
            </a:r>
            <a:r>
              <a:rPr lang="en-US" altLang="zh-TW" sz="3600" dirty="0">
                <a:solidFill>
                  <a:srgbClr val="FF00FF"/>
                </a:solidFill>
              </a:rPr>
              <a:t>OO + </a:t>
            </a:r>
            <a:r>
              <a:rPr lang="en-US" altLang="zh-TW" sz="3600" dirty="0" smtClean="0">
                <a:solidFill>
                  <a:srgbClr val="FF00FF"/>
                </a:solidFill>
              </a:rPr>
              <a:t>NO</a:t>
            </a:r>
            <a:r>
              <a:rPr lang="en-US" altLang="zh-TW" sz="3600" baseline="-25000" dirty="0" smtClean="0">
                <a:solidFill>
                  <a:srgbClr val="FF00FF"/>
                </a:solidFill>
              </a:rPr>
              <a:t>2</a:t>
            </a:r>
            <a:r>
              <a:rPr lang="en-US" altLang="zh-TW" sz="3600" dirty="0" smtClean="0">
                <a:solidFill>
                  <a:srgbClr val="FF00FF"/>
                </a:solidFill>
              </a:rPr>
              <a:t> </a:t>
            </a:r>
            <a:r>
              <a:rPr lang="en-US" altLang="zh-TW" sz="3600" dirty="0">
                <a:solidFill>
                  <a:srgbClr val="FF00FF"/>
                </a:solidFill>
                <a:sym typeface="Symbol"/>
              </a:rPr>
              <a:t></a:t>
            </a:r>
            <a:r>
              <a:rPr lang="en-US" altLang="zh-TW" sz="3600" dirty="0">
                <a:solidFill>
                  <a:srgbClr val="FF00FF"/>
                </a:solidFill>
              </a:rPr>
              <a:t> Products	</a:t>
            </a:r>
            <a:r>
              <a:rPr lang="en-US" altLang="zh-TW" sz="3600" dirty="0" smtClean="0">
                <a:solidFill>
                  <a:srgbClr val="FF00FF"/>
                </a:solidFill>
              </a:rPr>
              <a:t>very </a:t>
            </a:r>
            <a:r>
              <a:rPr lang="en-US" altLang="zh-TW" sz="3600" dirty="0">
                <a:solidFill>
                  <a:srgbClr val="FF00FF"/>
                </a:solidFill>
              </a:rPr>
              <a:t>fast </a:t>
            </a:r>
            <a:r>
              <a:rPr lang="en-US" altLang="zh-TW" sz="3600" dirty="0"/>
              <a:t>	</a:t>
            </a:r>
            <a:endParaRPr lang="zh-TW" altLang="zh-TW" sz="3600" dirty="0"/>
          </a:p>
          <a:p>
            <a:pPr>
              <a:lnSpc>
                <a:spcPct val="150000"/>
              </a:lnSpc>
            </a:pPr>
            <a:endParaRPr lang="en-US" altLang="zh-TW" sz="3600" dirty="0" smtClean="0"/>
          </a:p>
          <a:p>
            <a:pPr>
              <a:lnSpc>
                <a:spcPct val="150000"/>
              </a:lnSpc>
            </a:pPr>
            <a:endParaRPr lang="zh-TW" altLang="en-US" sz="3600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6287147" y="2220686"/>
            <a:ext cx="2563522" cy="156966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TW" sz="3200" dirty="0" err="1" smtClean="0">
                <a:solidFill>
                  <a:srgbClr val="0000FF"/>
                </a:solidFill>
                <a:cs typeface="Times New Roman" panose="02020603050405020304" pitchFamily="18" charset="0"/>
              </a:rPr>
              <a:t>Taatjes</a:t>
            </a:r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 group</a:t>
            </a:r>
          </a:p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Time-resolved</a:t>
            </a:r>
          </a:p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PI-MS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3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2" y="837191"/>
            <a:ext cx="9061206" cy="4238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130629" y="186612"/>
            <a:ext cx="75081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Criegee Intermediates are important.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874888" y="5051193"/>
            <a:ext cx="22204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 © </a:t>
            </a:r>
            <a:r>
              <a:rPr lang="en-US" altLang="zh-TW" dirty="0" smtClean="0"/>
              <a:t>Science 2013</a:t>
            </a:r>
            <a:endParaRPr lang="zh-TW" altLang="en-US" dirty="0"/>
          </a:p>
        </p:txBody>
      </p:sp>
      <p:grpSp>
        <p:nvGrpSpPr>
          <p:cNvPr id="8" name="群組 7"/>
          <p:cNvGrpSpPr/>
          <p:nvPr/>
        </p:nvGrpSpPr>
        <p:grpSpPr>
          <a:xfrm>
            <a:off x="2493249" y="3652403"/>
            <a:ext cx="2806220" cy="2094726"/>
            <a:chOff x="2506561" y="7372080"/>
            <a:chExt cx="2806220" cy="2094726"/>
          </a:xfrm>
        </p:grpSpPr>
        <p:pic>
          <p:nvPicPr>
            <p:cNvPr id="84998" name="Picture 6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63" t="6260" b="-7433"/>
            <a:stretch/>
          </p:blipFill>
          <p:spPr bwMode="auto">
            <a:xfrm>
              <a:off x="2506561" y="7372080"/>
              <a:ext cx="2806220" cy="2094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橢圓 4"/>
            <p:cNvSpPr/>
            <p:nvPr/>
          </p:nvSpPr>
          <p:spPr>
            <a:xfrm>
              <a:off x="4000384" y="8377014"/>
              <a:ext cx="392143" cy="62468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2506561" y="7372080"/>
              <a:ext cx="2806220" cy="2094726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32060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lum contrast="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220" y="159537"/>
            <a:ext cx="6199252" cy="1317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748"/>
          <a:stretch/>
        </p:blipFill>
        <p:spPr bwMode="auto">
          <a:xfrm>
            <a:off x="180471" y="260487"/>
            <a:ext cx="1399811" cy="77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641" y="1595146"/>
            <a:ext cx="6503203" cy="4708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5744815" y="1282768"/>
            <a:ext cx="3259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i="1" dirty="0">
                <a:solidFill>
                  <a:srgbClr val="0000FF"/>
                </a:solidFill>
              </a:rPr>
              <a:t>Science </a:t>
            </a:r>
            <a:r>
              <a:rPr lang="en-US" altLang="zh-TW" b="1" dirty="0">
                <a:solidFill>
                  <a:srgbClr val="0000FF"/>
                </a:solidFill>
              </a:rPr>
              <a:t>340, 174 (2013</a:t>
            </a:r>
            <a:r>
              <a:rPr lang="en-US" altLang="zh-TW" b="1" dirty="0" smtClean="0">
                <a:solidFill>
                  <a:srgbClr val="0000FF"/>
                </a:solidFill>
              </a:rPr>
              <a:t>)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313164" y="4557545"/>
            <a:ext cx="2563522" cy="156966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none" rtlCol="0">
            <a:spAutoFit/>
          </a:bodyPr>
          <a:lstStyle>
            <a:defPPr>
              <a:defRPr lang="zh-TW"/>
            </a:defPPr>
            <a:lvl1pPr>
              <a:defRPr sz="3200">
                <a:solidFill>
                  <a:srgbClr val="0000FF"/>
                </a:solidFill>
                <a:cs typeface="Times New Roman" panose="02020603050405020304" pitchFamily="18" charset="0"/>
              </a:defRPr>
            </a:lvl1pPr>
          </a:lstStyle>
          <a:p>
            <a:r>
              <a:rPr lang="en-US" altLang="zh-TW" dirty="0"/>
              <a:t>YP Lee group</a:t>
            </a:r>
          </a:p>
          <a:p>
            <a:r>
              <a:rPr lang="en-US" altLang="zh-TW" dirty="0"/>
              <a:t>Time-resolved</a:t>
            </a:r>
          </a:p>
          <a:p>
            <a:r>
              <a:rPr lang="en-US" altLang="zh-TW" dirty="0" smtClean="0"/>
              <a:t>FT-IR</a:t>
            </a:r>
            <a:endParaRPr lang="zh-TW" altLang="en-US" dirty="0"/>
          </a:p>
        </p:txBody>
      </p:sp>
      <p:pic>
        <p:nvPicPr>
          <p:cNvPr id="10035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164" y="1744433"/>
            <a:ext cx="2193958" cy="28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文字方塊 14"/>
          <p:cNvSpPr txBox="1"/>
          <p:nvPr/>
        </p:nvSpPr>
        <p:spPr>
          <a:xfrm>
            <a:off x="1195271" y="2090057"/>
            <a:ext cx="1177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O-O str.</a:t>
            </a:r>
            <a:endParaRPr lang="zh-TW" altLang="en-US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4788703" y="4263762"/>
            <a:ext cx="1305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CH</a:t>
            </a:r>
            <a:r>
              <a:rPr lang="en-US" altLang="zh-TW" baseline="-250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 wag</a:t>
            </a:r>
            <a:endParaRPr lang="zh-TW" altLang="en-US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02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9</a:t>
            </a:fld>
            <a:endParaRPr lang="en-US" altLang="zh-TW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81"/>
          <a:stretch/>
        </p:blipFill>
        <p:spPr bwMode="auto">
          <a:xfrm>
            <a:off x="77790" y="127230"/>
            <a:ext cx="8967785" cy="1347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52436" y="1488217"/>
            <a:ext cx="899156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</a:rPr>
              <a:t>CH</a:t>
            </a:r>
            <a:r>
              <a:rPr kumimoji="0" lang="en-US" altLang="zh-TW" sz="3600" b="0" i="0" u="none" strike="noStrike" kern="0" cap="none" spc="0" normalizeH="0" baseline="-2500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</a:rPr>
              <a:t>3</a:t>
            </a:r>
            <a:r>
              <a:rPr kumimoji="0" lang="en-US" altLang="zh-TW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</a:rPr>
              <a:t>CHOO + </a:t>
            </a:r>
            <a:r>
              <a:rPr kumimoji="0" lang="en-US" altLang="zh-TW" sz="36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</a:rPr>
              <a:t>h</a:t>
            </a:r>
            <a:r>
              <a:rPr kumimoji="0" lang="en-US" altLang="zh-TW" sz="36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Symbol" panose="05050102010706020507" pitchFamily="18" charset="2"/>
              </a:rPr>
              <a:t>n</a:t>
            </a:r>
            <a:r>
              <a:rPr kumimoji="0" lang="en-US" altLang="zh-TW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</a:rPr>
              <a:t> </a:t>
            </a:r>
            <a:r>
              <a:rPr kumimoji="0" lang="en-US" altLang="zh-TW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sym typeface="Symbol"/>
              </a:rPr>
              <a:t></a:t>
            </a:r>
            <a:r>
              <a:rPr kumimoji="0" lang="en-US" altLang="zh-TW" sz="3600" kern="0" dirty="0">
                <a:solidFill>
                  <a:srgbClr val="0000FF"/>
                </a:solidFill>
              </a:rPr>
              <a:t> </a:t>
            </a:r>
            <a:r>
              <a:rPr kumimoji="0" lang="en-US" altLang="zh-TW" sz="3600" kern="0" dirty="0" smtClean="0">
                <a:solidFill>
                  <a:srgbClr val="0000FF"/>
                </a:solidFill>
              </a:rPr>
              <a:t>CH</a:t>
            </a:r>
            <a:r>
              <a:rPr kumimoji="0" lang="en-US" altLang="zh-TW" sz="3600" kern="0" baseline="-25000" dirty="0" smtClean="0">
                <a:solidFill>
                  <a:srgbClr val="0000FF"/>
                </a:solidFill>
              </a:rPr>
              <a:t>3</a:t>
            </a:r>
            <a:r>
              <a:rPr kumimoji="0" lang="en-US" altLang="zh-TW" sz="3600" kern="0" dirty="0" smtClean="0">
                <a:solidFill>
                  <a:srgbClr val="0000FF"/>
                </a:solidFill>
              </a:rPr>
              <a:t>CHOO</a:t>
            </a:r>
            <a:r>
              <a:rPr kumimoji="0" lang="en-US" altLang="zh-TW" sz="3600" kern="0" baseline="30000" dirty="0" smtClean="0">
                <a:solidFill>
                  <a:srgbClr val="0000FF"/>
                </a:solidFill>
              </a:rPr>
              <a:t>†</a:t>
            </a:r>
            <a:r>
              <a:rPr kumimoji="0" lang="en-US" altLang="zh-TW" sz="3600" kern="0" dirty="0" smtClean="0">
                <a:solidFill>
                  <a:srgbClr val="0000FF"/>
                </a:solidFill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600" kern="0" dirty="0">
                <a:solidFill>
                  <a:prstClr val="black"/>
                </a:solidFill>
                <a:sym typeface="Symbol"/>
              </a:rPr>
              <a:t>	</a:t>
            </a:r>
            <a:r>
              <a:rPr kumimoji="0" lang="en-US" altLang="zh-TW" sz="3600" kern="0" dirty="0" smtClean="0">
                <a:solidFill>
                  <a:prstClr val="black"/>
                </a:solidFill>
                <a:sym typeface="Symbol"/>
              </a:rPr>
              <a:t>				      </a:t>
            </a:r>
            <a:r>
              <a:rPr kumimoji="0" lang="en-US" altLang="zh-TW" sz="3600" kern="0" dirty="0" smtClean="0">
                <a:solidFill>
                  <a:srgbClr val="0000FF"/>
                </a:solidFill>
                <a:sym typeface="Symbol"/>
              </a:rPr>
              <a:t></a:t>
            </a:r>
            <a:r>
              <a:rPr kumimoji="0" lang="en-US" altLang="zh-TW" sz="3600" kern="0" dirty="0" smtClean="0">
                <a:solidFill>
                  <a:srgbClr val="0000FF"/>
                </a:solidFill>
              </a:rPr>
              <a:t> OH </a:t>
            </a:r>
            <a:r>
              <a:rPr kumimoji="0" lang="en-US" altLang="zh-TW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</a:rPr>
              <a:t>+ CH</a:t>
            </a:r>
            <a:r>
              <a:rPr kumimoji="0" lang="en-US" altLang="zh-TW" sz="3600" b="0" i="0" u="none" strike="noStrike" kern="0" cap="none" spc="0" normalizeH="0" baseline="-2500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</a:rPr>
              <a:t>2</a:t>
            </a:r>
            <a:r>
              <a:rPr kumimoji="0" lang="en-US" altLang="zh-TW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</a:rPr>
              <a:t>CHO</a:t>
            </a:r>
            <a:endParaRPr kumimoji="0" lang="zh-TW" alt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203131" y="2040483"/>
            <a:ext cx="24673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solidFill>
                  <a:srgbClr val="FF00FF"/>
                </a:solidFill>
                <a:cs typeface="Times New Roman" panose="02020603050405020304" pitchFamily="18" charset="0"/>
              </a:rPr>
              <a:t>&lt; 16 kcal/</a:t>
            </a:r>
            <a:r>
              <a:rPr lang="en-US" altLang="zh-TW" sz="3200" dirty="0" err="1" smtClean="0">
                <a:solidFill>
                  <a:srgbClr val="FF00FF"/>
                </a:solidFill>
                <a:cs typeface="Times New Roman" panose="02020603050405020304" pitchFamily="18" charset="0"/>
              </a:rPr>
              <a:t>mol</a:t>
            </a:r>
            <a:endParaRPr lang="zh-TW" altLang="en-US" sz="3200" dirty="0">
              <a:solidFill>
                <a:srgbClr val="FF00FF"/>
              </a:solidFill>
              <a:cs typeface="Times New Roman" panose="02020603050405020304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748"/>
          <a:stretch/>
        </p:blipFill>
        <p:spPr bwMode="auto">
          <a:xfrm>
            <a:off x="7636042" y="609274"/>
            <a:ext cx="1409533" cy="780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2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416300"/>
            <a:ext cx="7143750" cy="330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字方塊 10"/>
          <p:cNvSpPr txBox="1"/>
          <p:nvPr/>
        </p:nvSpPr>
        <p:spPr>
          <a:xfrm>
            <a:off x="264076" y="2688546"/>
            <a:ext cx="7789860" cy="5847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>
                <a:solidFill>
                  <a:srgbClr val="0000FF"/>
                </a:solidFill>
                <a:cs typeface="Times New Roman" panose="02020603050405020304" pitchFamily="18" charset="0"/>
              </a:defRPr>
            </a:lvl1pPr>
          </a:lstStyle>
          <a:p>
            <a:r>
              <a:rPr lang="en-US" altLang="zh-TW" dirty="0" smtClean="0">
                <a:solidFill>
                  <a:schemeClr val="tx1"/>
                </a:solidFill>
              </a:rPr>
              <a:t>Lester group, IR pump, OH LIF probe</a:t>
            </a:r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38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E5513D-7951-4D00-815E-5F8B12F920ED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952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748"/>
          <a:stretch/>
        </p:blipFill>
        <p:spPr bwMode="auto">
          <a:xfrm>
            <a:off x="227789" y="1533532"/>
            <a:ext cx="1405734" cy="77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136756"/>
            <a:ext cx="91059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322" y="887679"/>
            <a:ext cx="5590722" cy="5833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265113" y="2687217"/>
            <a:ext cx="2563522" cy="156966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TW" sz="3200" dirty="0" err="1" smtClean="0">
                <a:solidFill>
                  <a:srgbClr val="0000FF"/>
                </a:solidFill>
                <a:cs typeface="Times New Roman" panose="02020603050405020304" pitchFamily="18" charset="0"/>
              </a:rPr>
              <a:t>Taatjes</a:t>
            </a:r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 group</a:t>
            </a:r>
          </a:p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Time-resolved</a:t>
            </a:r>
          </a:p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PI-MS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06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11</a:t>
            </a:fld>
            <a:endParaRPr lang="en-US" altLang="zh-TW"/>
          </a:p>
        </p:txBody>
      </p:sp>
      <p:pic>
        <p:nvPicPr>
          <p:cNvPr id="1136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46" y="434305"/>
            <a:ext cx="8981954" cy="5690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717630" y="0"/>
            <a:ext cx="78363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Effect of Criegee Intermediates on formic acid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026886" y="6115421"/>
            <a:ext cx="36351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err="1">
                <a:cs typeface="Times New Roman" panose="02020603050405020304" pitchFamily="18" charset="0"/>
              </a:rPr>
              <a:t>Angew</a:t>
            </a:r>
            <a:r>
              <a:rPr lang="en-US" altLang="zh-TW" dirty="0">
                <a:cs typeface="Times New Roman" panose="02020603050405020304" pitchFamily="18" charset="0"/>
              </a:rPr>
              <a:t>. Chem. 2014, 126, </a:t>
            </a:r>
            <a:r>
              <a:rPr lang="en-US" altLang="zh-TW" dirty="0" smtClean="0">
                <a:cs typeface="Times New Roman" panose="02020603050405020304" pitchFamily="18" charset="0"/>
              </a:rPr>
              <a:t>1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7870" y="5156021"/>
            <a:ext cx="2257063" cy="1384995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800" dirty="0" err="1" smtClean="0">
                <a:solidFill>
                  <a:srgbClr val="0000FF"/>
                </a:solidFill>
                <a:cs typeface="Times New Roman" panose="02020603050405020304" pitchFamily="18" charset="0"/>
              </a:rPr>
              <a:t>Taatjes</a:t>
            </a:r>
            <a:r>
              <a:rPr lang="en-US" altLang="zh-TW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 group</a:t>
            </a:r>
          </a:p>
          <a:p>
            <a:r>
              <a:rPr lang="en-US" altLang="zh-TW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Time-resolved</a:t>
            </a:r>
          </a:p>
          <a:p>
            <a:r>
              <a:rPr lang="en-US" altLang="zh-TW" sz="28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PI-MS</a:t>
            </a:r>
            <a:endParaRPr lang="zh-TW" altLang="en-US" sz="28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07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12</a:t>
            </a:fld>
            <a:endParaRPr lang="en-US" altLang="zh-TW"/>
          </a:p>
        </p:txBody>
      </p:sp>
      <p:pic>
        <p:nvPicPr>
          <p:cNvPr id="3" name="圖片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1882" y="379091"/>
            <a:ext cx="8490857" cy="611155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文字方塊 3"/>
          <p:cNvSpPr txBox="1"/>
          <p:nvPr/>
        </p:nvSpPr>
        <p:spPr>
          <a:xfrm>
            <a:off x="265113" y="6028977"/>
            <a:ext cx="8209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cs typeface="Times New Roman" panose="02020603050405020304" pitchFamily="18" charset="0"/>
              </a:rPr>
              <a:t>Ting et al. Phys</a:t>
            </a:r>
            <a:r>
              <a:rPr lang="en-US" altLang="zh-TW" dirty="0">
                <a:cs typeface="Times New Roman" panose="02020603050405020304" pitchFamily="18" charset="0"/>
              </a:rPr>
              <a:t>. Chem. Chem. Phys., </a:t>
            </a:r>
            <a:r>
              <a:rPr lang="en-US" altLang="zh-TW" dirty="0" smtClean="0">
                <a:cs typeface="Times New Roman" panose="02020603050405020304" pitchFamily="18" charset="0"/>
              </a:rPr>
              <a:t>16</a:t>
            </a:r>
            <a:r>
              <a:rPr lang="en-US" altLang="zh-TW" dirty="0" smtClean="0">
                <a:cs typeface="Times New Roman" panose="02020603050405020304" pitchFamily="18" charset="0"/>
              </a:rPr>
              <a:t>, 10438 </a:t>
            </a:r>
            <a:r>
              <a:rPr lang="en-US" altLang="zh-TW" dirty="0" smtClean="0">
                <a:cs typeface="Times New Roman" panose="02020603050405020304" pitchFamily="18" charset="0"/>
              </a:rPr>
              <a:t>(</a:t>
            </a:r>
            <a:r>
              <a:rPr lang="en-US" altLang="zh-TW" dirty="0">
                <a:cs typeface="Times New Roman" panose="02020603050405020304" pitchFamily="18" charset="0"/>
              </a:rPr>
              <a:t>2014). 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30629" y="93302"/>
            <a:ext cx="9013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But there are discrepancies in CH</a:t>
            </a:r>
            <a:r>
              <a:rPr lang="en-US" altLang="zh-TW" sz="3200" baseline="-250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OO UV spectra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938508" y="2855168"/>
            <a:ext cx="1965987" cy="1200329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IAMS group</a:t>
            </a:r>
          </a:p>
          <a:p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Time-resolved</a:t>
            </a:r>
          </a:p>
          <a:p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UV-Abs</a:t>
            </a:r>
            <a:endParaRPr lang="zh-TW" altLang="en-US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66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1ABDB8-267D-4D77-B2E0-192C40CA2ECC}" type="slidenum">
              <a:rPr lang="en-US" altLang="zh-TW" smtClean="0"/>
              <a:pPr>
                <a:defRPr/>
              </a:pPr>
              <a:t>13</a:t>
            </a:fld>
            <a:endParaRPr lang="en-US" altLang="zh-TW" dirty="0"/>
          </a:p>
        </p:txBody>
      </p:sp>
      <p:graphicFrame>
        <p:nvGraphicFramePr>
          <p:cNvPr id="3" name="物件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2231292"/>
              </p:ext>
            </p:extLst>
          </p:nvPr>
        </p:nvGraphicFramePr>
        <p:xfrm>
          <a:off x="-111967" y="-270599"/>
          <a:ext cx="9019721" cy="648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60" name="Graph" r:id="rId3" imgW="3841699" imgH="2893162" progId="Origin50.Graph">
                  <p:embed/>
                </p:oleObj>
              </mc:Choice>
              <mc:Fallback>
                <p:oleObj name="Graph" r:id="rId3" imgW="3841699" imgH="2893162" progId="Origin50.Graph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11967" y="-270599"/>
                        <a:ext cx="9019721" cy="6484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2932077" y="944824"/>
            <a:ext cx="713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4 </a:t>
            </a:r>
            <a:r>
              <a:rPr lang="en-US" altLang="zh-TW" dirty="0" err="1" smtClean="0">
                <a:latin typeface="Symbol" panose="05050102010706020507" pitchFamily="18" charset="2"/>
              </a:rPr>
              <a:t>m</a:t>
            </a:r>
            <a:r>
              <a:rPr lang="en-US" altLang="zh-TW" dirty="0" err="1" smtClean="0"/>
              <a:t>s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3645734" y="3439208"/>
            <a:ext cx="1021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196 </a:t>
            </a:r>
            <a:r>
              <a:rPr lang="en-US" altLang="zh-TW" dirty="0" err="1" smtClean="0">
                <a:latin typeface="Symbol" panose="05050102010706020507" pitchFamily="18" charset="2"/>
              </a:rPr>
              <a:t>m</a:t>
            </a:r>
            <a:r>
              <a:rPr lang="en-US" altLang="zh-TW" dirty="0" err="1" smtClean="0"/>
              <a:t>s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8243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1ABDB8-267D-4D77-B2E0-192C40CA2ECC}" type="slidenum">
              <a:rPr lang="en-US" altLang="zh-TW" smtClean="0"/>
              <a:pPr>
                <a:defRPr/>
              </a:pPr>
              <a:t>14</a:t>
            </a:fld>
            <a:endParaRPr lang="en-US" altLang="zh-TW" dirty="0"/>
          </a:p>
        </p:txBody>
      </p:sp>
      <p:sp>
        <p:nvSpPr>
          <p:cNvPr id="3" name="文字方塊 2"/>
          <p:cNvSpPr txBox="1"/>
          <p:nvPr/>
        </p:nvSpPr>
        <p:spPr>
          <a:xfrm>
            <a:off x="235225" y="119354"/>
            <a:ext cx="9417963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dirty="0"/>
              <a:t>CH</a:t>
            </a:r>
            <a:r>
              <a:rPr lang="en-US" altLang="zh-TW" sz="3600" baseline="-25000" dirty="0"/>
              <a:t>2</a:t>
            </a:r>
            <a:r>
              <a:rPr lang="en-US" altLang="zh-TW" sz="3600" dirty="0"/>
              <a:t>I</a:t>
            </a:r>
            <a:r>
              <a:rPr lang="en-US" altLang="zh-TW" sz="3600" baseline="-25000" dirty="0"/>
              <a:t>2</a:t>
            </a:r>
            <a:r>
              <a:rPr lang="en-US" altLang="zh-TW" sz="3600" dirty="0"/>
              <a:t> + </a:t>
            </a:r>
            <a:r>
              <a:rPr lang="en-US" altLang="zh-TW" sz="3600" i="1" dirty="0" err="1"/>
              <a:t>h</a:t>
            </a:r>
            <a:r>
              <a:rPr lang="en-US" altLang="zh-TW" sz="3600" i="1" dirty="0" err="1">
                <a:latin typeface="Symbol" panose="05050102010706020507" pitchFamily="18" charset="2"/>
              </a:rPr>
              <a:t>n</a:t>
            </a:r>
            <a:r>
              <a:rPr lang="en-US" altLang="zh-TW" sz="3600" dirty="0"/>
              <a:t> </a:t>
            </a:r>
            <a:r>
              <a:rPr lang="en-US" altLang="zh-TW" sz="3600" dirty="0">
                <a:sym typeface="Symbol"/>
              </a:rPr>
              <a:t></a:t>
            </a:r>
            <a:r>
              <a:rPr lang="en-US" altLang="zh-TW" sz="3600" dirty="0"/>
              <a:t> CH</a:t>
            </a:r>
            <a:r>
              <a:rPr lang="en-US" altLang="zh-TW" sz="3600" baseline="-25000" dirty="0"/>
              <a:t>2</a:t>
            </a:r>
            <a:r>
              <a:rPr lang="en-US" altLang="zh-TW" sz="3600" dirty="0"/>
              <a:t>I + I	</a:t>
            </a:r>
            <a:r>
              <a:rPr lang="zh-TW" altLang="en-US" sz="3600" dirty="0" smtClean="0"/>
              <a:t>        </a:t>
            </a:r>
            <a:r>
              <a:rPr lang="en-US" altLang="zh-TW" sz="3600" dirty="0" smtClean="0">
                <a:solidFill>
                  <a:srgbClr val="0000FF"/>
                </a:solidFill>
              </a:rPr>
              <a:t>(10 ns)</a:t>
            </a:r>
            <a:r>
              <a:rPr lang="en-US" altLang="zh-TW" sz="3600" dirty="0"/>
              <a:t>	</a:t>
            </a:r>
            <a:endParaRPr lang="zh-TW" altLang="zh-TW" sz="3600" dirty="0"/>
          </a:p>
          <a:p>
            <a:pPr>
              <a:lnSpc>
                <a:spcPct val="150000"/>
              </a:lnSpc>
            </a:pPr>
            <a:r>
              <a:rPr lang="en-US" altLang="zh-TW" sz="3600" dirty="0"/>
              <a:t>CH</a:t>
            </a:r>
            <a:r>
              <a:rPr lang="en-US" altLang="zh-TW" sz="3600" baseline="-25000" dirty="0"/>
              <a:t>2</a:t>
            </a:r>
            <a:r>
              <a:rPr lang="en-US" altLang="zh-TW" sz="3600" dirty="0"/>
              <a:t>I + O</a:t>
            </a:r>
            <a:r>
              <a:rPr lang="en-US" altLang="zh-TW" sz="3600" baseline="-25000" dirty="0"/>
              <a:t>2</a:t>
            </a:r>
            <a:r>
              <a:rPr lang="en-US" altLang="zh-TW" sz="3600" dirty="0"/>
              <a:t> </a:t>
            </a:r>
            <a:r>
              <a:rPr lang="en-US" altLang="zh-TW" sz="3600" dirty="0">
                <a:sym typeface="Symbol"/>
              </a:rPr>
              <a:t></a:t>
            </a:r>
            <a:r>
              <a:rPr lang="en-US" altLang="zh-TW" sz="3600" dirty="0"/>
              <a:t> CH</a:t>
            </a:r>
            <a:r>
              <a:rPr lang="en-US" altLang="zh-TW" sz="3600" baseline="-25000" dirty="0"/>
              <a:t>2</a:t>
            </a:r>
            <a:r>
              <a:rPr lang="en-US" altLang="zh-TW" sz="3600" dirty="0"/>
              <a:t>OO + </a:t>
            </a:r>
            <a:r>
              <a:rPr lang="en-US" altLang="zh-TW" sz="3600" dirty="0" smtClean="0"/>
              <a:t>I	</a:t>
            </a:r>
            <a:r>
              <a:rPr lang="en-US" altLang="zh-TW" sz="3600" dirty="0" smtClean="0">
                <a:solidFill>
                  <a:srgbClr val="0000FF"/>
                </a:solidFill>
              </a:rPr>
              <a:t>(1~10 us)</a:t>
            </a:r>
            <a:r>
              <a:rPr lang="en-US" altLang="zh-TW" sz="3600" dirty="0"/>
              <a:t>		</a:t>
            </a:r>
            <a:endParaRPr lang="zh-TW" altLang="zh-TW" sz="3600" dirty="0"/>
          </a:p>
          <a:p>
            <a:pPr>
              <a:lnSpc>
                <a:spcPct val="150000"/>
              </a:lnSpc>
            </a:pPr>
            <a:r>
              <a:rPr lang="en-US" altLang="zh-TW" sz="3600" dirty="0" smtClean="0">
                <a:solidFill>
                  <a:schemeClr val="bg1">
                    <a:lumMod val="65000"/>
                  </a:schemeClr>
                </a:solidFill>
              </a:rPr>
              <a:t>CH</a:t>
            </a:r>
            <a:r>
              <a:rPr lang="en-US" altLang="zh-TW" sz="3600" baseline="-250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r>
              <a:rPr lang="en-US" altLang="zh-TW" sz="3600" dirty="0" smtClean="0">
                <a:solidFill>
                  <a:schemeClr val="bg1">
                    <a:lumMod val="65000"/>
                  </a:schemeClr>
                </a:solidFill>
              </a:rPr>
              <a:t>I+O</a:t>
            </a:r>
            <a:r>
              <a:rPr lang="en-US" altLang="zh-TW" sz="3600" baseline="-250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r>
              <a:rPr lang="en-US" altLang="zh-TW" sz="3600" dirty="0" smtClean="0">
                <a:solidFill>
                  <a:schemeClr val="bg1">
                    <a:lumMod val="65000"/>
                  </a:schemeClr>
                </a:solidFill>
              </a:rPr>
              <a:t>+M </a:t>
            </a:r>
            <a:r>
              <a:rPr lang="en-US" altLang="zh-TW" sz="3600" dirty="0">
                <a:solidFill>
                  <a:schemeClr val="bg1">
                    <a:lumMod val="65000"/>
                  </a:schemeClr>
                </a:solidFill>
                <a:sym typeface="Symbol"/>
              </a:rPr>
              <a:t></a:t>
            </a:r>
            <a:r>
              <a:rPr lang="en-US" altLang="zh-TW" sz="36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zh-TW" sz="3600" dirty="0" smtClean="0">
                <a:solidFill>
                  <a:schemeClr val="bg1">
                    <a:lumMod val="65000"/>
                  </a:schemeClr>
                </a:solidFill>
              </a:rPr>
              <a:t>ICH</a:t>
            </a:r>
            <a:r>
              <a:rPr lang="en-US" altLang="zh-TW" sz="3600" baseline="-250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r>
              <a:rPr lang="en-US" altLang="zh-TW" sz="3600" dirty="0" smtClean="0">
                <a:solidFill>
                  <a:schemeClr val="bg1">
                    <a:lumMod val="65000"/>
                  </a:schemeClr>
                </a:solidFill>
              </a:rPr>
              <a:t>OO+M  (high pressure)</a:t>
            </a:r>
            <a:r>
              <a:rPr lang="en-US" altLang="zh-TW" sz="3600" dirty="0"/>
              <a:t>	</a:t>
            </a:r>
            <a:endParaRPr lang="zh-TW" altLang="zh-TW" sz="3600" dirty="0"/>
          </a:p>
          <a:p>
            <a:pPr>
              <a:lnSpc>
                <a:spcPct val="150000"/>
              </a:lnSpc>
            </a:pPr>
            <a:r>
              <a:rPr lang="en-US" altLang="zh-TW" sz="3600" dirty="0">
                <a:solidFill>
                  <a:srgbClr val="0000FF"/>
                </a:solidFill>
              </a:rPr>
              <a:t>CH</a:t>
            </a:r>
            <a:r>
              <a:rPr lang="en-US" altLang="zh-TW" sz="36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600" dirty="0">
                <a:solidFill>
                  <a:srgbClr val="0000FF"/>
                </a:solidFill>
              </a:rPr>
              <a:t>OO + I </a:t>
            </a:r>
            <a:r>
              <a:rPr lang="en-US" altLang="zh-TW" sz="3600" dirty="0">
                <a:solidFill>
                  <a:srgbClr val="0000FF"/>
                </a:solidFill>
                <a:sym typeface="Symbol"/>
              </a:rPr>
              <a:t></a:t>
            </a:r>
            <a:r>
              <a:rPr lang="en-US" altLang="zh-TW" sz="3600" dirty="0">
                <a:solidFill>
                  <a:srgbClr val="0000FF"/>
                </a:solidFill>
              </a:rPr>
              <a:t> H</a:t>
            </a:r>
            <a:r>
              <a:rPr lang="en-US" altLang="zh-TW" sz="36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600" dirty="0">
                <a:solidFill>
                  <a:srgbClr val="0000FF"/>
                </a:solidFill>
              </a:rPr>
              <a:t>CO + IO 	</a:t>
            </a:r>
            <a:r>
              <a:rPr lang="en-US" altLang="zh-TW" sz="3600" dirty="0" smtClean="0">
                <a:solidFill>
                  <a:srgbClr val="0000FF"/>
                </a:solidFill>
              </a:rPr>
              <a:t>(~100 us)</a:t>
            </a:r>
            <a:r>
              <a:rPr lang="en-US" altLang="zh-TW" sz="3600" dirty="0">
                <a:solidFill>
                  <a:srgbClr val="0000FF"/>
                </a:solidFill>
              </a:rPr>
              <a:t>	</a:t>
            </a:r>
            <a:endParaRPr lang="zh-TW" altLang="zh-TW" sz="36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TW" sz="3600" dirty="0">
                <a:solidFill>
                  <a:srgbClr val="0000FF"/>
                </a:solidFill>
              </a:rPr>
              <a:t>2CH</a:t>
            </a:r>
            <a:r>
              <a:rPr lang="en-US" altLang="zh-TW" sz="36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600" dirty="0">
                <a:solidFill>
                  <a:srgbClr val="0000FF"/>
                </a:solidFill>
              </a:rPr>
              <a:t>OO </a:t>
            </a:r>
            <a:r>
              <a:rPr lang="en-US" altLang="zh-TW" sz="3600" dirty="0">
                <a:solidFill>
                  <a:srgbClr val="0000FF"/>
                </a:solidFill>
                <a:sym typeface="Symbol"/>
              </a:rPr>
              <a:t></a:t>
            </a:r>
            <a:r>
              <a:rPr lang="en-US" altLang="zh-TW" sz="3600" dirty="0">
                <a:solidFill>
                  <a:srgbClr val="0000FF"/>
                </a:solidFill>
              </a:rPr>
              <a:t> O</a:t>
            </a:r>
            <a:r>
              <a:rPr lang="en-US" altLang="zh-TW" sz="36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600" dirty="0">
                <a:solidFill>
                  <a:srgbClr val="0000FF"/>
                </a:solidFill>
              </a:rPr>
              <a:t> + 2H</a:t>
            </a:r>
            <a:r>
              <a:rPr lang="en-US" altLang="zh-TW" sz="36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600" dirty="0">
                <a:solidFill>
                  <a:srgbClr val="0000FF"/>
                </a:solidFill>
              </a:rPr>
              <a:t>CO	</a:t>
            </a:r>
            <a:r>
              <a:rPr lang="en-US" altLang="zh-TW" sz="3600" dirty="0" smtClean="0">
                <a:solidFill>
                  <a:srgbClr val="0000FF"/>
                </a:solidFill>
              </a:rPr>
              <a:t>(~100 </a:t>
            </a:r>
            <a:r>
              <a:rPr lang="en-US" altLang="zh-TW" sz="3600" dirty="0">
                <a:solidFill>
                  <a:srgbClr val="0000FF"/>
                </a:solidFill>
              </a:rPr>
              <a:t>us)</a:t>
            </a:r>
            <a:r>
              <a:rPr lang="en-US" altLang="zh-TW" sz="3600" dirty="0" smtClean="0">
                <a:solidFill>
                  <a:srgbClr val="0000FF"/>
                </a:solidFill>
              </a:rPr>
              <a:t> </a:t>
            </a:r>
            <a:r>
              <a:rPr lang="en-US" altLang="zh-TW" sz="3600" dirty="0"/>
              <a:t>	</a:t>
            </a:r>
            <a:r>
              <a:rPr lang="en-US" altLang="zh-TW" sz="3600" dirty="0" smtClean="0"/>
              <a:t> </a:t>
            </a:r>
            <a:endParaRPr lang="zh-TW" altLang="zh-TW" sz="3600" dirty="0"/>
          </a:p>
          <a:p>
            <a:pPr>
              <a:lnSpc>
                <a:spcPct val="150000"/>
              </a:lnSpc>
            </a:pPr>
            <a:endParaRPr lang="zh-TW" altLang="en-US" sz="36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235225" y="5008594"/>
            <a:ext cx="8643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 smtClean="0">
                <a:cs typeface="Times New Roman" panose="02020603050405020304" pitchFamily="18" charset="0"/>
              </a:rPr>
              <a:t>Ting, YP Lee, Lin, &amp; coworkers, JCP, </a:t>
            </a:r>
            <a:r>
              <a:rPr lang="en-US" altLang="zh-TW" sz="2800" dirty="0">
                <a:cs typeface="Times New Roman" panose="02020603050405020304" pitchFamily="18" charset="0"/>
              </a:rPr>
              <a:t>141, </a:t>
            </a:r>
            <a:r>
              <a:rPr lang="en-US" altLang="zh-TW" sz="2800" dirty="0" smtClean="0">
                <a:cs typeface="Times New Roman" panose="02020603050405020304" pitchFamily="18" charset="0"/>
              </a:rPr>
              <a:t>104308 (</a:t>
            </a:r>
            <a:r>
              <a:rPr lang="en-US" altLang="zh-TW" sz="2800" dirty="0">
                <a:cs typeface="Times New Roman" panose="02020603050405020304" pitchFamily="18" charset="0"/>
              </a:rPr>
              <a:t>2014).</a:t>
            </a:r>
            <a:endParaRPr lang="zh-TW" altLang="en-US" sz="28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54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1ABDB8-267D-4D77-B2E0-192C40CA2ECC}" type="slidenum">
              <a:rPr lang="en-US" altLang="zh-TW" smtClean="0"/>
              <a:pPr>
                <a:defRPr/>
              </a:pPr>
              <a:t>15</a:t>
            </a:fld>
            <a:endParaRPr lang="en-US" altLang="zh-TW" dirty="0"/>
          </a:p>
        </p:txBody>
      </p:sp>
      <p:cxnSp>
        <p:nvCxnSpPr>
          <p:cNvPr id="5" name="直線單箭頭接點 4"/>
          <p:cNvCxnSpPr/>
          <p:nvPr/>
        </p:nvCxnSpPr>
        <p:spPr>
          <a:xfrm>
            <a:off x="2808514" y="755779"/>
            <a:ext cx="9331" cy="998375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字方塊 5"/>
          <p:cNvSpPr txBox="1"/>
          <p:nvPr/>
        </p:nvSpPr>
        <p:spPr>
          <a:xfrm>
            <a:off x="1910640" y="755779"/>
            <a:ext cx="8978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more</a:t>
            </a:r>
          </a:p>
          <a:p>
            <a:r>
              <a:rPr lang="en-US" altLang="zh-TW" dirty="0" smtClean="0"/>
              <a:t>SO</a:t>
            </a:r>
            <a:r>
              <a:rPr lang="en-US" altLang="zh-TW" baseline="-25000" dirty="0" smtClean="0"/>
              <a:t>2</a:t>
            </a:r>
            <a:endParaRPr lang="zh-TW" altLang="en-US" baseline="-25000" dirty="0"/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814" y="-230342"/>
            <a:ext cx="9291814" cy="675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85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1ABDB8-267D-4D77-B2E0-192C40CA2ECC}" type="slidenum">
              <a:rPr lang="en-US" altLang="zh-TW" smtClean="0"/>
              <a:pPr>
                <a:defRPr/>
              </a:pPr>
              <a:t>16</a:t>
            </a:fld>
            <a:endParaRPr lang="en-US" altLang="zh-TW" dirty="0"/>
          </a:p>
        </p:txBody>
      </p:sp>
      <p:sp>
        <p:nvSpPr>
          <p:cNvPr id="4" name="文字方塊 3"/>
          <p:cNvSpPr txBox="1"/>
          <p:nvPr/>
        </p:nvSpPr>
        <p:spPr>
          <a:xfrm>
            <a:off x="7203233" y="1511559"/>
            <a:ext cx="13724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99 curves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7203233" y="4254759"/>
            <a:ext cx="13724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24 curves</a:t>
            </a:r>
            <a:endParaRPr lang="zh-TW" altLang="en-US" dirty="0"/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751" y="-210864"/>
            <a:ext cx="5588003" cy="7122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32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530680" y="2663721"/>
            <a:ext cx="1502334" cy="5847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TW" sz="3200" dirty="0" smtClean="0"/>
              <a:t>CH</a:t>
            </a:r>
            <a:r>
              <a:rPr lang="en-US" altLang="zh-TW" sz="3600" baseline="-25000" dirty="0" smtClean="0"/>
              <a:t>2</a:t>
            </a:r>
            <a:r>
              <a:rPr lang="en-US" altLang="zh-TW" sz="3200" dirty="0" smtClean="0"/>
              <a:t>OO</a:t>
            </a:r>
            <a:endParaRPr lang="zh-TW" altLang="en-US" sz="3200" dirty="0"/>
          </a:p>
        </p:txBody>
      </p:sp>
      <p:cxnSp>
        <p:nvCxnSpPr>
          <p:cNvPr id="9" name="直線單箭頭接點 8"/>
          <p:cNvCxnSpPr/>
          <p:nvPr/>
        </p:nvCxnSpPr>
        <p:spPr>
          <a:xfrm flipV="1">
            <a:off x="1617695" y="1456775"/>
            <a:ext cx="1987421" cy="1016330"/>
          </a:xfrm>
          <a:prstGeom prst="straightConnector1">
            <a:avLst/>
          </a:prstGeom>
          <a:ln w="63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 rot="19981449">
            <a:off x="1876994" y="1496854"/>
            <a:ext cx="798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 smtClean="0"/>
              <a:t>SO</a:t>
            </a:r>
            <a:r>
              <a:rPr lang="en-US" altLang="zh-TW" sz="3600" baseline="-25000" dirty="0" smtClean="0"/>
              <a:t>2</a:t>
            </a:r>
            <a:endParaRPr lang="zh-TW" altLang="en-US" sz="3600" baseline="-25000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3717236" y="1082575"/>
            <a:ext cx="798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 smtClean="0"/>
              <a:t>SO</a:t>
            </a:r>
            <a:r>
              <a:rPr lang="en-US" altLang="zh-TW" sz="3600" baseline="-25000" dirty="0" smtClean="0"/>
              <a:t>3</a:t>
            </a:r>
            <a:endParaRPr lang="zh-TW" altLang="en-US" sz="3600" baseline="-25000" dirty="0"/>
          </a:p>
        </p:txBody>
      </p:sp>
      <p:cxnSp>
        <p:nvCxnSpPr>
          <p:cNvPr id="14" name="直線單箭頭接點 13"/>
          <p:cNvCxnSpPr/>
          <p:nvPr/>
        </p:nvCxnSpPr>
        <p:spPr>
          <a:xfrm>
            <a:off x="4515853" y="1376295"/>
            <a:ext cx="1626371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4573497" y="820965"/>
            <a:ext cx="857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/>
              <a:t>H</a:t>
            </a:r>
            <a:r>
              <a:rPr lang="en-US" altLang="zh-TW" sz="3600" baseline="-25000" dirty="0" smtClean="0"/>
              <a:t>2</a:t>
            </a:r>
            <a:r>
              <a:rPr lang="en-US" altLang="zh-TW" sz="2800" dirty="0" smtClean="0"/>
              <a:t>O</a:t>
            </a:r>
            <a:endParaRPr lang="zh-TW" altLang="en-US" sz="2800" dirty="0"/>
          </a:p>
        </p:txBody>
      </p:sp>
      <p:cxnSp>
        <p:nvCxnSpPr>
          <p:cNvPr id="25" name="直線單箭頭接點 24"/>
          <p:cNvCxnSpPr/>
          <p:nvPr/>
        </p:nvCxnSpPr>
        <p:spPr>
          <a:xfrm>
            <a:off x="2070509" y="3175468"/>
            <a:ext cx="2158591" cy="937860"/>
          </a:xfrm>
          <a:prstGeom prst="straightConnector1">
            <a:avLst/>
          </a:prstGeom>
          <a:ln w="317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 rot="1806248">
            <a:off x="2321871" y="3631563"/>
            <a:ext cx="857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>
                <a:solidFill>
                  <a:srgbClr val="0000FF"/>
                </a:solidFill>
              </a:rPr>
              <a:t>H</a:t>
            </a:r>
            <a:r>
              <a:rPr lang="en-US" altLang="zh-TW" sz="3600" baseline="-25000" dirty="0" smtClean="0">
                <a:solidFill>
                  <a:srgbClr val="0000FF"/>
                </a:solidFill>
              </a:rPr>
              <a:t>2</a:t>
            </a:r>
            <a:r>
              <a:rPr lang="en-US" altLang="zh-TW" sz="2800" dirty="0" smtClean="0">
                <a:solidFill>
                  <a:srgbClr val="0000FF"/>
                </a:solidFill>
              </a:rPr>
              <a:t>O</a:t>
            </a:r>
            <a:endParaRPr lang="zh-TW" altLang="en-US" sz="2800" dirty="0">
              <a:solidFill>
                <a:srgbClr val="0000FF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229100" y="3835461"/>
            <a:ext cx="1579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/>
              <a:t>peroxides</a:t>
            </a:r>
            <a:endParaRPr lang="zh-TW" altLang="en-US" sz="2800" dirty="0"/>
          </a:p>
        </p:txBody>
      </p:sp>
      <p:cxnSp>
        <p:nvCxnSpPr>
          <p:cNvPr id="33" name="直線單箭頭接點 32"/>
          <p:cNvCxnSpPr/>
          <p:nvPr/>
        </p:nvCxnSpPr>
        <p:spPr>
          <a:xfrm flipV="1">
            <a:off x="2276302" y="2566737"/>
            <a:ext cx="2239551" cy="389371"/>
          </a:xfrm>
          <a:prstGeom prst="straightConnector1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 rot="21012318">
            <a:off x="2267337" y="2335904"/>
            <a:ext cx="22076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/>
              <a:t>Other molecules</a:t>
            </a:r>
            <a:endParaRPr lang="zh-TW" altLang="en-US" dirty="0"/>
          </a:p>
        </p:txBody>
      </p:sp>
      <p:sp>
        <p:nvSpPr>
          <p:cNvPr id="23" name="矩形 22"/>
          <p:cNvSpPr/>
          <p:nvPr/>
        </p:nvSpPr>
        <p:spPr>
          <a:xfrm rot="1806248">
            <a:off x="-1638812" y="5061805"/>
            <a:ext cx="857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>
                <a:solidFill>
                  <a:srgbClr val="0000FF"/>
                </a:solidFill>
              </a:rPr>
              <a:t>H</a:t>
            </a:r>
            <a:r>
              <a:rPr lang="en-US" altLang="zh-TW" sz="3600" baseline="-25000" dirty="0" smtClean="0">
                <a:solidFill>
                  <a:srgbClr val="0000FF"/>
                </a:solidFill>
              </a:rPr>
              <a:t>2</a:t>
            </a:r>
            <a:r>
              <a:rPr lang="en-US" altLang="zh-TW" sz="2800" dirty="0" smtClean="0">
                <a:solidFill>
                  <a:srgbClr val="0000FF"/>
                </a:solidFill>
              </a:rPr>
              <a:t>O</a:t>
            </a:r>
            <a:endParaRPr lang="zh-TW" altLang="en-US" sz="2800" dirty="0">
              <a:solidFill>
                <a:srgbClr val="0000FF"/>
              </a:solidFill>
            </a:endParaRPr>
          </a:p>
        </p:txBody>
      </p:sp>
      <p:sp>
        <p:nvSpPr>
          <p:cNvPr id="12" name="手繪多邊形 11"/>
          <p:cNvSpPr/>
          <p:nvPr/>
        </p:nvSpPr>
        <p:spPr>
          <a:xfrm>
            <a:off x="-1891198" y="4867603"/>
            <a:ext cx="1380930" cy="884442"/>
          </a:xfrm>
          <a:custGeom>
            <a:avLst/>
            <a:gdLst>
              <a:gd name="connsiteX0" fmla="*/ 0 w 1558212"/>
              <a:gd name="connsiteY0" fmla="*/ 15176 h 864262"/>
              <a:gd name="connsiteX1" fmla="*/ 877077 w 1558212"/>
              <a:gd name="connsiteY1" fmla="*/ 33837 h 864262"/>
              <a:gd name="connsiteX2" fmla="*/ 1343608 w 1558212"/>
              <a:gd name="connsiteY2" fmla="*/ 313756 h 864262"/>
              <a:gd name="connsiteX3" fmla="*/ 1558212 w 1558212"/>
              <a:gd name="connsiteY3" fmla="*/ 864262 h 864262"/>
              <a:gd name="connsiteX0" fmla="*/ 0 w 1558212"/>
              <a:gd name="connsiteY0" fmla="*/ 54671 h 903757"/>
              <a:gd name="connsiteX1" fmla="*/ 727787 w 1558212"/>
              <a:gd name="connsiteY1" fmla="*/ 17349 h 903757"/>
              <a:gd name="connsiteX2" fmla="*/ 1343608 w 1558212"/>
              <a:gd name="connsiteY2" fmla="*/ 353251 h 903757"/>
              <a:gd name="connsiteX3" fmla="*/ 1558212 w 1558212"/>
              <a:gd name="connsiteY3" fmla="*/ 903757 h 903757"/>
              <a:gd name="connsiteX0" fmla="*/ 0 w 1558212"/>
              <a:gd name="connsiteY0" fmla="*/ 0 h 849086"/>
              <a:gd name="connsiteX1" fmla="*/ 1343608 w 1558212"/>
              <a:gd name="connsiteY1" fmla="*/ 298580 h 849086"/>
              <a:gd name="connsiteX2" fmla="*/ 1558212 w 1558212"/>
              <a:gd name="connsiteY2" fmla="*/ 849086 h 849086"/>
              <a:gd name="connsiteX0" fmla="*/ 0 w 1558212"/>
              <a:gd name="connsiteY0" fmla="*/ 0 h 849086"/>
              <a:gd name="connsiteX1" fmla="*/ 690465 w 1558212"/>
              <a:gd name="connsiteY1" fmla="*/ 121298 h 849086"/>
              <a:gd name="connsiteX2" fmla="*/ 1343608 w 1558212"/>
              <a:gd name="connsiteY2" fmla="*/ 298580 h 849086"/>
              <a:gd name="connsiteX3" fmla="*/ 1558212 w 1558212"/>
              <a:gd name="connsiteY3" fmla="*/ 849086 h 849086"/>
              <a:gd name="connsiteX0" fmla="*/ 0 w 1558212"/>
              <a:gd name="connsiteY0" fmla="*/ 34047 h 883133"/>
              <a:gd name="connsiteX1" fmla="*/ 774440 w 1558212"/>
              <a:gd name="connsiteY1" fmla="*/ 15386 h 883133"/>
              <a:gd name="connsiteX2" fmla="*/ 1343608 w 1558212"/>
              <a:gd name="connsiteY2" fmla="*/ 332627 h 883133"/>
              <a:gd name="connsiteX3" fmla="*/ 1558212 w 1558212"/>
              <a:gd name="connsiteY3" fmla="*/ 883133 h 883133"/>
              <a:gd name="connsiteX0" fmla="*/ 0 w 1558212"/>
              <a:gd name="connsiteY0" fmla="*/ 34047 h 883133"/>
              <a:gd name="connsiteX1" fmla="*/ 774440 w 1558212"/>
              <a:gd name="connsiteY1" fmla="*/ 15386 h 883133"/>
              <a:gd name="connsiteX2" fmla="*/ 1315616 w 1558212"/>
              <a:gd name="connsiteY2" fmla="*/ 360619 h 883133"/>
              <a:gd name="connsiteX3" fmla="*/ 1558212 w 1558212"/>
              <a:gd name="connsiteY3" fmla="*/ 883133 h 883133"/>
              <a:gd name="connsiteX0" fmla="*/ 0 w 1380930"/>
              <a:gd name="connsiteY0" fmla="*/ 26026 h 884442"/>
              <a:gd name="connsiteX1" fmla="*/ 597158 w 1380930"/>
              <a:gd name="connsiteY1" fmla="*/ 16695 h 884442"/>
              <a:gd name="connsiteX2" fmla="*/ 1138334 w 1380930"/>
              <a:gd name="connsiteY2" fmla="*/ 361928 h 884442"/>
              <a:gd name="connsiteX3" fmla="*/ 1380930 w 1380930"/>
              <a:gd name="connsiteY3" fmla="*/ 884442 h 884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930" h="884442">
                <a:moveTo>
                  <a:pt x="0" y="26026"/>
                </a:moveTo>
                <a:cubicBezTo>
                  <a:pt x="115078" y="46242"/>
                  <a:pt x="373223" y="-33068"/>
                  <a:pt x="597158" y="16695"/>
                </a:cubicBezTo>
                <a:cubicBezTo>
                  <a:pt x="821093" y="66458"/>
                  <a:pt x="1007705" y="217304"/>
                  <a:pt x="1138334" y="361928"/>
                </a:cubicBezTo>
                <a:cubicBezTo>
                  <a:pt x="1268963" y="506553"/>
                  <a:pt x="1380930" y="884442"/>
                  <a:pt x="1380930" y="884442"/>
                </a:cubicBezTo>
              </a:path>
            </a:pathLst>
          </a:custGeom>
          <a:ln w="57150">
            <a:headEnd type="none" w="med" len="med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-13991" y="-4082"/>
            <a:ext cx="9157991" cy="830997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lnSpc>
                <a:spcPct val="150000"/>
              </a:lnSpc>
              <a:defRPr sz="3200" i="1">
                <a:solidFill>
                  <a:srgbClr val="0000FF"/>
                </a:solidFill>
                <a:cs typeface="Times New Roman" panose="02020603050405020304" pitchFamily="18" charset="0"/>
              </a:defRPr>
            </a:lvl1pPr>
          </a:lstStyle>
          <a:p>
            <a:r>
              <a:rPr lang="en-US" altLang="zh-TW" dirty="0" smtClean="0"/>
              <a:t>  How about reactions with water?</a:t>
            </a:r>
            <a:endParaRPr lang="zh-TW" altLang="en-US" dirty="0"/>
          </a:p>
        </p:txBody>
      </p:sp>
      <p:sp>
        <p:nvSpPr>
          <p:cNvPr id="27" name="文字方塊 26"/>
          <p:cNvSpPr txBox="1"/>
          <p:nvPr/>
        </p:nvSpPr>
        <p:spPr>
          <a:xfrm>
            <a:off x="211397" y="4750295"/>
            <a:ext cx="8724200" cy="6612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800" dirty="0" smtClean="0">
                <a:solidFill>
                  <a:srgbClr val="FF0000"/>
                </a:solidFill>
              </a:rPr>
              <a:t>Reaction with water was not observed in 2012 with PI-MS!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4498173" y="2771432"/>
            <a:ext cx="4023257" cy="1077218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008000"/>
                </a:solidFill>
                <a:cs typeface="Times New Roman" panose="02020603050405020304" pitchFamily="18" charset="0"/>
              </a:rPr>
              <a:t>[H</a:t>
            </a:r>
            <a:r>
              <a:rPr lang="en-US" altLang="zh-TW" sz="3200" baseline="-25000" dirty="0" smtClean="0">
                <a:solidFill>
                  <a:srgbClr val="008000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sz="3200" dirty="0" smtClean="0">
                <a:solidFill>
                  <a:srgbClr val="008000"/>
                </a:solidFill>
                <a:cs typeface="Times New Roman" panose="02020603050405020304" pitchFamily="18" charset="0"/>
              </a:rPr>
              <a:t>O] : [SO</a:t>
            </a:r>
            <a:r>
              <a:rPr lang="en-US" altLang="zh-TW" sz="3200" baseline="-25000" dirty="0" smtClean="0">
                <a:solidFill>
                  <a:srgbClr val="008000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sz="3200" dirty="0" smtClean="0">
                <a:solidFill>
                  <a:srgbClr val="008000"/>
                </a:solidFill>
                <a:cs typeface="Times New Roman" panose="02020603050405020304" pitchFamily="18" charset="0"/>
              </a:rPr>
              <a:t>] ~ 10</a:t>
            </a:r>
            <a:r>
              <a:rPr lang="en-US" altLang="zh-TW" sz="3200" baseline="30000" dirty="0" smtClean="0">
                <a:solidFill>
                  <a:srgbClr val="008000"/>
                </a:solidFill>
                <a:cs typeface="Times New Roman" panose="02020603050405020304" pitchFamily="18" charset="0"/>
              </a:rPr>
              <a:t>6</a:t>
            </a:r>
            <a:r>
              <a:rPr lang="en-US" altLang="zh-TW" sz="3200" dirty="0" smtClean="0">
                <a:solidFill>
                  <a:srgbClr val="008000"/>
                </a:solidFill>
                <a:cs typeface="Times New Roman" panose="02020603050405020304" pitchFamily="18" charset="0"/>
              </a:rPr>
              <a:t> : 1 in troposphere</a:t>
            </a:r>
            <a:endParaRPr lang="zh-TW" altLang="en-US" sz="3200" dirty="0">
              <a:solidFill>
                <a:srgbClr val="008000"/>
              </a:solidFill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142224" y="981118"/>
            <a:ext cx="12121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/>
              <a:t>H</a:t>
            </a:r>
            <a:r>
              <a:rPr lang="en-US" altLang="zh-TW" sz="3600" baseline="-25000" dirty="0" smtClean="0"/>
              <a:t>2</a:t>
            </a:r>
            <a:r>
              <a:rPr lang="en-US" altLang="zh-TW" sz="2800" dirty="0" smtClean="0"/>
              <a:t>SO</a:t>
            </a:r>
            <a:r>
              <a:rPr lang="en-US" altLang="zh-TW" sz="3600" baseline="-25000" dirty="0" smtClean="0">
                <a:solidFill>
                  <a:srgbClr val="000000"/>
                </a:solidFill>
              </a:rPr>
              <a:t>4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769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50"/>
          <a:stretch/>
        </p:blipFill>
        <p:spPr bwMode="auto">
          <a:xfrm>
            <a:off x="0" y="0"/>
            <a:ext cx="8042022" cy="155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058" y="1539330"/>
            <a:ext cx="8478488" cy="5010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88"/>
          <a:stretch/>
        </p:blipFill>
        <p:spPr bwMode="auto">
          <a:xfrm>
            <a:off x="7457440" y="569080"/>
            <a:ext cx="1686560" cy="90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6130213" y="1828800"/>
            <a:ext cx="2771192" cy="20313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800" dirty="0" smtClean="0">
                <a:solidFill>
                  <a:srgbClr val="FF0000"/>
                </a:solidFill>
              </a:rPr>
              <a:t>P(H</a:t>
            </a:r>
            <a:r>
              <a:rPr lang="en-US" altLang="zh-TW" sz="2800" baseline="-25000" dirty="0" smtClean="0">
                <a:solidFill>
                  <a:srgbClr val="FF0000"/>
                </a:solidFill>
              </a:rPr>
              <a:t>2</a:t>
            </a:r>
            <a:r>
              <a:rPr lang="en-US" altLang="zh-TW" sz="2800" dirty="0" smtClean="0">
                <a:solidFill>
                  <a:srgbClr val="FF0000"/>
                </a:solidFill>
              </a:rPr>
              <a:t>O) ~ 1 </a:t>
            </a:r>
            <a:r>
              <a:rPr lang="en-US" altLang="zh-TW" sz="2800" dirty="0" err="1" smtClean="0">
                <a:solidFill>
                  <a:srgbClr val="FF0000"/>
                </a:solidFill>
              </a:rPr>
              <a:t>Torr</a:t>
            </a:r>
            <a:r>
              <a:rPr lang="en-US" altLang="zh-TW" sz="2800" dirty="0" smtClean="0">
                <a:solidFill>
                  <a:srgbClr val="FF0000"/>
                </a:solidFill>
              </a:rPr>
              <a:t> relative humidity ~ 4%</a:t>
            </a:r>
          </a:p>
        </p:txBody>
      </p:sp>
    </p:spTree>
    <p:extLst>
      <p:ext uri="{BB962C8B-B14F-4D97-AF65-F5344CB8AC3E}">
        <p14:creationId xmlns:p14="http://schemas.microsoft.com/office/powerpoint/2010/main" val="8805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19</a:t>
            </a:fld>
            <a:endParaRPr lang="en-US" altLang="zh-TW"/>
          </a:p>
        </p:txBody>
      </p:sp>
      <p:sp>
        <p:nvSpPr>
          <p:cNvPr id="3" name="文字方塊 2"/>
          <p:cNvSpPr txBox="1"/>
          <p:nvPr/>
        </p:nvSpPr>
        <p:spPr>
          <a:xfrm>
            <a:off x="265113" y="257175"/>
            <a:ext cx="8724200" cy="9541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solidFill>
                  <a:srgbClr val="FF0000"/>
                </a:solidFill>
              </a:rPr>
              <a:t>CH</a:t>
            </a:r>
            <a:r>
              <a:rPr lang="en-US" altLang="zh-TW" sz="2800" baseline="-25000" dirty="0" smtClean="0">
                <a:solidFill>
                  <a:srgbClr val="FF0000"/>
                </a:solidFill>
              </a:rPr>
              <a:t>2</a:t>
            </a:r>
            <a:r>
              <a:rPr lang="en-US" altLang="zh-TW" sz="2800" dirty="0" smtClean="0">
                <a:solidFill>
                  <a:srgbClr val="FF0000"/>
                </a:solidFill>
              </a:rPr>
              <a:t>OO reaction with water was not observed in two other papers.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265113" y="1475344"/>
            <a:ext cx="861419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D. Stone, M. Blitz, L. </a:t>
            </a:r>
            <a:r>
              <a:rPr lang="en-US" altLang="zh-TW" dirty="0" err="1">
                <a:cs typeface="Times New Roman" panose="02020603050405020304" pitchFamily="18" charset="0"/>
              </a:rPr>
              <a:t>Daubney</a:t>
            </a:r>
            <a:r>
              <a:rPr lang="en-US" altLang="zh-TW" dirty="0">
                <a:cs typeface="Times New Roman" panose="02020603050405020304" pitchFamily="18" charset="0"/>
              </a:rPr>
              <a:t>, N. U. </a:t>
            </a:r>
            <a:r>
              <a:rPr lang="en-US" altLang="zh-TW" dirty="0" err="1">
                <a:cs typeface="Times New Roman" panose="02020603050405020304" pitchFamily="18" charset="0"/>
              </a:rPr>
              <a:t>Howes</a:t>
            </a:r>
            <a:r>
              <a:rPr lang="en-US" altLang="zh-TW" dirty="0">
                <a:cs typeface="Times New Roman" panose="02020603050405020304" pitchFamily="18" charset="0"/>
              </a:rPr>
              <a:t>, P. </a:t>
            </a:r>
            <a:r>
              <a:rPr lang="en-US" altLang="zh-TW" dirty="0" err="1">
                <a:cs typeface="Times New Roman" panose="02020603050405020304" pitchFamily="18" charset="0"/>
              </a:rPr>
              <a:t>Seakins</a:t>
            </a:r>
            <a:r>
              <a:rPr lang="en-US" altLang="zh-TW" dirty="0">
                <a:cs typeface="Times New Roman" panose="02020603050405020304" pitchFamily="18" charset="0"/>
              </a:rPr>
              <a:t>, </a:t>
            </a:r>
            <a:r>
              <a:rPr lang="en-US" altLang="zh-TW" i="1" dirty="0">
                <a:solidFill>
                  <a:srgbClr val="0000FF"/>
                </a:solidFill>
                <a:cs typeface="Times New Roman" panose="02020603050405020304" pitchFamily="18" charset="0"/>
              </a:rPr>
              <a:t>Kinetics of CH</a:t>
            </a:r>
            <a:r>
              <a:rPr lang="en-US" altLang="zh-TW" i="1" baseline="-25000" dirty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i="1" dirty="0">
                <a:solidFill>
                  <a:srgbClr val="0000FF"/>
                </a:solidFill>
                <a:cs typeface="Times New Roman" panose="02020603050405020304" pitchFamily="18" charset="0"/>
              </a:rPr>
              <a:t>OO reactions with SO</a:t>
            </a:r>
            <a:r>
              <a:rPr lang="en-US" altLang="zh-TW" i="1" baseline="-25000" dirty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i="1" dirty="0">
                <a:solidFill>
                  <a:srgbClr val="0000FF"/>
                </a:solidFill>
                <a:cs typeface="Times New Roman" panose="02020603050405020304" pitchFamily="18" charset="0"/>
              </a:rPr>
              <a:t>, NO</a:t>
            </a:r>
            <a:r>
              <a:rPr lang="en-US" altLang="zh-TW" i="1" baseline="-25000" dirty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i="1" dirty="0">
                <a:solidFill>
                  <a:srgbClr val="0000FF"/>
                </a:solidFill>
                <a:cs typeface="Times New Roman" panose="02020603050405020304" pitchFamily="18" charset="0"/>
              </a:rPr>
              <a:t>, NO, H</a:t>
            </a:r>
            <a:r>
              <a:rPr lang="en-US" altLang="zh-TW" i="1" baseline="-25000" dirty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i="1" dirty="0">
                <a:solidFill>
                  <a:srgbClr val="0000FF"/>
                </a:solidFill>
                <a:cs typeface="Times New Roman" panose="02020603050405020304" pitchFamily="18" charset="0"/>
              </a:rPr>
              <a:t>O and CH</a:t>
            </a:r>
            <a:r>
              <a:rPr lang="en-US" altLang="zh-TW" i="1" baseline="-25000" dirty="0">
                <a:solidFill>
                  <a:srgbClr val="0000FF"/>
                </a:solidFill>
                <a:cs typeface="Times New Roman" panose="02020603050405020304" pitchFamily="18" charset="0"/>
              </a:rPr>
              <a:t>3</a:t>
            </a:r>
            <a:r>
              <a:rPr lang="en-US" altLang="zh-TW" i="1" dirty="0">
                <a:solidFill>
                  <a:srgbClr val="0000FF"/>
                </a:solidFill>
                <a:cs typeface="Times New Roman" panose="02020603050405020304" pitchFamily="18" charset="0"/>
              </a:rPr>
              <a:t>CHO as a function of pressure</a:t>
            </a:r>
            <a:r>
              <a:rPr lang="en-US" altLang="zh-TW" dirty="0">
                <a:solidFill>
                  <a:srgbClr val="0000FF"/>
                </a:solidFill>
                <a:cs typeface="Times New Roman" panose="02020603050405020304" pitchFamily="18" charset="0"/>
              </a:rPr>
              <a:t>.</a:t>
            </a:r>
            <a:r>
              <a:rPr lang="en-US" altLang="zh-TW" dirty="0">
                <a:cs typeface="Times New Roman" panose="02020603050405020304" pitchFamily="18" charset="0"/>
              </a:rPr>
              <a:t> Phys. Chem. Chem. Phys. 16, 1139–1149 (2014). </a:t>
            </a:r>
            <a:r>
              <a:rPr lang="en-US" altLang="zh-TW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with</a:t>
            </a:r>
            <a:r>
              <a:rPr lang="en-US" altLang="zh-TW" dirty="0" smtClean="0">
                <a:cs typeface="Times New Roman" panose="02020603050405020304" pitchFamily="18" charset="0"/>
              </a:rPr>
              <a:t> </a:t>
            </a:r>
            <a:r>
              <a:rPr lang="en-US" altLang="zh-TW" dirty="0" smtClean="0">
                <a:solidFill>
                  <a:srgbClr val="FF0000"/>
                </a:solidFill>
              </a:rPr>
              <a:t>P(H</a:t>
            </a:r>
            <a:r>
              <a:rPr lang="en-US" altLang="zh-TW" baseline="-25000" dirty="0" smtClean="0">
                <a:solidFill>
                  <a:srgbClr val="FF0000"/>
                </a:solidFill>
              </a:rPr>
              <a:t>2</a:t>
            </a:r>
            <a:r>
              <a:rPr lang="en-US" altLang="zh-TW" dirty="0" smtClean="0">
                <a:solidFill>
                  <a:srgbClr val="FF0000"/>
                </a:solidFill>
              </a:rPr>
              <a:t>O</a:t>
            </a:r>
            <a:r>
              <a:rPr lang="en-US" altLang="zh-TW" dirty="0">
                <a:solidFill>
                  <a:srgbClr val="FF0000"/>
                </a:solidFill>
              </a:rPr>
              <a:t>) </a:t>
            </a:r>
            <a:r>
              <a:rPr lang="en-US" altLang="zh-TW" dirty="0" smtClean="0">
                <a:solidFill>
                  <a:srgbClr val="FF0000"/>
                </a:solidFill>
                <a:latin typeface="Times New Roman"/>
                <a:cs typeface="Times New Roman"/>
              </a:rPr>
              <a:t>≤</a:t>
            </a:r>
            <a:r>
              <a:rPr lang="en-US" altLang="zh-TW" dirty="0" smtClean="0">
                <a:solidFill>
                  <a:srgbClr val="FF0000"/>
                </a:solidFill>
              </a:rPr>
              <a:t> 5 </a:t>
            </a:r>
            <a:r>
              <a:rPr lang="en-US" altLang="zh-TW" dirty="0" err="1">
                <a:solidFill>
                  <a:srgbClr val="FF0000"/>
                </a:solidFill>
              </a:rPr>
              <a:t>Torr</a:t>
            </a:r>
            <a:r>
              <a:rPr lang="en-US" altLang="zh-TW" dirty="0">
                <a:solidFill>
                  <a:srgbClr val="FF0000"/>
                </a:solidFill>
              </a:rPr>
              <a:t> </a:t>
            </a:r>
            <a:endParaRPr lang="en-US" altLang="zh-TW" dirty="0" smtClean="0">
              <a:cs typeface="Times New Roman" panose="02020603050405020304" pitchFamily="18" charset="0"/>
            </a:endParaRPr>
          </a:p>
          <a:p>
            <a:endParaRPr lang="en-US" altLang="zh-TW" dirty="0" smtClean="0">
              <a:cs typeface="Times New Roman" panose="02020603050405020304" pitchFamily="18" charset="0"/>
            </a:endParaRPr>
          </a:p>
          <a:p>
            <a:r>
              <a:rPr lang="en-US" altLang="zh-TW" dirty="0" smtClean="0">
                <a:cs typeface="Times New Roman" panose="02020603050405020304" pitchFamily="18" charset="0"/>
              </a:rPr>
              <a:t>B</a:t>
            </a:r>
            <a:r>
              <a:rPr lang="en-US" altLang="zh-TW" dirty="0">
                <a:cs typeface="Times New Roman" panose="02020603050405020304" pitchFamily="18" charset="0"/>
              </a:rPr>
              <a:t>. Ouyang, M. W. McLeod, R. L. Jones, W. J. </a:t>
            </a:r>
            <a:r>
              <a:rPr lang="en-US" altLang="zh-TW" dirty="0" err="1">
                <a:cs typeface="Times New Roman" panose="02020603050405020304" pitchFamily="18" charset="0"/>
              </a:rPr>
              <a:t>Bloss</a:t>
            </a:r>
            <a:r>
              <a:rPr lang="en-US" altLang="zh-TW" dirty="0">
                <a:cs typeface="Times New Roman" panose="02020603050405020304" pitchFamily="18" charset="0"/>
              </a:rPr>
              <a:t>, </a:t>
            </a:r>
            <a:r>
              <a:rPr lang="en-US" altLang="zh-TW" i="1" dirty="0">
                <a:solidFill>
                  <a:srgbClr val="0000FF"/>
                </a:solidFill>
                <a:cs typeface="Times New Roman" panose="02020603050405020304" pitchFamily="18" charset="0"/>
              </a:rPr>
              <a:t>NO</a:t>
            </a:r>
            <a:r>
              <a:rPr lang="en-US" altLang="zh-TW" i="1" baseline="-25000" dirty="0">
                <a:solidFill>
                  <a:srgbClr val="0000FF"/>
                </a:solidFill>
                <a:cs typeface="Times New Roman" panose="02020603050405020304" pitchFamily="18" charset="0"/>
              </a:rPr>
              <a:t>3</a:t>
            </a:r>
            <a:r>
              <a:rPr lang="en-US" altLang="zh-TW" i="1" dirty="0">
                <a:solidFill>
                  <a:srgbClr val="0000FF"/>
                </a:solidFill>
                <a:cs typeface="Times New Roman" panose="02020603050405020304" pitchFamily="18" charset="0"/>
              </a:rPr>
              <a:t> radical production from the reaction between the Criegee intermediate CH</a:t>
            </a:r>
            <a:r>
              <a:rPr lang="en-US" altLang="zh-TW" i="1" baseline="-25000" dirty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i="1" dirty="0">
                <a:solidFill>
                  <a:srgbClr val="0000FF"/>
                </a:solidFill>
                <a:cs typeface="Times New Roman" panose="02020603050405020304" pitchFamily="18" charset="0"/>
              </a:rPr>
              <a:t>OO and NO</a:t>
            </a:r>
            <a:r>
              <a:rPr lang="en-US" altLang="zh-TW" i="1" baseline="-25000" dirty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dirty="0">
                <a:solidFill>
                  <a:srgbClr val="0000FF"/>
                </a:solidFill>
                <a:cs typeface="Times New Roman" panose="02020603050405020304" pitchFamily="18" charset="0"/>
              </a:rPr>
              <a:t>.</a:t>
            </a:r>
            <a:r>
              <a:rPr lang="en-US" altLang="zh-TW" b="1" dirty="0">
                <a:cs typeface="Times New Roman" panose="02020603050405020304" pitchFamily="18" charset="0"/>
              </a:rPr>
              <a:t> </a:t>
            </a:r>
            <a:r>
              <a:rPr lang="en-US" altLang="zh-TW" dirty="0">
                <a:cs typeface="Times New Roman" panose="02020603050405020304" pitchFamily="18" charset="0"/>
              </a:rPr>
              <a:t>Phys. Chem. Chem. Phys. 15, 17070–17075 (2013</a:t>
            </a:r>
            <a:r>
              <a:rPr lang="en-US" altLang="zh-TW" dirty="0" smtClean="0">
                <a:cs typeface="Times New Roman" panose="02020603050405020304" pitchFamily="18" charset="0"/>
              </a:rPr>
              <a:t>). </a:t>
            </a:r>
            <a:r>
              <a:rPr lang="en-US" altLang="zh-TW" dirty="0">
                <a:solidFill>
                  <a:srgbClr val="FF0000"/>
                </a:solidFill>
                <a:cs typeface="Times New Roman" panose="02020603050405020304" pitchFamily="18" charset="0"/>
              </a:rPr>
              <a:t>with </a:t>
            </a:r>
            <a:r>
              <a:rPr lang="en-US" altLang="zh-TW" dirty="0" smtClean="0">
                <a:solidFill>
                  <a:srgbClr val="FF0000"/>
                </a:solidFill>
              </a:rPr>
              <a:t>P(H</a:t>
            </a:r>
            <a:r>
              <a:rPr lang="en-US" altLang="zh-TW" baseline="-25000" dirty="0" smtClean="0">
                <a:solidFill>
                  <a:srgbClr val="FF0000"/>
                </a:solidFill>
              </a:rPr>
              <a:t>2</a:t>
            </a:r>
            <a:r>
              <a:rPr lang="en-US" altLang="zh-TW" dirty="0" smtClean="0">
                <a:solidFill>
                  <a:srgbClr val="FF0000"/>
                </a:solidFill>
              </a:rPr>
              <a:t>O</a:t>
            </a:r>
            <a:r>
              <a:rPr lang="en-US" altLang="zh-TW" dirty="0">
                <a:solidFill>
                  <a:srgbClr val="FF0000"/>
                </a:solidFill>
              </a:rPr>
              <a:t>) </a:t>
            </a:r>
            <a:r>
              <a:rPr lang="en-US" altLang="zh-TW" dirty="0">
                <a:solidFill>
                  <a:srgbClr val="FF0000"/>
                </a:solidFill>
                <a:latin typeface="Times New Roman"/>
                <a:cs typeface="Times New Roman"/>
              </a:rPr>
              <a:t>≤</a:t>
            </a:r>
            <a:r>
              <a:rPr lang="en-US" altLang="zh-TW" dirty="0" smtClean="0">
                <a:solidFill>
                  <a:srgbClr val="FF0000"/>
                </a:solidFill>
              </a:rPr>
              <a:t> 21 </a:t>
            </a:r>
            <a:r>
              <a:rPr lang="en-US" altLang="zh-TW" dirty="0" err="1">
                <a:solidFill>
                  <a:srgbClr val="FF0000"/>
                </a:solidFill>
              </a:rPr>
              <a:t>Torr</a:t>
            </a:r>
            <a:r>
              <a:rPr lang="en-US" altLang="zh-TW" dirty="0">
                <a:solidFill>
                  <a:srgbClr val="FF0000"/>
                </a:solidFill>
              </a:rPr>
              <a:t> 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44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20</a:t>
            </a:fld>
            <a:endParaRPr lang="en-US" altLang="zh-TW"/>
          </a:p>
        </p:txBody>
      </p:sp>
      <p:sp>
        <p:nvSpPr>
          <p:cNvPr id="3" name="文字方塊 2"/>
          <p:cNvSpPr txBox="1"/>
          <p:nvPr/>
        </p:nvSpPr>
        <p:spPr>
          <a:xfrm>
            <a:off x="265113" y="257175"/>
            <a:ext cx="4982546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IAMS group, Time-resolved UV-Abs</a:t>
            </a:r>
            <a:endParaRPr lang="zh-TW" altLang="en-US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grpSp>
        <p:nvGrpSpPr>
          <p:cNvPr id="58" name="群組 57"/>
          <p:cNvGrpSpPr/>
          <p:nvPr/>
        </p:nvGrpSpPr>
        <p:grpSpPr>
          <a:xfrm>
            <a:off x="127993" y="763931"/>
            <a:ext cx="8924909" cy="2841260"/>
            <a:chOff x="115079" y="1007617"/>
            <a:chExt cx="8924909" cy="2841260"/>
          </a:xfrm>
        </p:grpSpPr>
        <p:sp>
          <p:nvSpPr>
            <p:cNvPr id="4" name="圓角矩形 3"/>
            <p:cNvSpPr/>
            <p:nvPr/>
          </p:nvSpPr>
          <p:spPr>
            <a:xfrm>
              <a:off x="1520890" y="2489662"/>
              <a:ext cx="5747657" cy="737118"/>
            </a:xfrm>
            <a:prstGeom prst="roundRect">
              <a:avLst/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6" name="直線單箭頭接點 5"/>
            <p:cNvCxnSpPr/>
            <p:nvPr/>
          </p:nvCxnSpPr>
          <p:spPr>
            <a:xfrm flipH="1">
              <a:off x="690466" y="2792906"/>
              <a:ext cx="7641772" cy="0"/>
            </a:xfrm>
            <a:prstGeom prst="straightConnector1">
              <a:avLst/>
            </a:prstGeom>
            <a:ln w="50800">
              <a:solidFill>
                <a:srgbClr val="FF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線接點 8"/>
            <p:cNvCxnSpPr/>
            <p:nvPr/>
          </p:nvCxnSpPr>
          <p:spPr>
            <a:xfrm flipH="1">
              <a:off x="8192279" y="2321710"/>
              <a:ext cx="279918" cy="942392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接點 9"/>
            <p:cNvCxnSpPr/>
            <p:nvPr/>
          </p:nvCxnSpPr>
          <p:spPr>
            <a:xfrm>
              <a:off x="466531" y="2223739"/>
              <a:ext cx="373224" cy="1091682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接點 13"/>
            <p:cNvCxnSpPr/>
            <p:nvPr/>
          </p:nvCxnSpPr>
          <p:spPr>
            <a:xfrm>
              <a:off x="6708710" y="1383984"/>
              <a:ext cx="1623528" cy="1408922"/>
            </a:xfrm>
            <a:prstGeom prst="line">
              <a:avLst/>
            </a:prstGeom>
            <a:ln w="50800">
              <a:solidFill>
                <a:srgbClr val="FF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接點 14"/>
            <p:cNvCxnSpPr/>
            <p:nvPr/>
          </p:nvCxnSpPr>
          <p:spPr>
            <a:xfrm flipV="1">
              <a:off x="690466" y="1383984"/>
              <a:ext cx="1147665" cy="1408922"/>
            </a:xfrm>
            <a:prstGeom prst="line">
              <a:avLst/>
            </a:prstGeom>
            <a:ln w="50800">
              <a:solidFill>
                <a:srgbClr val="FF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單箭頭接點 20"/>
            <p:cNvCxnSpPr/>
            <p:nvPr/>
          </p:nvCxnSpPr>
          <p:spPr>
            <a:xfrm flipH="1">
              <a:off x="115079" y="2939085"/>
              <a:ext cx="8823648" cy="0"/>
            </a:xfrm>
            <a:prstGeom prst="straightConnector1">
              <a:avLst/>
            </a:prstGeom>
            <a:ln w="5080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文字方塊 22"/>
            <p:cNvSpPr txBox="1"/>
            <p:nvPr/>
          </p:nvSpPr>
          <p:spPr>
            <a:xfrm>
              <a:off x="3228270" y="1007617"/>
              <a:ext cx="34804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200" dirty="0" smtClean="0">
                  <a:solidFill>
                    <a:srgbClr val="FF00FF"/>
                  </a:solidFill>
                  <a:cs typeface="Times New Roman" panose="02020603050405020304" pitchFamily="18" charset="0"/>
                </a:rPr>
                <a:t>248 nm pulsed laser</a:t>
              </a:r>
              <a:endParaRPr lang="zh-TW" altLang="en-US" sz="3200" dirty="0">
                <a:solidFill>
                  <a:srgbClr val="FF00FF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3686663" y="3264102"/>
              <a:ext cx="535332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200" dirty="0" err="1" smtClean="0">
                  <a:solidFill>
                    <a:srgbClr val="3399FF"/>
                  </a:solidFill>
                  <a:cs typeface="Times New Roman" panose="02020603050405020304" pitchFamily="18" charset="0"/>
                </a:rPr>
                <a:t>cw</a:t>
              </a:r>
              <a:r>
                <a:rPr lang="en-US" altLang="zh-TW" sz="3200" dirty="0" smtClean="0">
                  <a:solidFill>
                    <a:srgbClr val="3399FF"/>
                  </a:solidFill>
                  <a:cs typeface="Times New Roman" panose="02020603050405020304" pitchFamily="18" charset="0"/>
                </a:rPr>
                <a:t> UV probe light, </a:t>
              </a:r>
              <a:r>
                <a:rPr lang="en-US" altLang="zh-TW" sz="3200" dirty="0" smtClean="0">
                  <a:solidFill>
                    <a:srgbClr val="3399FF"/>
                  </a:solidFill>
                  <a:latin typeface="Symbol" panose="05050102010706020507" pitchFamily="18" charset="2"/>
                  <a:cs typeface="Times New Roman" panose="02020603050405020304" pitchFamily="18" charset="0"/>
                </a:rPr>
                <a:t>l</a:t>
              </a:r>
              <a:r>
                <a:rPr lang="en-US" altLang="zh-TW" sz="3200" dirty="0" smtClean="0">
                  <a:solidFill>
                    <a:srgbClr val="3399FF"/>
                  </a:solidFill>
                  <a:cs typeface="Times New Roman" panose="02020603050405020304" pitchFamily="18" charset="0"/>
                </a:rPr>
                <a:t> &gt; 280 nm</a:t>
              </a:r>
              <a:endParaRPr lang="zh-TW" altLang="en-US" sz="3200" dirty="0">
                <a:solidFill>
                  <a:srgbClr val="3399FF"/>
                </a:solidFill>
                <a:cs typeface="Times New Roman" panose="02020603050405020304" pitchFamily="18" charset="0"/>
              </a:endParaRPr>
            </a:p>
          </p:txBody>
        </p:sp>
      </p:grpSp>
      <p:grpSp>
        <p:nvGrpSpPr>
          <p:cNvPr id="26" name="群組 25"/>
          <p:cNvGrpSpPr>
            <a:grpSpLocks noChangeAspect="1"/>
          </p:cNvGrpSpPr>
          <p:nvPr/>
        </p:nvGrpSpPr>
        <p:grpSpPr>
          <a:xfrm>
            <a:off x="0" y="4003843"/>
            <a:ext cx="9023946" cy="2461249"/>
            <a:chOff x="1491685" y="2707910"/>
            <a:chExt cx="6603522" cy="1801087"/>
          </a:xfrm>
        </p:grpSpPr>
        <p:sp>
          <p:nvSpPr>
            <p:cNvPr id="27" name="直角三角形 26"/>
            <p:cNvSpPr/>
            <p:nvPr/>
          </p:nvSpPr>
          <p:spPr>
            <a:xfrm rot="13491312">
              <a:off x="6660062" y="3353833"/>
              <a:ext cx="424997" cy="425326"/>
            </a:xfrm>
            <a:prstGeom prst="rt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28" name="等腰三角形 27"/>
            <p:cNvSpPr/>
            <p:nvPr/>
          </p:nvSpPr>
          <p:spPr>
            <a:xfrm rot="5400000">
              <a:off x="4057604" y="37476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29" name="等腰三角形 28"/>
            <p:cNvSpPr/>
            <p:nvPr/>
          </p:nvSpPr>
          <p:spPr>
            <a:xfrm rot="5400000">
              <a:off x="4057604" y="51393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0" name="等腰三角形 29"/>
            <p:cNvSpPr/>
            <p:nvPr/>
          </p:nvSpPr>
          <p:spPr>
            <a:xfrm rot="5400000">
              <a:off x="4057604" y="79227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1" name="等腰三角形 30"/>
            <p:cNvSpPr/>
            <p:nvPr/>
          </p:nvSpPr>
          <p:spPr>
            <a:xfrm rot="5400000">
              <a:off x="4057604" y="65310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2" name="等腰三角形 31"/>
            <p:cNvSpPr/>
            <p:nvPr/>
          </p:nvSpPr>
          <p:spPr>
            <a:xfrm rot="5400000">
              <a:off x="4057604" y="93144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3" name="等腰三角形 32"/>
            <p:cNvSpPr/>
            <p:nvPr/>
          </p:nvSpPr>
          <p:spPr>
            <a:xfrm rot="5400000">
              <a:off x="4057604" y="1070609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6819921" y="2822689"/>
              <a:ext cx="6767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out (#6)</a:t>
              </a:r>
              <a:endParaRPr lang="zh-TW" altLang="en-US" sz="1200" dirty="0"/>
            </a:p>
          </p:txBody>
        </p:sp>
        <p:sp>
          <p:nvSpPr>
            <p:cNvPr id="35" name="文字方塊 34"/>
            <p:cNvSpPr txBox="1"/>
            <p:nvPr/>
          </p:nvSpPr>
          <p:spPr>
            <a:xfrm>
              <a:off x="7366583" y="2996538"/>
              <a:ext cx="5998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in (#1)</a:t>
              </a:r>
              <a:endParaRPr lang="zh-TW" altLang="en-US" sz="1200" dirty="0"/>
            </a:p>
          </p:txBody>
        </p:sp>
        <p:sp>
          <p:nvSpPr>
            <p:cNvPr id="36" name="文字方塊 35"/>
            <p:cNvSpPr txBox="1"/>
            <p:nvPr/>
          </p:nvSpPr>
          <p:spPr>
            <a:xfrm>
              <a:off x="7162701" y="3495519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</a:t>
              </a:r>
              <a:r>
                <a:rPr lang="en-US" altLang="zh-TW" sz="1200" dirty="0"/>
                <a:t>2</a:t>
              </a:r>
              <a:r>
                <a:rPr lang="en-US" altLang="zh-TW" sz="1200" dirty="0" smtClean="0"/>
                <a:t>)</a:t>
              </a:r>
              <a:endParaRPr lang="zh-TW" altLang="en-US" sz="1200" dirty="0"/>
            </a:p>
          </p:txBody>
        </p:sp>
        <p:cxnSp>
          <p:nvCxnSpPr>
            <p:cNvPr id="37" name="直線單箭頭接點 36"/>
            <p:cNvCxnSpPr/>
            <p:nvPr/>
          </p:nvCxnSpPr>
          <p:spPr>
            <a:xfrm flipH="1" flipV="1">
              <a:off x="6910494" y="3217678"/>
              <a:ext cx="854775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單箭頭接點 37"/>
            <p:cNvCxnSpPr/>
            <p:nvPr/>
          </p:nvCxnSpPr>
          <p:spPr>
            <a:xfrm flipV="1">
              <a:off x="6872560" y="3079849"/>
              <a:ext cx="517179" cy="789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線單箭頭接點 38"/>
            <p:cNvCxnSpPr/>
            <p:nvPr/>
          </p:nvCxnSpPr>
          <p:spPr>
            <a:xfrm>
              <a:off x="6213934" y="3639702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線單箭頭接點 39"/>
            <p:cNvCxnSpPr/>
            <p:nvPr/>
          </p:nvCxnSpPr>
          <p:spPr>
            <a:xfrm flipH="1" flipV="1">
              <a:off x="6213934" y="3497813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單箭頭接點 40"/>
            <p:cNvCxnSpPr/>
            <p:nvPr/>
          </p:nvCxnSpPr>
          <p:spPr>
            <a:xfrm>
              <a:off x="6213934" y="3359337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線單箭頭接點 41"/>
            <p:cNvCxnSpPr/>
            <p:nvPr/>
          </p:nvCxnSpPr>
          <p:spPr>
            <a:xfrm flipH="1" flipV="1">
              <a:off x="6213934" y="3778300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文字方塊 42"/>
            <p:cNvSpPr txBox="1"/>
            <p:nvPr/>
          </p:nvSpPr>
          <p:spPr>
            <a:xfrm>
              <a:off x="7095732" y="3351280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(#3)</a:t>
              </a:r>
              <a:endParaRPr lang="zh-TW" altLang="en-US" sz="1200" dirty="0"/>
            </a:p>
          </p:txBody>
        </p:sp>
        <p:sp>
          <p:nvSpPr>
            <p:cNvPr id="44" name="文字方塊 43"/>
            <p:cNvSpPr txBox="1"/>
            <p:nvPr/>
          </p:nvSpPr>
          <p:spPr>
            <a:xfrm>
              <a:off x="6948593" y="3636355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(#5)</a:t>
              </a:r>
              <a:endParaRPr lang="zh-TW" altLang="en-US" sz="1200" dirty="0"/>
            </a:p>
          </p:txBody>
        </p:sp>
        <p:sp>
          <p:nvSpPr>
            <p:cNvPr id="45" name="文字方塊 44"/>
            <p:cNvSpPr txBox="1"/>
            <p:nvPr/>
          </p:nvSpPr>
          <p:spPr>
            <a:xfrm>
              <a:off x="6958913" y="3204806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(#4)</a:t>
              </a:r>
              <a:endParaRPr lang="zh-TW" altLang="en-US" sz="1200" dirty="0"/>
            </a:p>
          </p:txBody>
        </p:sp>
        <p:cxnSp>
          <p:nvCxnSpPr>
            <p:cNvPr id="46" name="直線接點 45"/>
            <p:cNvCxnSpPr/>
            <p:nvPr/>
          </p:nvCxnSpPr>
          <p:spPr>
            <a:xfrm flipV="1">
              <a:off x="6882066" y="3636355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線接點 46"/>
            <p:cNvCxnSpPr/>
            <p:nvPr/>
          </p:nvCxnSpPr>
          <p:spPr>
            <a:xfrm flipH="1" flipV="1">
              <a:off x="7090446" y="3495222"/>
              <a:ext cx="0" cy="1368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線接點 47"/>
            <p:cNvCxnSpPr/>
            <p:nvPr/>
          </p:nvCxnSpPr>
          <p:spPr>
            <a:xfrm flipV="1">
              <a:off x="6877827" y="3496769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線接點 48"/>
            <p:cNvCxnSpPr/>
            <p:nvPr/>
          </p:nvCxnSpPr>
          <p:spPr>
            <a:xfrm>
              <a:off x="6884177" y="3776745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線接點 49"/>
            <p:cNvCxnSpPr/>
            <p:nvPr/>
          </p:nvCxnSpPr>
          <p:spPr>
            <a:xfrm flipV="1">
              <a:off x="6948593" y="3361198"/>
              <a:ext cx="0" cy="4140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線接點 50"/>
            <p:cNvCxnSpPr/>
            <p:nvPr/>
          </p:nvCxnSpPr>
          <p:spPr>
            <a:xfrm>
              <a:off x="6884177" y="3361322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圓角矩形 51"/>
            <p:cNvSpPr/>
            <p:nvPr/>
          </p:nvSpPr>
          <p:spPr>
            <a:xfrm>
              <a:off x="2472613" y="2744156"/>
              <a:ext cx="3647918" cy="1392392"/>
            </a:xfrm>
            <a:prstGeom prst="roundRect">
              <a:avLst/>
            </a:prstGeom>
            <a:noFill/>
            <a:ln w="69850" cmpd="thinThick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53" name="文字方塊 52"/>
            <p:cNvSpPr txBox="1"/>
            <p:nvPr/>
          </p:nvSpPr>
          <p:spPr>
            <a:xfrm>
              <a:off x="1696958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 smtClean="0"/>
                <a:t>球面鏡</a:t>
              </a:r>
              <a:endParaRPr lang="zh-TW" altLang="en-US" sz="1200" dirty="0"/>
            </a:p>
          </p:txBody>
        </p:sp>
        <p:sp>
          <p:nvSpPr>
            <p:cNvPr id="54" name="文字方塊 53"/>
            <p:cNvSpPr txBox="1"/>
            <p:nvPr/>
          </p:nvSpPr>
          <p:spPr>
            <a:xfrm>
              <a:off x="3892762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反應槽</a:t>
              </a:r>
            </a:p>
          </p:txBody>
        </p:sp>
        <p:sp>
          <p:nvSpPr>
            <p:cNvPr id="55" name="文字方塊 54"/>
            <p:cNvSpPr txBox="1"/>
            <p:nvPr/>
          </p:nvSpPr>
          <p:spPr>
            <a:xfrm>
              <a:off x="6682291" y="3921251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稜鏡</a:t>
              </a:r>
            </a:p>
          </p:txBody>
        </p:sp>
        <p:sp>
          <p:nvSpPr>
            <p:cNvPr id="56" name="文字方塊 55"/>
            <p:cNvSpPr txBox="1"/>
            <p:nvPr/>
          </p:nvSpPr>
          <p:spPr>
            <a:xfrm>
              <a:off x="7294988" y="3148398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探測光束</a:t>
              </a:r>
            </a:p>
          </p:txBody>
        </p:sp>
        <p:sp>
          <p:nvSpPr>
            <p:cNvPr id="57" name="流程圖: 儲存資料 56"/>
            <p:cNvSpPr/>
            <p:nvPr/>
          </p:nvSpPr>
          <p:spPr>
            <a:xfrm>
              <a:off x="1785110" y="2707910"/>
              <a:ext cx="181522" cy="1436914"/>
            </a:xfrm>
            <a:prstGeom prst="flowChartOnlineStorage">
              <a:avLst/>
            </a:prstGeom>
            <a:solidFill>
              <a:srgbClr val="969696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val="43829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74" y="491388"/>
            <a:ext cx="8136236" cy="6067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57219" y="0"/>
            <a:ext cx="84651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Probe CH</a:t>
            </a:r>
            <a:r>
              <a:rPr lang="en-US" altLang="zh-TW" sz="3200" baseline="-250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OO with Time-resolved UV Absorption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31263" y="715224"/>
            <a:ext cx="325925" cy="4861711"/>
          </a:xfrm>
          <a:prstGeom prst="rect">
            <a:avLst/>
          </a:prstGeom>
          <a:solidFill>
            <a:srgbClr val="FF66FF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21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1775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64913" y="577385"/>
            <a:ext cx="8841716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b="1" i="1" dirty="0" smtClean="0"/>
              <a:t>Advantages: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TW" dirty="0" smtClean="0">
                <a:solidFill>
                  <a:srgbClr val="0000FF"/>
                </a:solidFill>
              </a:rPr>
              <a:t>Selectivity: </a:t>
            </a:r>
          </a:p>
          <a:p>
            <a:pPr>
              <a:lnSpc>
                <a:spcPct val="150000"/>
              </a:lnSpc>
            </a:pPr>
            <a:r>
              <a:rPr lang="en-US" altLang="zh-TW" dirty="0">
                <a:solidFill>
                  <a:srgbClr val="0000FF"/>
                </a:solidFill>
                <a:latin typeface="Symbol" panose="05050102010706020507" pitchFamily="18" charset="2"/>
              </a:rPr>
              <a:t>	</a:t>
            </a:r>
            <a:r>
              <a:rPr lang="en-US" altLang="zh-TW" sz="2800" i="1" dirty="0" smtClean="0">
                <a:solidFill>
                  <a:srgbClr val="0000FF"/>
                </a:solidFill>
                <a:latin typeface="Symbol" panose="05050102010706020507" pitchFamily="18" charset="2"/>
              </a:rPr>
              <a:t>s</a:t>
            </a:r>
            <a:r>
              <a:rPr lang="en-US" altLang="zh-TW" i="1" baseline="-25000" dirty="0" smtClean="0">
                <a:solidFill>
                  <a:srgbClr val="0000FF"/>
                </a:solidFill>
                <a:latin typeface="Symbol" panose="05050102010706020507" pitchFamily="18" charset="2"/>
              </a:rPr>
              <a:t> </a:t>
            </a:r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(CH</a:t>
            </a:r>
            <a:r>
              <a:rPr lang="en-US" altLang="zh-TW" baseline="-250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OO)</a:t>
            </a:r>
            <a:r>
              <a:rPr lang="en-US" altLang="zh-TW" dirty="0" smtClean="0">
                <a:solidFill>
                  <a:srgbClr val="0000FF"/>
                </a:solidFill>
              </a:rPr>
              <a:t> ~ 1</a:t>
            </a:r>
            <a:r>
              <a:rPr lang="en-US" altLang="zh-TW" dirty="0" smtClean="0">
                <a:solidFill>
                  <a:srgbClr val="0000FF"/>
                </a:solidFill>
                <a:latin typeface="+mj-lt"/>
              </a:rPr>
              <a:t>x</a:t>
            </a:r>
            <a:r>
              <a:rPr lang="en-US" altLang="zh-TW" dirty="0" smtClean="0">
                <a:solidFill>
                  <a:srgbClr val="0000FF"/>
                </a:solidFill>
              </a:rPr>
              <a:t>10</a:t>
            </a:r>
            <a:r>
              <a:rPr lang="en-US" altLang="zh-TW" baseline="30000" dirty="0" smtClean="0">
                <a:solidFill>
                  <a:srgbClr val="0000FF"/>
                </a:solidFill>
                <a:latin typeface="Symbol" panose="05050102010706020507" pitchFamily="18" charset="2"/>
              </a:rPr>
              <a:t>-</a:t>
            </a:r>
            <a:r>
              <a:rPr lang="en-US" altLang="zh-TW" baseline="30000" dirty="0" smtClean="0">
                <a:solidFill>
                  <a:srgbClr val="0000FF"/>
                </a:solidFill>
              </a:rPr>
              <a:t>17</a:t>
            </a:r>
            <a:r>
              <a:rPr lang="en-US" altLang="zh-TW" dirty="0" smtClean="0">
                <a:solidFill>
                  <a:srgbClr val="0000FF"/>
                </a:solidFill>
              </a:rPr>
              <a:t> cm</a:t>
            </a:r>
            <a:r>
              <a:rPr lang="en-US" altLang="zh-TW" baseline="30000" dirty="0" smtClean="0">
                <a:solidFill>
                  <a:srgbClr val="0000FF"/>
                </a:solidFill>
              </a:rPr>
              <a:t>2</a:t>
            </a:r>
            <a:r>
              <a:rPr lang="en-US" altLang="zh-TW" dirty="0" smtClean="0">
                <a:solidFill>
                  <a:srgbClr val="0000FF"/>
                </a:solidFill>
              </a:rPr>
              <a:t> </a:t>
            </a:r>
            <a:r>
              <a:rPr lang="en-US" altLang="zh-TW" b="1" dirty="0" smtClean="0">
                <a:solidFill>
                  <a:srgbClr val="0000FF"/>
                </a:solidFill>
              </a:rPr>
              <a:t>&gt;&gt;</a:t>
            </a:r>
            <a:r>
              <a:rPr lang="en-US" altLang="zh-TW" dirty="0" smtClean="0">
                <a:solidFill>
                  <a:srgbClr val="0000FF"/>
                </a:solidFill>
              </a:rPr>
              <a:t> </a:t>
            </a:r>
            <a:r>
              <a:rPr lang="en-US" altLang="zh-TW" sz="2800" i="1" dirty="0">
                <a:solidFill>
                  <a:srgbClr val="0000FF"/>
                </a:solidFill>
                <a:latin typeface="Symbol" panose="05050102010706020507" pitchFamily="18" charset="2"/>
              </a:rPr>
              <a:t>s</a:t>
            </a:r>
            <a:r>
              <a:rPr lang="en-US" altLang="zh-TW" i="1" baseline="-25000" dirty="0">
                <a:solidFill>
                  <a:srgbClr val="0000FF"/>
                </a:solidFill>
                <a:latin typeface="Symbol" panose="05050102010706020507" pitchFamily="18" charset="2"/>
              </a:rPr>
              <a:t> </a:t>
            </a:r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(non radicals) </a:t>
            </a:r>
            <a:r>
              <a:rPr lang="en-US" altLang="zh-TW" dirty="0" smtClean="0">
                <a:solidFill>
                  <a:srgbClr val="0000FF"/>
                </a:solidFill>
              </a:rPr>
              <a:t>@ 340</a:t>
            </a:r>
            <a:r>
              <a:rPr lang="en-US" altLang="zh-TW" dirty="0" smtClean="0">
                <a:solidFill>
                  <a:srgbClr val="0000FF"/>
                </a:solidFill>
                <a:latin typeface="Symbol" panose="05050102010706020507" pitchFamily="18" charset="2"/>
              </a:rPr>
              <a:t>-</a:t>
            </a:r>
            <a:r>
              <a:rPr lang="en-US" altLang="zh-TW" dirty="0" smtClean="0">
                <a:solidFill>
                  <a:srgbClr val="0000FF"/>
                </a:solidFill>
              </a:rPr>
              <a:t>380 nm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dirty="0" smtClean="0"/>
              <a:t>Moderate Sensitivity: Abs ~ 10</a:t>
            </a:r>
            <a:r>
              <a:rPr lang="en-US" altLang="zh-TW" baseline="30000" dirty="0" smtClean="0">
                <a:latin typeface="Symbol" panose="05050102010706020507" pitchFamily="18" charset="2"/>
              </a:rPr>
              <a:t>-</a:t>
            </a:r>
            <a:r>
              <a:rPr lang="en-US" altLang="zh-TW" baseline="30000" dirty="0" smtClean="0"/>
              <a:t>3</a:t>
            </a:r>
            <a:r>
              <a:rPr lang="en-US" altLang="zh-TW" dirty="0" smtClean="0"/>
              <a:t>, L ~ 4 m, [CH</a:t>
            </a:r>
            <a:r>
              <a:rPr lang="en-US" altLang="zh-TW" baseline="-25000" dirty="0" smtClean="0"/>
              <a:t>2</a:t>
            </a:r>
            <a:r>
              <a:rPr lang="en-US" altLang="zh-TW" dirty="0" smtClean="0"/>
              <a:t>OO] ~ 2</a:t>
            </a:r>
            <a:r>
              <a:rPr lang="en-US" altLang="zh-TW" dirty="0" smtClean="0">
                <a:latin typeface="+mj-lt"/>
              </a:rPr>
              <a:t>x</a:t>
            </a:r>
            <a:r>
              <a:rPr lang="en-US" altLang="zh-TW" dirty="0" smtClean="0"/>
              <a:t>10</a:t>
            </a:r>
            <a:r>
              <a:rPr lang="en-US" altLang="zh-TW" baseline="30000" dirty="0" smtClean="0"/>
              <a:t>11</a:t>
            </a:r>
            <a:r>
              <a:rPr lang="en-US" altLang="zh-TW" dirty="0" smtClean="0"/>
              <a:t> cm</a:t>
            </a:r>
            <a:r>
              <a:rPr lang="en-US" altLang="zh-TW" baseline="30000" dirty="0">
                <a:latin typeface="Symbol" panose="05050102010706020507" pitchFamily="18" charset="2"/>
              </a:rPr>
              <a:t>-</a:t>
            </a:r>
            <a:r>
              <a:rPr lang="en-US" altLang="zh-TW" baseline="30000" dirty="0" smtClean="0"/>
              <a:t>3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TW" dirty="0" smtClean="0">
                <a:solidFill>
                  <a:srgbClr val="0000FF"/>
                </a:solidFill>
              </a:rPr>
              <a:t>Can be performed </a:t>
            </a:r>
            <a:r>
              <a:rPr lang="en-US" altLang="zh-TW" b="1" i="1" dirty="0" smtClean="0">
                <a:solidFill>
                  <a:srgbClr val="0000FF"/>
                </a:solidFill>
              </a:rPr>
              <a:t>at Near Atmospheric Conditions </a:t>
            </a:r>
          </a:p>
          <a:p>
            <a:pPr>
              <a:lnSpc>
                <a:spcPct val="150000"/>
              </a:lnSpc>
            </a:pPr>
            <a:r>
              <a:rPr lang="en-US" altLang="zh-TW" dirty="0" smtClean="0">
                <a:solidFill>
                  <a:srgbClr val="0000FF"/>
                </a:solidFill>
              </a:rPr>
              <a:t>					(</a:t>
            </a:r>
            <a:r>
              <a:rPr lang="en-US" altLang="zh-TW" b="1" i="1" dirty="0" smtClean="0">
                <a:solidFill>
                  <a:srgbClr val="0000FF"/>
                </a:solidFill>
              </a:rPr>
              <a:t>Humidity</a:t>
            </a:r>
            <a:r>
              <a:rPr lang="en-US" altLang="zh-TW" dirty="0" smtClean="0">
                <a:solidFill>
                  <a:srgbClr val="0000FF"/>
                </a:solidFill>
              </a:rPr>
              <a:t>: 0</a:t>
            </a:r>
            <a:r>
              <a:rPr lang="en-US" altLang="zh-TW" dirty="0" smtClean="0">
                <a:solidFill>
                  <a:srgbClr val="0000FF"/>
                </a:solidFill>
                <a:latin typeface="Symbol" panose="05050102010706020507" pitchFamily="18" charset="2"/>
              </a:rPr>
              <a:t>-</a:t>
            </a:r>
            <a:r>
              <a:rPr lang="en-US" altLang="zh-TW" dirty="0" smtClean="0">
                <a:solidFill>
                  <a:srgbClr val="0000FF"/>
                </a:solidFill>
              </a:rPr>
              <a:t>80% relative)</a:t>
            </a:r>
          </a:p>
          <a:p>
            <a:pPr>
              <a:lnSpc>
                <a:spcPct val="150000"/>
              </a:lnSpc>
            </a:pP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403347" y="3672689"/>
            <a:ext cx="788350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b="1" i="1" dirty="0" smtClean="0"/>
              <a:t>Disadvantages:</a:t>
            </a:r>
          </a:p>
          <a:p>
            <a:pPr>
              <a:lnSpc>
                <a:spcPct val="150000"/>
              </a:lnSpc>
            </a:pPr>
            <a:r>
              <a:rPr lang="en-US" altLang="zh-TW" b="1" dirty="0" smtClean="0">
                <a:solidFill>
                  <a:srgbClr val="C00000"/>
                </a:solidFill>
              </a:rPr>
              <a:t>Little structure information (</a:t>
            </a:r>
            <a:r>
              <a:rPr lang="en-US" altLang="zh-TW" b="1" i="1" dirty="0" smtClean="0">
                <a:solidFill>
                  <a:srgbClr val="C00000"/>
                </a:solidFill>
              </a:rPr>
              <a:t>mass, </a:t>
            </a:r>
            <a:r>
              <a:rPr lang="en-US" altLang="zh-TW" b="1" i="1" dirty="0" smtClean="0">
                <a:solidFill>
                  <a:schemeClr val="bg1">
                    <a:lumMod val="50000"/>
                  </a:schemeClr>
                </a:solidFill>
              </a:rPr>
              <a:t>conformer,</a:t>
            </a:r>
            <a:r>
              <a:rPr lang="en-US" altLang="zh-TW" b="1" i="1" dirty="0" smtClean="0">
                <a:solidFill>
                  <a:srgbClr val="C00000"/>
                </a:solidFill>
              </a:rPr>
              <a:t> …</a:t>
            </a:r>
            <a:r>
              <a:rPr lang="en-US" altLang="zh-TW" b="1" dirty="0" smtClean="0">
                <a:solidFill>
                  <a:srgbClr val="C0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TW" b="1" dirty="0" smtClean="0">
                <a:solidFill>
                  <a:srgbClr val="FF0000"/>
                </a:solidFill>
              </a:rPr>
              <a:t>Competitions: Sandia, </a:t>
            </a:r>
            <a:r>
              <a:rPr lang="en-US" altLang="zh-TW" b="1" dirty="0" smtClean="0">
                <a:solidFill>
                  <a:srgbClr val="FF00FF"/>
                </a:solidFill>
              </a:rPr>
              <a:t>MIT</a:t>
            </a:r>
            <a:r>
              <a:rPr lang="en-US" altLang="zh-TW" b="1" dirty="0" smtClean="0">
                <a:solidFill>
                  <a:srgbClr val="FF0000"/>
                </a:solidFill>
              </a:rPr>
              <a:t>, U Leeds UK, </a:t>
            </a:r>
            <a:r>
              <a:rPr lang="en-US" altLang="zh-TW" b="1" dirty="0" smtClean="0">
                <a:solidFill>
                  <a:srgbClr val="FF00FF"/>
                </a:solidFill>
              </a:rPr>
              <a:t>U Bristol UK, …</a:t>
            </a:r>
          </a:p>
          <a:p>
            <a:pPr>
              <a:lnSpc>
                <a:spcPct val="150000"/>
              </a:lnSpc>
            </a:pPr>
            <a:endParaRPr lang="en-US" altLang="zh-TW" b="1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endParaRPr lang="zh-TW" altLang="en-US" b="1" i="1" dirty="0"/>
          </a:p>
        </p:txBody>
      </p:sp>
      <p:sp>
        <p:nvSpPr>
          <p:cNvPr id="6" name="文字方塊 5"/>
          <p:cNvSpPr txBox="1"/>
          <p:nvPr/>
        </p:nvSpPr>
        <p:spPr>
          <a:xfrm>
            <a:off x="354578" y="0"/>
            <a:ext cx="84651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Probe CH</a:t>
            </a:r>
            <a:r>
              <a:rPr lang="en-US" altLang="zh-TW" sz="3200" baseline="-250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OO with Time-resolved UV Absorption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6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22" y="461665"/>
            <a:ext cx="7727027" cy="5537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411163" y="0"/>
            <a:ext cx="50513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dirty="0">
                <a:solidFill>
                  <a:srgbClr val="0000FF"/>
                </a:solidFill>
              </a:rPr>
              <a:t>[CH</a:t>
            </a:r>
            <a:r>
              <a:rPr lang="en-US" altLang="zh-TW" sz="32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200" dirty="0">
                <a:solidFill>
                  <a:srgbClr val="0000FF"/>
                </a:solidFill>
              </a:rPr>
              <a:t>OO</a:t>
            </a:r>
            <a:r>
              <a:rPr lang="en-US" altLang="zh-TW" sz="3200" dirty="0" smtClean="0">
                <a:solidFill>
                  <a:srgbClr val="0000FF"/>
                </a:solidFill>
              </a:rPr>
              <a:t>] at various humidity</a:t>
            </a:r>
            <a:endParaRPr lang="zh-TW" altLang="en-US" sz="3200" dirty="0">
              <a:solidFill>
                <a:srgbClr val="0000FF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5" name="文字方塊 4"/>
          <p:cNvSpPr txBox="1"/>
          <p:nvPr/>
        </p:nvSpPr>
        <p:spPr>
          <a:xfrm>
            <a:off x="5600290" y="353942"/>
            <a:ext cx="2462534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Relative Humidity</a:t>
            </a:r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4430643" y="2146825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dry</a:t>
            </a:r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2730536" y="4303368"/>
            <a:ext cx="628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wet</a:t>
            </a:r>
            <a:endParaRPr lang="zh-TW" altLang="en-US" dirty="0"/>
          </a:p>
        </p:txBody>
      </p:sp>
      <p:sp>
        <p:nvSpPr>
          <p:cNvPr id="8" name="手繪多邊形 7"/>
          <p:cNvSpPr/>
          <p:nvPr/>
        </p:nvSpPr>
        <p:spPr>
          <a:xfrm>
            <a:off x="3114674" y="2522911"/>
            <a:ext cx="1344173" cy="1906213"/>
          </a:xfrm>
          <a:custGeom>
            <a:avLst/>
            <a:gdLst>
              <a:gd name="connsiteX0" fmla="*/ 752475 w 752475"/>
              <a:gd name="connsiteY0" fmla="*/ 0 h 523875"/>
              <a:gd name="connsiteX1" fmla="*/ 476250 w 752475"/>
              <a:gd name="connsiteY1" fmla="*/ 295275 h 523875"/>
              <a:gd name="connsiteX2" fmla="*/ 0 w 752475"/>
              <a:gd name="connsiteY2" fmla="*/ 523875 h 523875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0 w 914400"/>
              <a:gd name="connsiteY2" fmla="*/ 552450 h 552450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333375 w 914400"/>
              <a:gd name="connsiteY2" fmla="*/ 476249 h 552450"/>
              <a:gd name="connsiteX3" fmla="*/ 0 w 914400"/>
              <a:gd name="connsiteY3" fmla="*/ 552450 h 552450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285750 w 914400"/>
              <a:gd name="connsiteY2" fmla="*/ 419099 h 552450"/>
              <a:gd name="connsiteX3" fmla="*/ 0 w 914400"/>
              <a:gd name="connsiteY3" fmla="*/ 552450 h 552450"/>
              <a:gd name="connsiteX0" fmla="*/ 838200 w 838200"/>
              <a:gd name="connsiteY0" fmla="*/ 0 h 609600"/>
              <a:gd name="connsiteX1" fmla="*/ 561975 w 838200"/>
              <a:gd name="connsiteY1" fmla="*/ 295275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400050 w 838200"/>
              <a:gd name="connsiteY1" fmla="*/ 152400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161925 w 838200"/>
              <a:gd name="connsiteY2" fmla="*/ 333374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0 w 838200"/>
              <a:gd name="connsiteY2" fmla="*/ 609600 h 609600"/>
              <a:gd name="connsiteX0" fmla="*/ 638175 w 638175"/>
              <a:gd name="connsiteY0" fmla="*/ 0 h 704850"/>
              <a:gd name="connsiteX1" fmla="*/ 314325 w 638175"/>
              <a:gd name="connsiteY1" fmla="*/ 219075 h 704850"/>
              <a:gd name="connsiteX2" fmla="*/ 0 w 638175"/>
              <a:gd name="connsiteY2" fmla="*/ 704850 h 704850"/>
              <a:gd name="connsiteX0" fmla="*/ 742950 w 742950"/>
              <a:gd name="connsiteY0" fmla="*/ 0 h 695325"/>
              <a:gd name="connsiteX1" fmla="*/ 314325 w 742950"/>
              <a:gd name="connsiteY1" fmla="*/ 209550 h 695325"/>
              <a:gd name="connsiteX2" fmla="*/ 0 w 742950"/>
              <a:gd name="connsiteY2" fmla="*/ 695325 h 695325"/>
              <a:gd name="connsiteX0" fmla="*/ 742950 w 742950"/>
              <a:gd name="connsiteY0" fmla="*/ 0 h 695325"/>
              <a:gd name="connsiteX1" fmla="*/ 247650 w 742950"/>
              <a:gd name="connsiteY1" fmla="*/ 257175 h 695325"/>
              <a:gd name="connsiteX2" fmla="*/ 0 w 742950"/>
              <a:gd name="connsiteY2" fmla="*/ 695325 h 695325"/>
              <a:gd name="connsiteX0" fmla="*/ 742950 w 742950"/>
              <a:gd name="connsiteY0" fmla="*/ 33491 h 728816"/>
              <a:gd name="connsiteX1" fmla="*/ 581025 w 742950"/>
              <a:gd name="connsiteY1" fmla="*/ 14440 h 728816"/>
              <a:gd name="connsiteX2" fmla="*/ 247650 w 742950"/>
              <a:gd name="connsiteY2" fmla="*/ 290666 h 728816"/>
              <a:gd name="connsiteX3" fmla="*/ 0 w 742950"/>
              <a:gd name="connsiteY3" fmla="*/ 728816 h 728816"/>
              <a:gd name="connsiteX0" fmla="*/ 581025 w 581025"/>
              <a:gd name="connsiteY0" fmla="*/ 0 h 714376"/>
              <a:gd name="connsiteX1" fmla="*/ 247650 w 581025"/>
              <a:gd name="connsiteY1" fmla="*/ 276226 h 714376"/>
              <a:gd name="connsiteX2" fmla="*/ 0 w 581025"/>
              <a:gd name="connsiteY2" fmla="*/ 714376 h 714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1025" h="714376">
                <a:moveTo>
                  <a:pt x="581025" y="0"/>
                </a:moveTo>
                <a:cubicBezTo>
                  <a:pt x="498475" y="42862"/>
                  <a:pt x="344488" y="157163"/>
                  <a:pt x="247650" y="276226"/>
                </a:cubicBezTo>
                <a:cubicBezTo>
                  <a:pt x="150813" y="395289"/>
                  <a:pt x="65484" y="613173"/>
                  <a:pt x="0" y="714376"/>
                </a:cubicBezTo>
              </a:path>
            </a:pathLst>
          </a:custGeom>
          <a:noFill/>
          <a:ln w="38100">
            <a:solidFill>
              <a:srgbClr val="FF990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0" y="6396335"/>
            <a:ext cx="3191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Science 347, 751 (2015)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16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5973928"/>
              </p:ext>
            </p:extLst>
          </p:nvPr>
        </p:nvGraphicFramePr>
        <p:xfrm>
          <a:off x="355620" y="-536167"/>
          <a:ext cx="4966238" cy="70218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45" name="Graph" r:id="rId3" imgW="2268576" imgH="3206790" progId="Origin50.Graph">
                  <p:embed/>
                </p:oleObj>
              </mc:Choice>
              <mc:Fallback>
                <p:oleObj name="Graph" r:id="rId3" imgW="2268576" imgH="3206790" progId="Origin50.Grap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620" y="-536167"/>
                        <a:ext cx="4966238" cy="70218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4865034" y="69599"/>
            <a:ext cx="43200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smtClean="0">
                <a:solidFill>
                  <a:srgbClr val="0000FF"/>
                </a:solidFill>
              </a:rPr>
              <a:t>Reaction with water dimer predominates for </a:t>
            </a:r>
            <a:r>
              <a:rPr lang="en-US" altLang="zh-TW" sz="3200" b="1" dirty="0" smtClean="0">
                <a:solidFill>
                  <a:srgbClr val="0000FF"/>
                </a:solidFill>
              </a:rPr>
              <a:t>CH</a:t>
            </a:r>
            <a:r>
              <a:rPr lang="en-US" altLang="zh-TW" sz="3200" b="1" baseline="-25000" dirty="0" smtClean="0">
                <a:solidFill>
                  <a:srgbClr val="0000FF"/>
                </a:solidFill>
              </a:rPr>
              <a:t>2</a:t>
            </a:r>
            <a:r>
              <a:rPr lang="en-US" altLang="zh-TW" sz="3200" b="1" dirty="0" smtClean="0">
                <a:solidFill>
                  <a:srgbClr val="0000FF"/>
                </a:solidFill>
              </a:rPr>
              <a:t>OO decay</a:t>
            </a:r>
            <a:r>
              <a:rPr lang="en-US" altLang="zh-TW" sz="3200" b="1" i="1" dirty="0" smtClean="0">
                <a:solidFill>
                  <a:srgbClr val="0000FF"/>
                </a:solidFill>
              </a:rPr>
              <a:t>! </a:t>
            </a:r>
            <a:endParaRPr lang="zh-TW" altLang="en-US" sz="3200" i="1" dirty="0">
              <a:solidFill>
                <a:srgbClr val="0000FF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577619" y="2852898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Relative Humidity</a:t>
            </a:r>
            <a:endParaRPr lang="zh-TW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952101" y="6396335"/>
            <a:ext cx="3191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Science 347, 751 (2015)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77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5859" t="8221" r="10583"/>
          <a:stretch/>
        </p:blipFill>
        <p:spPr>
          <a:xfrm>
            <a:off x="111966" y="429208"/>
            <a:ext cx="8403383" cy="642879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5815492" y="6171684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Relative Humidity</a:t>
            </a:r>
            <a:endParaRPr lang="zh-TW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0" y="6396335"/>
            <a:ext cx="3191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Science 347, 751 (2015)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60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147"/>
            <a:ext cx="8938727" cy="65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265113" y="5847070"/>
            <a:ext cx="867361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v-SE" altLang="zh-TW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Ryzhkov and </a:t>
            </a:r>
            <a:r>
              <a:rPr lang="sv-SE" altLang="zh-TW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Ariya, </a:t>
            </a:r>
            <a:r>
              <a:rPr lang="en-US" altLang="zh-TW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Phys. </a:t>
            </a:r>
            <a:r>
              <a:rPr lang="en-US" altLang="zh-TW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Chem. Chem. </a:t>
            </a:r>
            <a:r>
              <a:rPr lang="en-US" altLang="zh-TW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Phys.</a:t>
            </a:r>
            <a:r>
              <a:rPr lang="en-US" altLang="zh-TW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2004, 6, 5042</a:t>
            </a:r>
          </a:p>
          <a:p>
            <a:endParaRPr lang="zh-TW" altLang="en-US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324032" y="348562"/>
            <a:ext cx="20826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0000FF"/>
                </a:solidFill>
              </a:rPr>
              <a:t>1</a:t>
            </a:r>
            <a:r>
              <a:rPr lang="en-US" altLang="zh-TW" dirty="0" smtClean="0">
                <a:solidFill>
                  <a:srgbClr val="0000FF"/>
                </a:solidFill>
              </a:rPr>
              <a:t> H</a:t>
            </a:r>
            <a:r>
              <a:rPr lang="en-US" altLang="zh-TW" baseline="-25000" dirty="0" smtClean="0">
                <a:solidFill>
                  <a:srgbClr val="0000FF"/>
                </a:solidFill>
              </a:rPr>
              <a:t>2</a:t>
            </a:r>
            <a:r>
              <a:rPr lang="en-US" altLang="zh-TW" dirty="0" smtClean="0">
                <a:solidFill>
                  <a:srgbClr val="0000FF"/>
                </a:solidFill>
              </a:rPr>
              <a:t>O pathway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779853" y="3846046"/>
            <a:ext cx="21339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</a:rPr>
              <a:t>2 H</a:t>
            </a:r>
            <a:r>
              <a:rPr lang="en-US" altLang="zh-TW" baseline="-25000" dirty="0" smtClean="0">
                <a:solidFill>
                  <a:srgbClr val="0000FF"/>
                </a:solidFill>
              </a:rPr>
              <a:t>2</a:t>
            </a:r>
            <a:r>
              <a:rPr lang="en-US" altLang="zh-TW" dirty="0" smtClean="0">
                <a:solidFill>
                  <a:srgbClr val="0000FF"/>
                </a:solidFill>
              </a:rPr>
              <a:t>O pathway</a:t>
            </a:r>
            <a:endParaRPr lang="zh-TW" altLang="en-US" dirty="0">
              <a:solidFill>
                <a:srgbClr val="0000FF"/>
              </a:solidFill>
            </a:endParaRPr>
          </a:p>
        </p:txBody>
      </p:sp>
      <p:cxnSp>
        <p:nvCxnSpPr>
          <p:cNvPr id="8" name="直線接點 7"/>
          <p:cNvCxnSpPr/>
          <p:nvPr/>
        </p:nvCxnSpPr>
        <p:spPr>
          <a:xfrm>
            <a:off x="152818" y="1799222"/>
            <a:ext cx="8702842" cy="69683"/>
          </a:xfrm>
          <a:prstGeom prst="line">
            <a:avLst/>
          </a:prstGeom>
          <a:ln w="22225">
            <a:solidFill>
              <a:srgbClr val="FF00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95795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grpSp>
        <p:nvGrpSpPr>
          <p:cNvPr id="3" name="群組 2"/>
          <p:cNvGrpSpPr/>
          <p:nvPr/>
        </p:nvGrpSpPr>
        <p:grpSpPr>
          <a:xfrm>
            <a:off x="631552" y="507765"/>
            <a:ext cx="3408013" cy="3450777"/>
            <a:chOff x="6295224" y="2138364"/>
            <a:chExt cx="2619375" cy="2581275"/>
          </a:xfrm>
        </p:grpSpPr>
        <p:pic>
          <p:nvPicPr>
            <p:cNvPr id="4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5224" y="2138364"/>
              <a:ext cx="2619375" cy="2581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5" name="直線接點 4"/>
            <p:cNvCxnSpPr/>
            <p:nvPr/>
          </p:nvCxnSpPr>
          <p:spPr>
            <a:xfrm>
              <a:off x="7523430" y="2589291"/>
              <a:ext cx="407406" cy="45267"/>
            </a:xfrm>
            <a:prstGeom prst="line">
              <a:avLst/>
            </a:prstGeom>
            <a:ln w="25400">
              <a:solidFill>
                <a:srgbClr val="FF66F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線接點 5"/>
            <p:cNvCxnSpPr/>
            <p:nvPr/>
          </p:nvCxnSpPr>
          <p:spPr>
            <a:xfrm flipV="1">
              <a:off x="7523430" y="4001634"/>
              <a:ext cx="552261" cy="35458"/>
            </a:xfrm>
            <a:prstGeom prst="line">
              <a:avLst/>
            </a:prstGeom>
            <a:ln w="25400">
              <a:solidFill>
                <a:srgbClr val="FF66F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文字方塊 6"/>
            <p:cNvSpPr txBox="1"/>
            <p:nvPr/>
          </p:nvSpPr>
          <p:spPr>
            <a:xfrm>
              <a:off x="8039479" y="3716482"/>
              <a:ext cx="44435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800" b="1" dirty="0" smtClean="0">
                  <a:solidFill>
                    <a:srgbClr val="0000FF"/>
                  </a:solidFill>
                </a:rPr>
                <a:t>C</a:t>
              </a:r>
              <a:endParaRPr lang="zh-TW" altLang="en-US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8365426" y="3008803"/>
              <a:ext cx="46358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800" b="1" dirty="0" smtClean="0">
                  <a:solidFill>
                    <a:srgbClr val="FF0000"/>
                  </a:solidFill>
                </a:rPr>
                <a:t>O</a:t>
              </a:r>
              <a:endParaRPr lang="zh-TW" altLang="en-US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7948942" y="2427266"/>
              <a:ext cx="46358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800" b="1" dirty="0" smtClean="0">
                  <a:solidFill>
                    <a:srgbClr val="FF0000"/>
                  </a:solidFill>
                </a:rPr>
                <a:t>O</a:t>
              </a:r>
              <a:endParaRPr lang="zh-TW" altLang="en-US" sz="28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0" name="文字方塊 9"/>
          <p:cNvSpPr txBox="1"/>
          <p:nvPr/>
        </p:nvSpPr>
        <p:spPr>
          <a:xfrm>
            <a:off x="182883" y="3834947"/>
            <a:ext cx="44582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altLang="zh-TW" sz="2000" dirty="0"/>
              <a:t>Ryzhkov and </a:t>
            </a:r>
            <a:r>
              <a:rPr lang="sv-SE" altLang="zh-TW" sz="2000" dirty="0" smtClean="0"/>
              <a:t>Ariya</a:t>
            </a:r>
            <a:endParaRPr lang="en-US" altLang="zh-TW" sz="2000" dirty="0" smtClean="0"/>
          </a:p>
          <a:p>
            <a:r>
              <a:rPr lang="en-US" altLang="zh-TW" sz="2000" dirty="0" smtClean="0"/>
              <a:t>Phys. </a:t>
            </a:r>
            <a:r>
              <a:rPr lang="en-US" altLang="zh-TW" sz="2000" dirty="0"/>
              <a:t>Chem. Chem. </a:t>
            </a:r>
            <a:r>
              <a:rPr lang="en-US" altLang="zh-TW" sz="2000" dirty="0" smtClean="0"/>
              <a:t>Phys. </a:t>
            </a:r>
            <a:r>
              <a:rPr lang="en-US" altLang="zh-TW" sz="2000" dirty="0"/>
              <a:t>, </a:t>
            </a:r>
            <a:r>
              <a:rPr lang="en-US" altLang="zh-TW" sz="2000" dirty="0" smtClean="0"/>
              <a:t>2004, 6, 5042</a:t>
            </a:r>
            <a:endParaRPr lang="zh-TW" altLang="en-US" sz="2000" dirty="0"/>
          </a:p>
        </p:txBody>
      </p:sp>
      <p:sp>
        <p:nvSpPr>
          <p:cNvPr id="11" name="投影片編號版面配置區 8"/>
          <p:cNvSpPr txBox="1">
            <a:spLocks/>
          </p:cNvSpPr>
          <p:nvPr/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9pPr>
          </a:lstStyle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pic>
        <p:nvPicPr>
          <p:cNvPr id="12" name="Picture 3" descr="CH2OO_2H2O_0202-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03" t="9811" r="31056" b="4463"/>
          <a:stretch>
            <a:fillRect/>
          </a:stretch>
        </p:blipFill>
        <p:spPr bwMode="auto">
          <a:xfrm>
            <a:off x="5175298" y="377705"/>
            <a:ext cx="3564605" cy="3939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文字方塊 12"/>
          <p:cNvSpPr txBox="1"/>
          <p:nvPr/>
        </p:nvSpPr>
        <p:spPr>
          <a:xfrm>
            <a:off x="5175298" y="4680196"/>
            <a:ext cx="38346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 smtClean="0">
                <a:solidFill>
                  <a:srgbClr val="0000FF"/>
                </a:solidFill>
              </a:rPr>
              <a:t>Liang-Chun Lin &amp; </a:t>
            </a:r>
            <a:r>
              <a:rPr lang="en-US" altLang="zh-TW" sz="2000" dirty="0" err="1" smtClean="0">
                <a:solidFill>
                  <a:srgbClr val="0000FF"/>
                </a:solidFill>
              </a:rPr>
              <a:t>Kaito</a:t>
            </a:r>
            <a:r>
              <a:rPr lang="en-US" altLang="zh-TW" sz="2000" dirty="0" smtClean="0">
                <a:solidFill>
                  <a:srgbClr val="0000FF"/>
                </a:solidFill>
              </a:rPr>
              <a:t> Takahashi</a:t>
            </a:r>
          </a:p>
        </p:txBody>
      </p:sp>
    </p:spTree>
    <p:extLst>
      <p:ext uri="{BB962C8B-B14F-4D97-AF65-F5344CB8AC3E}">
        <p14:creationId xmlns:p14="http://schemas.microsoft.com/office/powerpoint/2010/main" val="42824136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3" name="文字方塊 2"/>
          <p:cNvSpPr txBox="1"/>
          <p:nvPr/>
        </p:nvSpPr>
        <p:spPr>
          <a:xfrm>
            <a:off x="85727" y="4691728"/>
            <a:ext cx="72294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000" baseline="30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a </a:t>
            </a:r>
            <a:r>
              <a:rPr kumimoji="1"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This work. </a:t>
            </a:r>
            <a:r>
              <a:rPr kumimoji="1" lang="en-US" altLang="zh-TW" sz="2000" baseline="30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b </a:t>
            </a:r>
            <a:r>
              <a:rPr kumimoji="1"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O. </a:t>
            </a:r>
            <a:r>
              <a:rPr kumimoji="1" lang="en-US" altLang="zh-TW" sz="2000" dirty="0" err="1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Welz</a:t>
            </a:r>
            <a:r>
              <a:rPr kumimoji="1"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 et al. </a:t>
            </a:r>
            <a:r>
              <a:rPr kumimoji="1" lang="en-US" altLang="zh-TW" sz="2000" i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Science</a:t>
            </a:r>
            <a:r>
              <a:rPr kumimoji="1"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kumimoji="1" lang="en-US" altLang="zh-TW" sz="2000" b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335</a:t>
            </a:r>
            <a:r>
              <a:rPr kumimoji="1"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, 204–207 (2012</a:t>
            </a:r>
            <a:r>
              <a:rPr kumimoji="1" lang="en-US" altLang="zh-TW" sz="2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). </a:t>
            </a: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000" baseline="30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c </a:t>
            </a:r>
            <a:r>
              <a:rPr kumimoji="1" lang="fr-FR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O. Welz et al. </a:t>
            </a:r>
            <a:r>
              <a:rPr kumimoji="1" lang="en-US" altLang="zh-TW" sz="2000" i="1" dirty="0" err="1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Angew</a:t>
            </a:r>
            <a:r>
              <a:rPr kumimoji="1" lang="en-US" altLang="zh-TW" sz="2000" i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. Chem. Int. Ed.</a:t>
            </a:r>
            <a:r>
              <a:rPr kumimoji="1"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kumimoji="1" lang="en-US" altLang="zh-TW" sz="2000" b="1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53</a:t>
            </a:r>
            <a:r>
              <a:rPr kumimoji="1" lang="en-US" altLang="zh-TW" sz="20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, 4547-4550 (2014).</a:t>
            </a:r>
            <a:endParaRPr kumimoji="1" lang="zh-TW" altLang="en-US" sz="2000" dirty="0">
              <a:solidFill>
                <a:prstClr val="black"/>
              </a:solidFill>
              <a:latin typeface="Times New Roman" pitchFamily="18" charset="0"/>
              <a:ea typeface="標楷體" pitchFamily="65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505227"/>
              </p:ext>
            </p:extLst>
          </p:nvPr>
        </p:nvGraphicFramePr>
        <p:xfrm>
          <a:off x="85727" y="432504"/>
          <a:ext cx="8667748" cy="4038204"/>
        </p:xfrm>
        <a:graphic>
          <a:graphicData uri="http://schemas.openxmlformats.org/drawingml/2006/table">
            <a:tbl>
              <a:tblPr firstRow="1" firstCol="1" bandRow="1"/>
              <a:tblGrid>
                <a:gridCol w="1828798"/>
                <a:gridCol w="1773341"/>
                <a:gridCol w="1931884"/>
                <a:gridCol w="1676400"/>
                <a:gridCol w="1457325"/>
              </a:tblGrid>
              <a:tr h="1074749"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Co-reactant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i="1" kern="100" dirty="0" err="1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k</a:t>
                      </a:r>
                      <a:r>
                        <a:rPr lang="en-US" sz="2400" kern="100" baseline="-25000" dirty="0" err="1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rxn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(cm</a:t>
                      </a:r>
                      <a:r>
                        <a:rPr lang="en-US" sz="2400" kern="10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sec</a:t>
                      </a:r>
                      <a:r>
                        <a:rPr lang="en-US" sz="2400" kern="100" baseline="30000" dirty="0">
                          <a:effectLst/>
                          <a:latin typeface="Symbol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en-US" sz="2400" kern="10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</a:t>
                      </a: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Assumed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Concentration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Number </a:t>
                      </a:r>
                      <a:r>
                        <a:rPr lang="en-US" sz="2400" kern="100" dirty="0" err="1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density</a:t>
                      </a:r>
                      <a:r>
                        <a:rPr lang="en-US" sz="2400" i="1" kern="100" baseline="30000" dirty="0" err="1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d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(cm</a:t>
                      </a:r>
                      <a:r>
                        <a:rPr lang="en-US" sz="2400" kern="100" baseline="30000" dirty="0">
                          <a:effectLst/>
                          <a:latin typeface="Symbol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en-US" sz="2400" kern="10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i="1" kern="100" dirty="0" err="1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k</a:t>
                      </a:r>
                      <a:r>
                        <a:rPr lang="en-US" sz="2400" kern="100" baseline="-25000" dirty="0" err="1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eff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(sec</a:t>
                      </a:r>
                      <a:r>
                        <a:rPr lang="en-US" sz="2400" kern="100" baseline="30000" dirty="0">
                          <a:effectLst/>
                          <a:latin typeface="Symbol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en-US" sz="2400" kern="10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</a:t>
                      </a: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35231"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(H</a:t>
                      </a:r>
                      <a:r>
                        <a:rPr lang="en-US" sz="2400" kern="100" baseline="-25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24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O)</a:t>
                      </a:r>
                      <a:r>
                        <a:rPr lang="en-US" sz="2400" kern="100" baseline="-25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400" kern="100" dirty="0">
                        <a:solidFill>
                          <a:srgbClr val="0000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(5.9</a:t>
                      </a:r>
                      <a:r>
                        <a:rPr lang="en-US" sz="2400" kern="0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新細明體"/>
                          <a:cs typeface="Times New Roman"/>
                        </a:rPr>
                        <a:t>x</a:t>
                      </a:r>
                      <a:r>
                        <a:rPr lang="en-US" sz="2400" kern="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10</a:t>
                      </a:r>
                      <a:r>
                        <a:rPr lang="en-US" sz="2400" kern="0" baseline="30000" dirty="0">
                          <a:solidFill>
                            <a:srgbClr val="0000FF"/>
                          </a:solidFill>
                          <a:effectLst/>
                          <a:latin typeface="Symbol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en-US" sz="2400" kern="0" baseline="30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12</a:t>
                      </a:r>
                      <a:r>
                        <a:rPr lang="en-US" sz="2400" kern="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r>
                        <a:rPr lang="en-US" sz="2400" i="1" kern="0" baseline="30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a</a:t>
                      </a:r>
                      <a:endParaRPr lang="zh-TW" sz="2400" kern="100" dirty="0">
                        <a:solidFill>
                          <a:srgbClr val="0000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i="1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H</a:t>
                      </a:r>
                      <a:r>
                        <a:rPr lang="en-US" sz="2400" kern="100" baseline="-25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R</a:t>
                      </a:r>
                      <a:r>
                        <a:rPr lang="en-US" sz="24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≥ 38%</a:t>
                      </a:r>
                      <a:endParaRPr lang="zh-TW" sz="2400" kern="100" dirty="0">
                        <a:solidFill>
                          <a:srgbClr val="0000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≥ 1.8</a:t>
                      </a:r>
                      <a:r>
                        <a:rPr lang="en-US" sz="2400" kern="0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新細明體"/>
                          <a:cs typeface="Times New Roman"/>
                        </a:rPr>
                        <a:t>x</a:t>
                      </a:r>
                      <a:r>
                        <a:rPr lang="en-US" sz="2400" kern="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10</a:t>
                      </a:r>
                      <a:r>
                        <a:rPr lang="en-US" sz="2400" kern="0" baseline="30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14</a:t>
                      </a:r>
                      <a:endParaRPr lang="zh-TW" sz="2400" kern="100" dirty="0">
                        <a:solidFill>
                          <a:srgbClr val="0000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≥ 1000</a:t>
                      </a:r>
                      <a:endParaRPr lang="zh-TW" sz="2400" kern="100" dirty="0">
                        <a:solidFill>
                          <a:srgbClr val="0000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35231"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SO</a:t>
                      </a:r>
                      <a:r>
                        <a:rPr lang="en-US" sz="2400" kern="100" baseline="-25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4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(4</a:t>
                      </a:r>
                      <a:r>
                        <a:rPr lang="en-US" sz="2400" kern="0" dirty="0">
                          <a:effectLst/>
                          <a:latin typeface="Arial"/>
                          <a:ea typeface="新細明體"/>
                          <a:cs typeface="Times New Roman"/>
                        </a:rPr>
                        <a:t>x</a:t>
                      </a:r>
                      <a:r>
                        <a:rPr lang="en-US" sz="2400" kern="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10</a:t>
                      </a:r>
                      <a:r>
                        <a:rPr lang="en-US" sz="2400" kern="0" baseline="30000" dirty="0">
                          <a:effectLst/>
                          <a:latin typeface="Symbol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en-US" sz="2400" kern="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11</a:t>
                      </a:r>
                      <a:r>
                        <a:rPr lang="en-US" sz="2400" kern="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r>
                        <a:rPr lang="en-US" sz="2400" i="1" kern="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b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50 ppb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</a:t>
                      </a:r>
                      <a:r>
                        <a:rPr lang="en-US" sz="2400" kern="0" dirty="0">
                          <a:effectLst/>
                          <a:latin typeface="Arial"/>
                          <a:ea typeface="新細明體"/>
                          <a:cs typeface="Times New Roman"/>
                        </a:rPr>
                        <a:t>x</a:t>
                      </a:r>
                      <a:r>
                        <a:rPr lang="en-US" sz="2400" kern="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10</a:t>
                      </a:r>
                      <a:r>
                        <a:rPr lang="en-US" sz="2400" kern="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12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50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35231"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NO</a:t>
                      </a:r>
                      <a:r>
                        <a:rPr lang="en-US" sz="2400" kern="100" baseline="-25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4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(7</a:t>
                      </a:r>
                      <a:r>
                        <a:rPr lang="en-US" sz="2400" kern="0">
                          <a:effectLst/>
                          <a:latin typeface="Arial"/>
                          <a:ea typeface="新細明體"/>
                          <a:cs typeface="Times New Roman"/>
                        </a:rPr>
                        <a:t>x</a:t>
                      </a:r>
                      <a:r>
                        <a:rPr lang="en-US" sz="2400" ker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10</a:t>
                      </a:r>
                      <a:r>
                        <a:rPr lang="en-US" sz="2400" kern="0" baseline="30000">
                          <a:effectLst/>
                          <a:latin typeface="Symbol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en-US" sz="2400" kern="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12</a:t>
                      </a:r>
                      <a:r>
                        <a:rPr lang="en-US" sz="2400" ker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r>
                        <a:rPr lang="en-US" sz="2400" i="1" kern="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b</a:t>
                      </a:r>
                      <a:endParaRPr lang="zh-TW" sz="24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50 ppb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</a:t>
                      </a:r>
                      <a:r>
                        <a:rPr lang="en-US" sz="2400" kern="0" dirty="0">
                          <a:effectLst/>
                          <a:latin typeface="Arial"/>
                          <a:ea typeface="新細明體"/>
                          <a:cs typeface="Times New Roman"/>
                        </a:rPr>
                        <a:t>x</a:t>
                      </a:r>
                      <a:r>
                        <a:rPr lang="en-US" sz="2400" kern="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10</a:t>
                      </a:r>
                      <a:r>
                        <a:rPr lang="en-US" sz="2400" kern="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12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9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35231"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carboxylic acids</a:t>
                      </a:r>
                      <a:endParaRPr lang="zh-TW" sz="24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(1</a:t>
                      </a:r>
                      <a:r>
                        <a:rPr lang="en-US" sz="2400" kern="0" dirty="0">
                          <a:effectLst/>
                          <a:latin typeface="Arial"/>
                          <a:ea typeface="新細明體"/>
                          <a:cs typeface="Times New Roman"/>
                        </a:rPr>
                        <a:t>x</a:t>
                      </a:r>
                      <a:r>
                        <a:rPr lang="en-US" sz="2400" kern="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10</a:t>
                      </a:r>
                      <a:r>
                        <a:rPr lang="en-US" sz="2400" kern="0" baseline="30000" dirty="0">
                          <a:effectLst/>
                          <a:latin typeface="Symbol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en-US" sz="2400" kern="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10</a:t>
                      </a:r>
                      <a:r>
                        <a:rPr lang="en-US" sz="2400" kern="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r>
                        <a:rPr lang="en-US" sz="2400" i="1" kern="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 ppb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</a:t>
                      </a:r>
                      <a:r>
                        <a:rPr lang="en-US" sz="2400" kern="0" dirty="0">
                          <a:effectLst/>
                          <a:latin typeface="Arial"/>
                          <a:ea typeface="新細明體"/>
                          <a:cs typeface="Times New Roman"/>
                        </a:rPr>
                        <a:t>x</a:t>
                      </a:r>
                      <a:r>
                        <a:rPr lang="en-US" sz="2400" kern="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10</a:t>
                      </a:r>
                      <a:r>
                        <a:rPr lang="en-US" sz="2400" kern="0" baseline="30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11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22631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45262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67894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905256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131570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1357884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1584198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18105120" algn="l" defTabSz="4526280" rtl="0" eaLnBrk="1" latinLnBrk="0" hangingPunct="1">
                        <a:defRPr sz="89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12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0" y="6396335"/>
            <a:ext cx="3191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Science 347, 751 (2015)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96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71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540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2" y="20992"/>
            <a:ext cx="9094787" cy="682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834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892" y="8524"/>
            <a:ext cx="6019800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82809" y="4935671"/>
            <a:ext cx="88775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Tom R. Lewis, Mark A. Blitz, Dwayne E. Heard and Paul W. </a:t>
            </a:r>
            <a:r>
              <a:rPr lang="en-US" altLang="zh-TW" dirty="0" err="1"/>
              <a:t>Seakins</a:t>
            </a:r>
            <a:r>
              <a:rPr lang="en-US" altLang="zh-TW" dirty="0"/>
              <a:t>  </a:t>
            </a:r>
          </a:p>
          <a:p>
            <a:r>
              <a:rPr lang="en-US" altLang="zh-TW" dirty="0" smtClean="0"/>
              <a:t>Phys</a:t>
            </a:r>
            <a:r>
              <a:rPr lang="en-US" altLang="zh-TW" dirty="0"/>
              <a:t>. Chem. Chem. Phys., 2015,17, 4859-4863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6633411" y="4278278"/>
            <a:ext cx="1704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</a:rPr>
              <a:t>(</a:t>
            </a:r>
            <a:r>
              <a:rPr lang="en-US" altLang="zh-TW" dirty="0" smtClean="0">
                <a:solidFill>
                  <a:srgbClr val="0000FF"/>
                </a:solidFill>
                <a:latin typeface="Times New Roman"/>
                <a:cs typeface="Times New Roman"/>
              </a:rPr>
              <a:t>≤ </a:t>
            </a:r>
            <a:r>
              <a:rPr lang="en-US" altLang="zh-TW" dirty="0" smtClean="0">
                <a:solidFill>
                  <a:srgbClr val="0000FF"/>
                </a:solidFill>
              </a:rPr>
              <a:t>30% RH)</a:t>
            </a:r>
            <a:endParaRPr lang="zh-TW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93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29208" y="1484784"/>
            <a:ext cx="5626968" cy="432048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F686EE-AB71-466A-81D8-3144E8DFAC73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67544" y="1412776"/>
            <a:ext cx="5748302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smtClean="0"/>
              <a:t>Strong Negative Temperature Dependence of the Simplest </a:t>
            </a:r>
            <a:r>
              <a:rPr lang="en-US" sz="2000" b="1" dirty="0" err="1" smtClean="0"/>
              <a:t>Criegee</a:t>
            </a:r>
            <a:r>
              <a:rPr lang="en-US" sz="2000" b="1" dirty="0" smtClean="0"/>
              <a:t> Intermediate CH</a:t>
            </a:r>
            <a:r>
              <a:rPr lang="en-US" sz="2000" b="1" baseline="-25000" dirty="0" smtClean="0"/>
              <a:t>2</a:t>
            </a:r>
            <a:r>
              <a:rPr lang="en-US" sz="2000" b="1" dirty="0" smtClean="0"/>
              <a:t>OO Reaction with Water Dimer</a:t>
            </a:r>
          </a:p>
          <a:p>
            <a:pPr algn="ctr">
              <a:lnSpc>
                <a:spcPct val="150000"/>
              </a:lnSpc>
            </a:pPr>
            <a:r>
              <a:rPr lang="en-US" sz="1400" b="1" dirty="0" smtClean="0"/>
              <a:t>Mica C. Smith</a:t>
            </a:r>
            <a:r>
              <a:rPr lang="en-US" sz="1600" baseline="30000" dirty="0"/>
              <a:t>†‡</a:t>
            </a:r>
            <a:r>
              <a:rPr lang="en-US" sz="1400" b="1" dirty="0" smtClean="0"/>
              <a:t>, Chun-Hung Chang</a:t>
            </a:r>
            <a:r>
              <a:rPr lang="en-US" sz="1600" baseline="30000" dirty="0" smtClean="0"/>
              <a:t>‡</a:t>
            </a:r>
            <a:r>
              <a:rPr lang="en-US" sz="1400" b="1" dirty="0" smtClean="0"/>
              <a:t>, Wen Chao</a:t>
            </a:r>
            <a:r>
              <a:rPr lang="en-US" sz="1600" baseline="30000" dirty="0" smtClean="0"/>
              <a:t>‡§</a:t>
            </a:r>
            <a:r>
              <a:rPr lang="en-US" sz="1400" b="1" dirty="0" smtClean="0"/>
              <a:t>, Liang-Chun Lin</a:t>
            </a:r>
            <a:r>
              <a:rPr lang="en-US" sz="1600" baseline="30000" dirty="0"/>
              <a:t>‡§</a:t>
            </a:r>
            <a:r>
              <a:rPr lang="en-US" sz="1400" b="1" dirty="0" smtClean="0"/>
              <a:t>, </a:t>
            </a:r>
            <a:r>
              <a:rPr lang="en-US" sz="1400" b="1" dirty="0" err="1" smtClean="0"/>
              <a:t>Kaito</a:t>
            </a:r>
            <a:r>
              <a:rPr lang="en-US" sz="1400" b="1" dirty="0" smtClean="0"/>
              <a:t> Takahashi</a:t>
            </a:r>
            <a:r>
              <a:rPr lang="en-US" sz="1600" baseline="30000" dirty="0"/>
              <a:t>‡</a:t>
            </a:r>
            <a:r>
              <a:rPr lang="en-US" sz="1400" b="1" dirty="0" smtClean="0"/>
              <a:t>, Kristie A. </a:t>
            </a:r>
            <a:r>
              <a:rPr lang="en-US" sz="1400" b="1" dirty="0" err="1" smtClean="0"/>
              <a:t>Boering</a:t>
            </a:r>
            <a:r>
              <a:rPr lang="en-US" sz="1600" baseline="30000" dirty="0"/>
              <a:t>†</a:t>
            </a:r>
            <a:r>
              <a:rPr lang="en-US" sz="2000" baseline="30000" dirty="0"/>
              <a:t>∥</a:t>
            </a:r>
            <a:r>
              <a:rPr lang="en-US" sz="1400" b="1" dirty="0" smtClean="0"/>
              <a:t>, Jim Jr-Min Lin</a:t>
            </a:r>
            <a:r>
              <a:rPr lang="en-US" sz="1600" b="1" dirty="0" smtClean="0"/>
              <a:t>*</a:t>
            </a:r>
            <a:r>
              <a:rPr lang="en-US" sz="1600" baseline="30000" dirty="0"/>
              <a:t>‡§</a:t>
            </a:r>
            <a:endParaRPr lang="en-US" sz="1600" dirty="0" smtClean="0"/>
          </a:p>
          <a:p>
            <a:pPr algn="ctr">
              <a:lnSpc>
                <a:spcPct val="150000"/>
              </a:lnSpc>
            </a:pPr>
            <a:r>
              <a:rPr lang="en-US" sz="1400" dirty="0" smtClean="0"/>
              <a:t>†</a:t>
            </a:r>
            <a:r>
              <a:rPr lang="en-US" baseline="30000" dirty="0" smtClean="0"/>
              <a:t> </a:t>
            </a:r>
            <a:r>
              <a:rPr lang="en-US" sz="1200" dirty="0"/>
              <a:t>Department of Chemistry, University of California, Berkeley, Berkeley, California 94720, United States</a:t>
            </a:r>
            <a:endParaRPr lang="en-US" sz="1200" baseline="30000" dirty="0" smtClean="0"/>
          </a:p>
          <a:p>
            <a:pPr algn="ctr">
              <a:lnSpc>
                <a:spcPct val="150000"/>
              </a:lnSpc>
            </a:pPr>
            <a:r>
              <a:rPr lang="en-US" sz="1400" dirty="0" smtClean="0"/>
              <a:t>‡</a:t>
            </a:r>
            <a:r>
              <a:rPr lang="en-US" baseline="30000" dirty="0" smtClean="0"/>
              <a:t> </a:t>
            </a:r>
            <a:r>
              <a:rPr lang="en-US" sz="1200" dirty="0"/>
              <a:t>Institute of Atomic and Molecular Sciences, Academia </a:t>
            </a:r>
            <a:r>
              <a:rPr lang="en-US" sz="1200" dirty="0" err="1"/>
              <a:t>Sinica</a:t>
            </a:r>
            <a:r>
              <a:rPr lang="en-US" sz="1200" dirty="0"/>
              <a:t>, Taipei 10617, Taiwan</a:t>
            </a:r>
            <a:endParaRPr lang="en-US" sz="1200" baseline="30000" dirty="0" smtClean="0"/>
          </a:p>
          <a:p>
            <a:pPr algn="ctr">
              <a:lnSpc>
                <a:spcPct val="150000"/>
              </a:lnSpc>
            </a:pPr>
            <a:r>
              <a:rPr lang="en-US" sz="1400" dirty="0" smtClean="0"/>
              <a:t>§</a:t>
            </a:r>
            <a:r>
              <a:rPr lang="en-US" dirty="0"/>
              <a:t> </a:t>
            </a:r>
            <a:r>
              <a:rPr lang="en-US" sz="1200" dirty="0"/>
              <a:t>Department of Chemistry, National Taiwan University, Taipei 10617, Taiwan</a:t>
            </a:r>
            <a:endParaRPr lang="en-US" sz="1200" baseline="30000" dirty="0" smtClean="0"/>
          </a:p>
          <a:p>
            <a:pPr algn="ctr">
              <a:lnSpc>
                <a:spcPct val="150000"/>
              </a:lnSpc>
            </a:pPr>
            <a:r>
              <a:rPr lang="en-US" sz="1400" dirty="0" smtClean="0"/>
              <a:t>∥</a:t>
            </a:r>
            <a:r>
              <a:rPr lang="en-US" sz="2000" baseline="30000" dirty="0" smtClean="0"/>
              <a:t> </a:t>
            </a:r>
            <a:r>
              <a:rPr lang="en-US" sz="1200" dirty="0"/>
              <a:t>Department of Earth and Planetary Science, University of California, Berkeley, Berkeley, California 94720,United States</a:t>
            </a:r>
            <a:endParaRPr lang="en-US" sz="1200" baseline="30000" dirty="0" smtClean="0"/>
          </a:p>
          <a:p>
            <a:pPr algn="ctr">
              <a:lnSpc>
                <a:spcPct val="150000"/>
              </a:lnSpc>
            </a:pP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2915816" y="5877272"/>
            <a:ext cx="40384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FF"/>
                </a:solidFill>
              </a:rPr>
              <a:t>DOI: 10.1021/acs.jpclett.5b01109</a:t>
            </a:r>
            <a:endParaRPr lang="en-US" sz="2000" dirty="0">
              <a:solidFill>
                <a:srgbClr val="0000FF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88843" y="1158470"/>
            <a:ext cx="87551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128" name="Picture 8" descr="\\cas\cr\desktopFR\dfs69\Desktop\New folder (2)\pg\JZ - RGB jca 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2859088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7510" y="2247892"/>
            <a:ext cx="2758986" cy="278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70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E5513D-7951-4D00-815E-5F8B12F920ED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8726045"/>
              </p:ext>
            </p:extLst>
          </p:nvPr>
        </p:nvGraphicFramePr>
        <p:xfrm>
          <a:off x="3982192" y="-216473"/>
          <a:ext cx="4864926" cy="66932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765" name="Graph" r:id="rId3" imgW="2898038" imgH="4009949" progId="Origin50.Graph">
                  <p:embed/>
                </p:oleObj>
              </mc:Choice>
              <mc:Fallback>
                <p:oleObj name="Graph" r:id="rId3" imgW="2898038" imgH="4009949" progId="Origin50.Graph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2192" y="-216473"/>
                        <a:ext cx="4864926" cy="66932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512" y="0"/>
            <a:ext cx="3124229" cy="629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33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F686EE-AB71-466A-81D8-3144E8DFAC73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113" y="213756"/>
            <a:ext cx="7896051" cy="13039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9208" y="1258785"/>
            <a:ext cx="3236105" cy="8967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126" y="2247223"/>
            <a:ext cx="6367515" cy="7691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395" y="3317813"/>
            <a:ext cx="7119495" cy="7910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6846" y="4310750"/>
            <a:ext cx="3789863" cy="143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13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F686EE-AB71-466A-81D8-3144E8DFAC73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5416" y="461665"/>
            <a:ext cx="9219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</a:t>
            </a:r>
            <a:r>
              <a:rPr lang="en-US" baseline="-25000" dirty="0" smtClean="0"/>
              <a:t>2</a:t>
            </a:r>
            <a:r>
              <a:rPr lang="en-US" dirty="0" smtClean="0"/>
              <a:t>OO + (H</a:t>
            </a:r>
            <a:r>
              <a:rPr lang="en-US" baseline="-25000" dirty="0" smtClean="0"/>
              <a:t>2</a:t>
            </a:r>
            <a:r>
              <a:rPr lang="en-US" dirty="0" smtClean="0"/>
              <a:t>O)</a:t>
            </a:r>
            <a:r>
              <a:rPr lang="en-US" baseline="-25000" dirty="0" smtClean="0"/>
              <a:t>2</a:t>
            </a:r>
            <a:r>
              <a:rPr lang="en-US" dirty="0" smtClean="0"/>
              <a:t> reaction rate: </a:t>
            </a:r>
            <a:r>
              <a:rPr lang="en-US" i="1" dirty="0" smtClean="0"/>
              <a:t>k</a:t>
            </a:r>
            <a:r>
              <a:rPr lang="en-US" dirty="0" smtClean="0"/>
              <a:t>(298 K) = (7.4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±</a:t>
            </a:r>
            <a:r>
              <a:rPr lang="en-US" dirty="0" smtClean="0"/>
              <a:t>0.6)×10</a:t>
            </a:r>
            <a:r>
              <a:rPr lang="en-US" altLang="zh-TW" baseline="30000" dirty="0">
                <a:latin typeface="Symbol" panose="05050102010706020507" pitchFamily="18" charset="2"/>
              </a:rPr>
              <a:t>-</a:t>
            </a:r>
            <a:r>
              <a:rPr lang="en-US" baseline="30000" dirty="0" smtClean="0"/>
              <a:t>12</a:t>
            </a:r>
            <a:r>
              <a:rPr lang="en-US" dirty="0" smtClean="0"/>
              <a:t> cm</a:t>
            </a:r>
            <a:r>
              <a:rPr lang="en-US" baseline="30000" dirty="0" smtClean="0"/>
              <a:t>3</a:t>
            </a:r>
            <a:r>
              <a:rPr lang="en-US" dirty="0" smtClean="0"/>
              <a:t> s</a:t>
            </a:r>
            <a:r>
              <a:rPr lang="en-US" altLang="zh-TW" baseline="30000" dirty="0">
                <a:latin typeface="Symbol" panose="05050102010706020507" pitchFamily="18" charset="2"/>
              </a:rPr>
              <a:t>-</a:t>
            </a:r>
            <a:r>
              <a:rPr lang="en-US" baseline="30000" dirty="0" smtClean="0"/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416" y="0"/>
            <a:ext cx="90579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Arrhenius activation energy: </a:t>
            </a:r>
            <a:r>
              <a:rPr lang="en-US" i="1" dirty="0" err="1" smtClean="0"/>
              <a:t>E</a:t>
            </a:r>
            <a:r>
              <a:rPr lang="en-US" i="1" baseline="-25000" dirty="0" err="1" smtClean="0"/>
              <a:t>a</a:t>
            </a:r>
            <a:r>
              <a:rPr lang="en-US" dirty="0" smtClean="0"/>
              <a:t> = </a:t>
            </a:r>
            <a:r>
              <a:rPr lang="en-US" dirty="0" smtClean="0">
                <a:latin typeface="Symbol" panose="05050102010706020507" pitchFamily="18" charset="2"/>
              </a:rPr>
              <a:t>-</a:t>
            </a:r>
            <a:r>
              <a:rPr lang="en-US" dirty="0" smtClean="0"/>
              <a:t>8.1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±</a:t>
            </a:r>
            <a:r>
              <a:rPr lang="en-US" dirty="0" smtClean="0"/>
              <a:t> 0.6 kcal mol</a:t>
            </a:r>
            <a:r>
              <a:rPr lang="en-US" baseline="30000" dirty="0" smtClean="0">
                <a:latin typeface="Symbol" panose="05050102010706020507" pitchFamily="18" charset="2"/>
              </a:rPr>
              <a:t>-</a:t>
            </a:r>
            <a:r>
              <a:rPr lang="en-US" baseline="30000" dirty="0" smtClean="0"/>
              <a:t>1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17" name="物件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3128508"/>
              </p:ext>
            </p:extLst>
          </p:nvPr>
        </p:nvGraphicFramePr>
        <p:xfrm>
          <a:off x="180271" y="515621"/>
          <a:ext cx="8383604" cy="63423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76" name="Graph" r:id="rId4" imgW="4041648" imgH="3024835" progId="Origin50.Graph">
                  <p:embed/>
                </p:oleObj>
              </mc:Choice>
              <mc:Fallback>
                <p:oleObj name="Graph" r:id="rId4" imgW="4041648" imgH="3024835" progId="Origin50.Graph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271" y="515621"/>
                        <a:ext cx="8383604" cy="63423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002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E5513D-7951-4D00-815E-5F8B12F920ED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pic>
        <p:nvPicPr>
          <p:cNvPr id="5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47" y="461913"/>
            <a:ext cx="8647462" cy="565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2017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65113" y="122409"/>
            <a:ext cx="87465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</a:rPr>
              <a:t>Very strong structure effect in the Criegee intermediate reactions with water vapor</a:t>
            </a:r>
            <a:endParaRPr lang="zh-TW" altLang="en-US" sz="3200" dirty="0">
              <a:solidFill>
                <a:srgbClr val="0000FF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02780" y="1390969"/>
            <a:ext cx="582505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Water dimer + anti conformers and CH</a:t>
            </a:r>
            <a:r>
              <a:rPr lang="en-US" altLang="zh-TW" baseline="-25000" dirty="0" smtClean="0"/>
              <a:t>2</a:t>
            </a:r>
            <a:r>
              <a:rPr lang="en-US" altLang="zh-TW" dirty="0" smtClean="0"/>
              <a:t>OO 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417207" y="2554252"/>
            <a:ext cx="6305957" cy="461665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Water dimer + </a:t>
            </a:r>
            <a:r>
              <a:rPr lang="en-US" altLang="zh-TW" dirty="0" err="1" smtClean="0"/>
              <a:t>syn</a:t>
            </a:r>
            <a:r>
              <a:rPr lang="en-US" altLang="zh-TW" dirty="0" smtClean="0"/>
              <a:t> conformers and (CH</a:t>
            </a:r>
            <a:r>
              <a:rPr lang="en-US" altLang="zh-TW" baseline="-25000" dirty="0" smtClean="0"/>
              <a:t>3</a:t>
            </a:r>
            <a:r>
              <a:rPr lang="en-US" altLang="zh-TW" dirty="0" smtClean="0"/>
              <a:t>)</a:t>
            </a:r>
            <a:r>
              <a:rPr lang="en-US" altLang="zh-TW" baseline="-25000" dirty="0" smtClean="0"/>
              <a:t>2</a:t>
            </a:r>
            <a:r>
              <a:rPr lang="en-US" altLang="zh-TW" dirty="0" smtClean="0"/>
              <a:t>COO </a:t>
            </a: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3424794" y="1850510"/>
            <a:ext cx="53553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i="1" dirty="0" smtClean="0"/>
              <a:t>k</a:t>
            </a:r>
            <a:r>
              <a:rPr lang="en-US" altLang="zh-TW" sz="3200" baseline="30000" dirty="0" smtClean="0"/>
              <a:t>(2)</a:t>
            </a:r>
            <a:r>
              <a:rPr lang="en-US" altLang="zh-TW" sz="3200" baseline="-25000" dirty="0" err="1" smtClean="0"/>
              <a:t>eff</a:t>
            </a:r>
            <a:r>
              <a:rPr lang="en-US" altLang="zh-TW" sz="3200" dirty="0" smtClean="0"/>
              <a:t> ~ 10</a:t>
            </a:r>
            <a:r>
              <a:rPr lang="en-US" altLang="zh-TW" sz="3200" baseline="30000" dirty="0" smtClean="0">
                <a:latin typeface="Symbol" panose="05050102010706020507" pitchFamily="18" charset="2"/>
              </a:rPr>
              <a:t>-</a:t>
            </a:r>
            <a:r>
              <a:rPr lang="en-US" altLang="zh-TW" sz="3200" baseline="30000" dirty="0" smtClean="0"/>
              <a:t>11</a:t>
            </a:r>
            <a:r>
              <a:rPr lang="en-US" altLang="zh-TW" sz="3200" dirty="0" smtClean="0"/>
              <a:t> cm</a:t>
            </a:r>
            <a:r>
              <a:rPr lang="en-US" altLang="zh-TW" sz="3200" baseline="30000" dirty="0" smtClean="0"/>
              <a:t>3 </a:t>
            </a:r>
            <a:r>
              <a:rPr lang="en-US" altLang="zh-TW" sz="3200" dirty="0" smtClean="0"/>
              <a:t>molecule</a:t>
            </a:r>
            <a:r>
              <a:rPr lang="en-US" altLang="zh-TW" sz="3200" baseline="30000" dirty="0">
                <a:latin typeface="Symbol" panose="05050102010706020507" pitchFamily="18" charset="2"/>
              </a:rPr>
              <a:t>-</a:t>
            </a:r>
            <a:r>
              <a:rPr lang="en-US" altLang="zh-TW" sz="3200" baseline="30000" dirty="0" smtClean="0"/>
              <a:t>1 </a:t>
            </a:r>
            <a:r>
              <a:rPr lang="en-US" altLang="zh-TW" sz="3200" dirty="0" smtClean="0"/>
              <a:t>s</a:t>
            </a:r>
            <a:r>
              <a:rPr lang="en-US" altLang="zh-TW" sz="3200" baseline="30000" dirty="0">
                <a:latin typeface="Symbol" panose="05050102010706020507" pitchFamily="18" charset="2"/>
              </a:rPr>
              <a:t>-</a:t>
            </a:r>
            <a:r>
              <a:rPr lang="en-US" altLang="zh-TW" sz="3200" baseline="30000" dirty="0" smtClean="0"/>
              <a:t>1</a:t>
            </a:r>
            <a:endParaRPr lang="zh-TW" altLang="en-US" sz="3200" baseline="300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3406647" y="3015917"/>
            <a:ext cx="53734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i="1" dirty="0" smtClean="0"/>
              <a:t>k</a:t>
            </a:r>
            <a:r>
              <a:rPr lang="en-US" altLang="zh-TW" sz="3200" baseline="30000" dirty="0" smtClean="0"/>
              <a:t>(2)</a:t>
            </a:r>
            <a:r>
              <a:rPr lang="en-US" altLang="zh-TW" sz="3200" baseline="-25000" dirty="0" err="1" smtClean="0"/>
              <a:t>eff</a:t>
            </a:r>
            <a:r>
              <a:rPr lang="en-US" altLang="zh-TW" sz="3200" dirty="0" smtClean="0"/>
              <a:t> &lt; 10</a:t>
            </a:r>
            <a:r>
              <a:rPr lang="en-US" altLang="zh-TW" sz="3200" baseline="30000" dirty="0" smtClean="0">
                <a:latin typeface="Symbol" panose="05050102010706020507" pitchFamily="18" charset="2"/>
              </a:rPr>
              <a:t>-</a:t>
            </a:r>
            <a:r>
              <a:rPr lang="en-US" altLang="zh-TW" sz="3200" baseline="30000" dirty="0" smtClean="0"/>
              <a:t>13</a:t>
            </a:r>
            <a:r>
              <a:rPr lang="en-US" altLang="zh-TW" sz="3200" dirty="0" smtClean="0"/>
              <a:t> cm</a:t>
            </a:r>
            <a:r>
              <a:rPr lang="en-US" altLang="zh-TW" sz="3200" baseline="30000" dirty="0" smtClean="0"/>
              <a:t>3 </a:t>
            </a:r>
            <a:r>
              <a:rPr lang="en-US" altLang="zh-TW" sz="3200" dirty="0" smtClean="0"/>
              <a:t>molecule</a:t>
            </a:r>
            <a:r>
              <a:rPr lang="en-US" altLang="zh-TW" sz="3200" baseline="30000" dirty="0">
                <a:latin typeface="Symbol" panose="05050102010706020507" pitchFamily="18" charset="2"/>
              </a:rPr>
              <a:t>-</a:t>
            </a:r>
            <a:r>
              <a:rPr lang="en-US" altLang="zh-TW" sz="3200" baseline="30000" dirty="0" smtClean="0"/>
              <a:t>1 </a:t>
            </a:r>
            <a:r>
              <a:rPr lang="en-US" altLang="zh-TW" sz="3200" dirty="0" smtClean="0"/>
              <a:t>s</a:t>
            </a:r>
            <a:r>
              <a:rPr lang="en-US" altLang="zh-TW" sz="3200" baseline="30000" dirty="0">
                <a:latin typeface="Symbol" panose="05050102010706020507" pitchFamily="18" charset="2"/>
              </a:rPr>
              <a:t>-</a:t>
            </a:r>
            <a:r>
              <a:rPr lang="en-US" altLang="zh-TW" sz="3200" baseline="30000" dirty="0" smtClean="0"/>
              <a:t>1</a:t>
            </a:r>
            <a:endParaRPr lang="zh-TW" altLang="en-US" sz="3200" baseline="30000" dirty="0"/>
          </a:p>
        </p:txBody>
      </p:sp>
      <p:grpSp>
        <p:nvGrpSpPr>
          <p:cNvPr id="10" name="群組 9"/>
          <p:cNvGrpSpPr/>
          <p:nvPr/>
        </p:nvGrpSpPr>
        <p:grpSpPr>
          <a:xfrm>
            <a:off x="2642697" y="3667190"/>
            <a:ext cx="3815253" cy="2635984"/>
            <a:chOff x="2506561" y="7372080"/>
            <a:chExt cx="2806220" cy="2094726"/>
          </a:xfrm>
        </p:grpSpPr>
        <p:pic>
          <p:nvPicPr>
            <p:cNvPr id="11" name="Picture 6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63" t="6260" b="-7433"/>
            <a:stretch/>
          </p:blipFill>
          <p:spPr bwMode="auto">
            <a:xfrm>
              <a:off x="2506561" y="7372080"/>
              <a:ext cx="2806220" cy="2094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橢圓 11"/>
            <p:cNvSpPr/>
            <p:nvPr/>
          </p:nvSpPr>
          <p:spPr>
            <a:xfrm>
              <a:off x="4000384" y="8377014"/>
              <a:ext cx="392143" cy="62468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圓角矩形 12"/>
            <p:cNvSpPr/>
            <p:nvPr/>
          </p:nvSpPr>
          <p:spPr>
            <a:xfrm>
              <a:off x="2506561" y="7372080"/>
              <a:ext cx="2806220" cy="2094726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6736342" y="5821081"/>
            <a:ext cx="22204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 © </a:t>
            </a:r>
            <a:r>
              <a:rPr lang="en-US" altLang="zh-TW" dirty="0" smtClean="0"/>
              <a:t>Science 2013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2626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E5513D-7951-4D00-815E-5F8B12F920ED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  <p:pic>
        <p:nvPicPr>
          <p:cNvPr id="1116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06" y="-253388"/>
            <a:ext cx="8854891" cy="6183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156906" y="5698849"/>
            <a:ext cx="88548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Chun-Hung Chang</a:t>
            </a:r>
            <a:r>
              <a:rPr lang="en-US" altLang="zh-TW" dirty="0" smtClean="0">
                <a:cs typeface="Times New Roman" panose="02020603050405020304" pitchFamily="18" charset="0"/>
              </a:rPr>
              <a:t>, </a:t>
            </a:r>
            <a:r>
              <a:rPr lang="en-US" altLang="zh-TW" dirty="0">
                <a:cs typeface="Times New Roman" panose="02020603050405020304" pitchFamily="18" charset="0"/>
              </a:rPr>
              <a:t>Wen </a:t>
            </a:r>
            <a:r>
              <a:rPr lang="en-US" altLang="zh-TW" dirty="0" smtClean="0">
                <a:cs typeface="Times New Roman" panose="02020603050405020304" pitchFamily="18" charset="0"/>
              </a:rPr>
              <a:t>Chao, </a:t>
            </a:r>
            <a:r>
              <a:rPr lang="en-US" altLang="zh-TW" dirty="0" err="1">
                <a:cs typeface="Times New Roman" panose="02020603050405020304" pitchFamily="18" charset="0"/>
              </a:rPr>
              <a:t>Hao</a:t>
            </a:r>
            <a:r>
              <a:rPr lang="en-US" altLang="zh-TW" dirty="0">
                <a:cs typeface="Times New Roman" panose="02020603050405020304" pitchFamily="18" charset="0"/>
              </a:rPr>
              <a:t>-Li Huang</a:t>
            </a:r>
            <a:r>
              <a:rPr lang="en-US" altLang="zh-TW" dirty="0" smtClean="0">
                <a:cs typeface="Times New Roman" panose="02020603050405020304" pitchFamily="18" charset="0"/>
              </a:rPr>
              <a:t>, </a:t>
            </a:r>
            <a:r>
              <a:rPr lang="en-US" altLang="zh-TW" dirty="0">
                <a:cs typeface="Times New Roman" panose="02020603050405020304" pitchFamily="18" charset="0"/>
              </a:rPr>
              <a:t>Liang-Chun </a:t>
            </a:r>
            <a:r>
              <a:rPr lang="en-US" altLang="zh-TW" dirty="0" smtClean="0">
                <a:cs typeface="Times New Roman" panose="02020603050405020304" pitchFamily="18" charset="0"/>
              </a:rPr>
              <a:t>Lin </a:t>
            </a:r>
            <a:r>
              <a:rPr lang="en-US" altLang="zh-TW" dirty="0">
                <a:cs typeface="Times New Roman" panose="02020603050405020304" pitchFamily="18" charset="0"/>
              </a:rPr>
              <a:t>and Jim Jr-Min </a:t>
            </a:r>
            <a:r>
              <a:rPr lang="en-US" altLang="zh-TW" dirty="0" smtClean="0">
                <a:cs typeface="Times New Roman" panose="02020603050405020304" pitchFamily="18" charset="0"/>
              </a:rPr>
              <a:t>Lin, submitted. 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33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2620190"/>
              </p:ext>
            </p:extLst>
          </p:nvPr>
        </p:nvGraphicFramePr>
        <p:xfrm>
          <a:off x="132716" y="-114300"/>
          <a:ext cx="9960335" cy="6957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69" name="Graph" r:id="rId3" imgW="4154760" imgH="2901600" progId="Origin50.Graph">
                  <p:embed/>
                </p:oleObj>
              </mc:Choice>
              <mc:Fallback>
                <p:oleObj name="Graph" r:id="rId3" imgW="4154760" imgH="2901600" progId="Origin50.Grap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2716" y="-114300"/>
                        <a:ext cx="9960335" cy="6957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3395074" y="26632"/>
            <a:ext cx="21900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solidFill>
                  <a:srgbClr val="0000FF"/>
                </a:solidFill>
              </a:rPr>
              <a:t>CH</a:t>
            </a:r>
            <a:r>
              <a:rPr lang="en-US" altLang="zh-TW" sz="3200" b="1" baseline="-25000" dirty="0" smtClean="0">
                <a:solidFill>
                  <a:srgbClr val="0000FF"/>
                </a:solidFill>
              </a:rPr>
              <a:t>3</a:t>
            </a:r>
            <a:r>
              <a:rPr lang="en-US" altLang="zh-TW" sz="3200" b="1" dirty="0" smtClean="0">
                <a:solidFill>
                  <a:srgbClr val="0000FF"/>
                </a:solidFill>
              </a:rPr>
              <a:t>CHOO</a:t>
            </a:r>
            <a:endParaRPr lang="zh-TW" altLang="en-US" sz="3200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457950" y="6242050"/>
            <a:ext cx="2057400" cy="365125"/>
          </a:xfrm>
        </p:spPr>
        <p:txBody>
          <a:bodyPr/>
          <a:lstStyle/>
          <a:p>
            <a:pPr>
              <a:defRPr/>
            </a:pPr>
            <a:fld id="{5BE5513D-7951-4D00-815E-5F8B12F920ED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grpSp>
        <p:nvGrpSpPr>
          <p:cNvPr id="4" name="群組 3"/>
          <p:cNvGrpSpPr/>
          <p:nvPr/>
        </p:nvGrpSpPr>
        <p:grpSpPr>
          <a:xfrm>
            <a:off x="3825112" y="1700257"/>
            <a:ext cx="1558651" cy="1972619"/>
            <a:chOff x="5327849" y="2304106"/>
            <a:chExt cx="1082475" cy="1972619"/>
          </a:xfrm>
        </p:grpSpPr>
        <p:pic>
          <p:nvPicPr>
            <p:cNvPr id="13" name="Picture 6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629" t="6260" b="-7433"/>
            <a:stretch/>
          </p:blipFill>
          <p:spPr bwMode="auto">
            <a:xfrm>
              <a:off x="5327849" y="2304106"/>
              <a:ext cx="1082475" cy="19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橢圓 13"/>
            <p:cNvSpPr/>
            <p:nvPr/>
          </p:nvSpPr>
          <p:spPr>
            <a:xfrm>
              <a:off x="5327849" y="3250461"/>
              <a:ext cx="323443" cy="5882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0" name="文字方塊 9"/>
          <p:cNvSpPr txBox="1"/>
          <p:nvPr/>
        </p:nvSpPr>
        <p:spPr>
          <a:xfrm>
            <a:off x="3230077" y="3032029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dry</a:t>
            </a:r>
            <a:endParaRPr lang="zh-TW" altLang="en-US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2601379" y="4251927"/>
            <a:ext cx="628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wet</a:t>
            </a:r>
            <a:endParaRPr lang="zh-TW" altLang="en-US" dirty="0"/>
          </a:p>
        </p:txBody>
      </p:sp>
      <p:sp>
        <p:nvSpPr>
          <p:cNvPr id="12" name="手繪多邊形 11"/>
          <p:cNvSpPr/>
          <p:nvPr/>
        </p:nvSpPr>
        <p:spPr>
          <a:xfrm>
            <a:off x="2889850" y="3459190"/>
            <a:ext cx="479347" cy="895934"/>
          </a:xfrm>
          <a:custGeom>
            <a:avLst/>
            <a:gdLst>
              <a:gd name="connsiteX0" fmla="*/ 752475 w 752475"/>
              <a:gd name="connsiteY0" fmla="*/ 0 h 523875"/>
              <a:gd name="connsiteX1" fmla="*/ 476250 w 752475"/>
              <a:gd name="connsiteY1" fmla="*/ 295275 h 523875"/>
              <a:gd name="connsiteX2" fmla="*/ 0 w 752475"/>
              <a:gd name="connsiteY2" fmla="*/ 523875 h 523875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0 w 914400"/>
              <a:gd name="connsiteY2" fmla="*/ 552450 h 552450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333375 w 914400"/>
              <a:gd name="connsiteY2" fmla="*/ 476249 h 552450"/>
              <a:gd name="connsiteX3" fmla="*/ 0 w 914400"/>
              <a:gd name="connsiteY3" fmla="*/ 552450 h 552450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285750 w 914400"/>
              <a:gd name="connsiteY2" fmla="*/ 419099 h 552450"/>
              <a:gd name="connsiteX3" fmla="*/ 0 w 914400"/>
              <a:gd name="connsiteY3" fmla="*/ 552450 h 552450"/>
              <a:gd name="connsiteX0" fmla="*/ 838200 w 838200"/>
              <a:gd name="connsiteY0" fmla="*/ 0 h 609600"/>
              <a:gd name="connsiteX1" fmla="*/ 561975 w 838200"/>
              <a:gd name="connsiteY1" fmla="*/ 295275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400050 w 838200"/>
              <a:gd name="connsiteY1" fmla="*/ 152400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161925 w 838200"/>
              <a:gd name="connsiteY2" fmla="*/ 333374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0 w 838200"/>
              <a:gd name="connsiteY2" fmla="*/ 609600 h 609600"/>
              <a:gd name="connsiteX0" fmla="*/ 638175 w 638175"/>
              <a:gd name="connsiteY0" fmla="*/ 0 h 704850"/>
              <a:gd name="connsiteX1" fmla="*/ 314325 w 638175"/>
              <a:gd name="connsiteY1" fmla="*/ 219075 h 704850"/>
              <a:gd name="connsiteX2" fmla="*/ 0 w 638175"/>
              <a:gd name="connsiteY2" fmla="*/ 704850 h 704850"/>
              <a:gd name="connsiteX0" fmla="*/ 742950 w 742950"/>
              <a:gd name="connsiteY0" fmla="*/ 0 h 695325"/>
              <a:gd name="connsiteX1" fmla="*/ 314325 w 742950"/>
              <a:gd name="connsiteY1" fmla="*/ 209550 h 695325"/>
              <a:gd name="connsiteX2" fmla="*/ 0 w 742950"/>
              <a:gd name="connsiteY2" fmla="*/ 695325 h 695325"/>
              <a:gd name="connsiteX0" fmla="*/ 742950 w 742950"/>
              <a:gd name="connsiteY0" fmla="*/ 0 h 695325"/>
              <a:gd name="connsiteX1" fmla="*/ 247650 w 742950"/>
              <a:gd name="connsiteY1" fmla="*/ 257175 h 695325"/>
              <a:gd name="connsiteX2" fmla="*/ 0 w 742950"/>
              <a:gd name="connsiteY2" fmla="*/ 695325 h 695325"/>
              <a:gd name="connsiteX0" fmla="*/ 742950 w 742950"/>
              <a:gd name="connsiteY0" fmla="*/ 33491 h 728816"/>
              <a:gd name="connsiteX1" fmla="*/ 581025 w 742950"/>
              <a:gd name="connsiteY1" fmla="*/ 14440 h 728816"/>
              <a:gd name="connsiteX2" fmla="*/ 247650 w 742950"/>
              <a:gd name="connsiteY2" fmla="*/ 290666 h 728816"/>
              <a:gd name="connsiteX3" fmla="*/ 0 w 742950"/>
              <a:gd name="connsiteY3" fmla="*/ 728816 h 728816"/>
              <a:gd name="connsiteX0" fmla="*/ 581025 w 581025"/>
              <a:gd name="connsiteY0" fmla="*/ 0 h 714376"/>
              <a:gd name="connsiteX1" fmla="*/ 247650 w 581025"/>
              <a:gd name="connsiteY1" fmla="*/ 276226 h 714376"/>
              <a:gd name="connsiteX2" fmla="*/ 0 w 581025"/>
              <a:gd name="connsiteY2" fmla="*/ 714376 h 714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1025" h="714376">
                <a:moveTo>
                  <a:pt x="581025" y="0"/>
                </a:moveTo>
                <a:cubicBezTo>
                  <a:pt x="498475" y="42862"/>
                  <a:pt x="344488" y="157163"/>
                  <a:pt x="247650" y="276226"/>
                </a:cubicBezTo>
                <a:cubicBezTo>
                  <a:pt x="150813" y="395289"/>
                  <a:pt x="65484" y="613173"/>
                  <a:pt x="0" y="714376"/>
                </a:cubicBezTo>
              </a:path>
            </a:pathLst>
          </a:custGeom>
          <a:noFill/>
          <a:ln w="38100">
            <a:solidFill>
              <a:srgbClr val="FF990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2" t="6260" r="52565" b="-7433"/>
          <a:stretch/>
        </p:blipFill>
        <p:spPr bwMode="auto">
          <a:xfrm>
            <a:off x="6662057" y="2920847"/>
            <a:ext cx="1442461" cy="19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798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E5513D-7951-4D00-815E-5F8B12F920ED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  <p:pic>
        <p:nvPicPr>
          <p:cNvPr id="1146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726" y="0"/>
            <a:ext cx="9202727" cy="7031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5254646" y="1034716"/>
            <a:ext cx="1594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cs typeface="Times New Roman" panose="02020603050405020304" pitchFamily="18" charset="0"/>
              </a:rPr>
              <a:t>770 </a:t>
            </a:r>
            <a:r>
              <a:rPr lang="en-US" altLang="zh-TW" sz="3200" dirty="0" err="1" smtClean="0">
                <a:cs typeface="Times New Roman" panose="02020603050405020304" pitchFamily="18" charset="0"/>
              </a:rPr>
              <a:t>Torr</a:t>
            </a:r>
            <a:endParaRPr lang="zh-TW" altLang="en-US" sz="3200" dirty="0">
              <a:cs typeface="Times New Roman" panose="02020603050405020304" pitchFamily="18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352673" y="3489157"/>
            <a:ext cx="1594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100 </a:t>
            </a:r>
            <a:r>
              <a:rPr lang="en-US" altLang="zh-TW" sz="3200" dirty="0" err="1" smtClean="0">
                <a:solidFill>
                  <a:srgbClr val="FF0000"/>
                </a:solidFill>
                <a:cs typeface="Times New Roman" panose="02020603050405020304" pitchFamily="18" charset="0"/>
              </a:rPr>
              <a:t>Torr</a:t>
            </a:r>
            <a:endParaRPr lang="zh-TW" altLang="en-US" sz="3200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95074" y="26632"/>
            <a:ext cx="30091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i="1" dirty="0" smtClean="0">
                <a:solidFill>
                  <a:srgbClr val="0000FF"/>
                </a:solidFill>
              </a:rPr>
              <a:t>anti</a:t>
            </a:r>
            <a:r>
              <a:rPr lang="en-US" altLang="zh-TW" sz="3200" b="1" dirty="0" smtClean="0">
                <a:solidFill>
                  <a:srgbClr val="0000FF"/>
                </a:solidFill>
              </a:rPr>
              <a:t>-CH</a:t>
            </a:r>
            <a:r>
              <a:rPr lang="en-US" altLang="zh-TW" sz="3200" b="1" baseline="-25000" dirty="0" smtClean="0">
                <a:solidFill>
                  <a:srgbClr val="0000FF"/>
                </a:solidFill>
              </a:rPr>
              <a:t>3</a:t>
            </a:r>
            <a:r>
              <a:rPr lang="en-US" altLang="zh-TW" sz="3200" b="1" dirty="0" smtClean="0">
                <a:solidFill>
                  <a:srgbClr val="0000FF"/>
                </a:solidFill>
              </a:rPr>
              <a:t>CHOO</a:t>
            </a:r>
            <a:endParaRPr lang="zh-TW" altLang="en-US" sz="32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5835043" y="6125487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Relative Humidity</a:t>
            </a:r>
            <a:endParaRPr lang="zh-TW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68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  <p:pic>
        <p:nvPicPr>
          <p:cNvPr id="1146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846" y="0"/>
            <a:ext cx="4717282" cy="641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94268" y="155492"/>
            <a:ext cx="4801314" cy="70173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000" dirty="0" smtClean="0"/>
              <a:t>(CH</a:t>
            </a:r>
            <a:r>
              <a:rPr lang="en-US" altLang="zh-TW" sz="3000" baseline="-25000" dirty="0" smtClean="0"/>
              <a:t>3</a:t>
            </a:r>
            <a:r>
              <a:rPr lang="en-US" altLang="zh-TW" sz="3000" dirty="0" smtClean="0"/>
              <a:t>)</a:t>
            </a:r>
            <a:r>
              <a:rPr lang="en-US" altLang="zh-TW" sz="3000" baseline="-25000" dirty="0" smtClean="0"/>
              <a:t>2</a:t>
            </a:r>
            <a:r>
              <a:rPr lang="en-US" altLang="zh-TW" sz="3000" dirty="0" smtClean="0"/>
              <a:t>CI</a:t>
            </a:r>
            <a:r>
              <a:rPr lang="en-US" altLang="zh-TW" sz="3000" baseline="-25000" dirty="0" smtClean="0"/>
              <a:t>2</a:t>
            </a:r>
            <a:r>
              <a:rPr lang="en-US" altLang="zh-TW" sz="3000" dirty="0" smtClean="0"/>
              <a:t> </a:t>
            </a:r>
            <a:r>
              <a:rPr lang="en-US" altLang="zh-TW" sz="3000" dirty="0"/>
              <a:t>+ </a:t>
            </a:r>
            <a:r>
              <a:rPr lang="en-US" altLang="zh-TW" sz="3000" i="1" dirty="0" err="1"/>
              <a:t>h</a:t>
            </a:r>
            <a:r>
              <a:rPr lang="en-US" altLang="zh-TW" sz="3000" i="1" dirty="0" err="1">
                <a:latin typeface="Symbol" panose="05050102010706020507" pitchFamily="18" charset="2"/>
              </a:rPr>
              <a:t>n</a:t>
            </a:r>
            <a:r>
              <a:rPr lang="en-US" altLang="zh-TW" sz="3000" dirty="0"/>
              <a:t> </a:t>
            </a:r>
            <a:endParaRPr lang="en-US" altLang="zh-TW" sz="3000" dirty="0" smtClean="0"/>
          </a:p>
          <a:p>
            <a:pPr>
              <a:lnSpc>
                <a:spcPct val="150000"/>
              </a:lnSpc>
            </a:pPr>
            <a:r>
              <a:rPr lang="en-US" altLang="zh-TW" sz="3000" dirty="0">
                <a:sym typeface="Symbol"/>
              </a:rPr>
              <a:t>	</a:t>
            </a:r>
            <a:r>
              <a:rPr lang="en-US" altLang="zh-TW" sz="3000" dirty="0"/>
              <a:t> </a:t>
            </a:r>
            <a:r>
              <a:rPr lang="en-US" altLang="zh-TW" sz="3000" dirty="0" smtClean="0"/>
              <a:t>(CH</a:t>
            </a:r>
            <a:r>
              <a:rPr lang="en-US" altLang="zh-TW" sz="3000" baseline="-25000" dirty="0" smtClean="0"/>
              <a:t>3</a:t>
            </a:r>
            <a:r>
              <a:rPr lang="en-US" altLang="zh-TW" sz="3000" dirty="0" smtClean="0"/>
              <a:t>)</a:t>
            </a:r>
            <a:r>
              <a:rPr lang="en-US" altLang="zh-TW" sz="3000" baseline="-25000" dirty="0" smtClean="0"/>
              <a:t>2</a:t>
            </a:r>
            <a:r>
              <a:rPr lang="en-US" altLang="zh-TW" sz="3000" dirty="0" smtClean="0"/>
              <a:t>CI </a:t>
            </a:r>
            <a:r>
              <a:rPr lang="en-US" altLang="zh-TW" sz="3000" dirty="0"/>
              <a:t>+ I	</a:t>
            </a:r>
            <a:endParaRPr lang="en-US" altLang="zh-TW" sz="3000" dirty="0" smtClean="0"/>
          </a:p>
          <a:p>
            <a:pPr>
              <a:lnSpc>
                <a:spcPct val="150000"/>
              </a:lnSpc>
            </a:pPr>
            <a:r>
              <a:rPr lang="zh-TW" altLang="en-US" sz="3000" dirty="0" smtClean="0"/>
              <a:t>        </a:t>
            </a:r>
            <a:r>
              <a:rPr lang="en-US" altLang="zh-TW" sz="3000" dirty="0"/>
              <a:t>	</a:t>
            </a:r>
            <a:endParaRPr lang="zh-TW" altLang="zh-TW" sz="3000" dirty="0"/>
          </a:p>
          <a:p>
            <a:pPr>
              <a:lnSpc>
                <a:spcPct val="150000"/>
              </a:lnSpc>
            </a:pPr>
            <a:r>
              <a:rPr lang="en-US" altLang="zh-TW" sz="3000" dirty="0"/>
              <a:t>(CH</a:t>
            </a:r>
            <a:r>
              <a:rPr lang="en-US" altLang="zh-TW" sz="3000" baseline="-25000" dirty="0"/>
              <a:t>3</a:t>
            </a:r>
            <a:r>
              <a:rPr lang="en-US" altLang="zh-TW" sz="3000" dirty="0"/>
              <a:t>)</a:t>
            </a:r>
            <a:r>
              <a:rPr lang="en-US" altLang="zh-TW" sz="3000" baseline="-25000" dirty="0"/>
              <a:t>2</a:t>
            </a:r>
            <a:r>
              <a:rPr lang="en-US" altLang="zh-TW" sz="3000" dirty="0"/>
              <a:t>C</a:t>
            </a:r>
            <a:r>
              <a:rPr lang="en-US" altLang="zh-TW" sz="3000" dirty="0" smtClean="0"/>
              <a:t>I </a:t>
            </a:r>
            <a:r>
              <a:rPr lang="en-US" altLang="zh-TW" sz="3000" dirty="0"/>
              <a:t>+ O</a:t>
            </a:r>
            <a:r>
              <a:rPr lang="en-US" altLang="zh-TW" sz="3000" baseline="-25000" dirty="0"/>
              <a:t>2</a:t>
            </a:r>
            <a:r>
              <a:rPr lang="en-US" altLang="zh-TW" sz="3000" dirty="0"/>
              <a:t> </a:t>
            </a:r>
            <a:endParaRPr lang="en-US" altLang="zh-TW" sz="3000" dirty="0" smtClean="0"/>
          </a:p>
          <a:p>
            <a:pPr>
              <a:lnSpc>
                <a:spcPct val="150000"/>
              </a:lnSpc>
            </a:pPr>
            <a:r>
              <a:rPr lang="en-US" altLang="zh-TW" sz="3000" dirty="0">
                <a:sym typeface="Symbol"/>
              </a:rPr>
              <a:t>	</a:t>
            </a:r>
            <a:r>
              <a:rPr lang="en-US" altLang="zh-TW" sz="3000" dirty="0"/>
              <a:t> (CH</a:t>
            </a:r>
            <a:r>
              <a:rPr lang="en-US" altLang="zh-TW" sz="3000" baseline="-25000" dirty="0"/>
              <a:t>3</a:t>
            </a:r>
            <a:r>
              <a:rPr lang="en-US" altLang="zh-TW" sz="3000" dirty="0"/>
              <a:t>)</a:t>
            </a:r>
            <a:r>
              <a:rPr lang="en-US" altLang="zh-TW" sz="3000" baseline="-25000" dirty="0"/>
              <a:t>2</a:t>
            </a:r>
            <a:r>
              <a:rPr lang="en-US" altLang="zh-TW" sz="3000" dirty="0"/>
              <a:t>C</a:t>
            </a:r>
            <a:r>
              <a:rPr lang="en-US" altLang="zh-TW" sz="3000" dirty="0" smtClean="0"/>
              <a:t>OO </a:t>
            </a:r>
            <a:r>
              <a:rPr lang="en-US" altLang="zh-TW" sz="3000" dirty="0"/>
              <a:t>+ </a:t>
            </a:r>
            <a:r>
              <a:rPr lang="en-US" altLang="zh-TW" sz="3000" dirty="0" smtClean="0"/>
              <a:t>I	</a:t>
            </a:r>
          </a:p>
          <a:p>
            <a:pPr>
              <a:lnSpc>
                <a:spcPct val="150000"/>
              </a:lnSpc>
            </a:pPr>
            <a:r>
              <a:rPr lang="en-US" altLang="zh-TW" sz="3000" dirty="0"/>
              <a:t>	</a:t>
            </a:r>
            <a:endParaRPr lang="zh-TW" altLang="zh-TW" sz="3000" dirty="0"/>
          </a:p>
          <a:p>
            <a:pPr>
              <a:lnSpc>
                <a:spcPct val="150000"/>
              </a:lnSpc>
            </a:pPr>
            <a:r>
              <a:rPr lang="en-US" altLang="zh-TW" sz="3000" dirty="0"/>
              <a:t>(CH</a:t>
            </a:r>
            <a:r>
              <a:rPr lang="en-US" altLang="zh-TW" sz="3000" baseline="-25000" dirty="0"/>
              <a:t>3</a:t>
            </a:r>
            <a:r>
              <a:rPr lang="en-US" altLang="zh-TW" sz="3000" dirty="0"/>
              <a:t>)</a:t>
            </a:r>
            <a:r>
              <a:rPr lang="en-US" altLang="zh-TW" sz="3000" baseline="-25000" dirty="0"/>
              <a:t>2</a:t>
            </a:r>
            <a:r>
              <a:rPr lang="en-US" altLang="zh-TW" sz="3000" dirty="0"/>
              <a:t>C</a:t>
            </a:r>
            <a:r>
              <a:rPr lang="en-US" altLang="zh-TW" sz="3000" dirty="0" smtClean="0"/>
              <a:t>OO </a:t>
            </a:r>
            <a:r>
              <a:rPr lang="en-US" altLang="zh-TW" sz="3000" dirty="0"/>
              <a:t>+ </a:t>
            </a:r>
            <a:r>
              <a:rPr lang="en-US" altLang="zh-TW" sz="3000" dirty="0" smtClean="0"/>
              <a:t>SO</a:t>
            </a:r>
            <a:r>
              <a:rPr lang="en-US" altLang="zh-TW" sz="3000" baseline="-25000" dirty="0" smtClean="0"/>
              <a:t>2</a:t>
            </a:r>
            <a:r>
              <a:rPr lang="en-US" altLang="zh-TW" sz="3000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en-US" altLang="zh-TW" sz="3000" dirty="0" smtClean="0">
                <a:sym typeface="Symbol"/>
              </a:rPr>
              <a:t>	</a:t>
            </a:r>
            <a:r>
              <a:rPr lang="en-US" altLang="zh-TW" sz="3000" dirty="0" smtClean="0"/>
              <a:t> Products</a:t>
            </a:r>
            <a:r>
              <a:rPr lang="en-US" altLang="zh-TW" sz="3000" dirty="0"/>
              <a:t>	</a:t>
            </a:r>
            <a:endParaRPr lang="zh-TW" altLang="zh-TW" sz="3000" dirty="0"/>
          </a:p>
          <a:p>
            <a:pPr>
              <a:lnSpc>
                <a:spcPct val="150000"/>
              </a:lnSpc>
            </a:pPr>
            <a:endParaRPr lang="en-US" altLang="zh-TW" sz="3000" dirty="0" smtClean="0"/>
          </a:p>
          <a:p>
            <a:pPr>
              <a:lnSpc>
                <a:spcPct val="150000"/>
              </a:lnSpc>
            </a:pPr>
            <a:endParaRPr lang="zh-TW" altLang="en-US" sz="30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0" y="6424491"/>
            <a:ext cx="4070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 </a:t>
            </a:r>
            <a:r>
              <a:rPr lang="en-US" altLang="zh-TW" dirty="0" err="1">
                <a:cs typeface="Times New Roman" panose="02020603050405020304" pitchFamily="18" charset="0"/>
              </a:rPr>
              <a:t>doi</a:t>
            </a:r>
            <a:r>
              <a:rPr lang="en-US" altLang="zh-TW" dirty="0">
                <a:cs typeface="Times New Roman" panose="02020603050405020304" pitchFamily="18" charset="0"/>
              </a:rPr>
              <a:t>: 10.1073/pnas.1513149112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7890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  <p:pic>
        <p:nvPicPr>
          <p:cNvPr id="1157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28" y="104776"/>
            <a:ext cx="7658049" cy="5716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0" y="6424491"/>
            <a:ext cx="4070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 </a:t>
            </a:r>
            <a:r>
              <a:rPr lang="en-US" altLang="zh-TW" dirty="0" err="1">
                <a:cs typeface="Times New Roman" panose="02020603050405020304" pitchFamily="18" charset="0"/>
              </a:rPr>
              <a:t>doi</a:t>
            </a:r>
            <a:r>
              <a:rPr lang="en-US" altLang="zh-TW" dirty="0">
                <a:cs typeface="Times New Roman" panose="02020603050405020304" pitchFamily="18" charset="0"/>
              </a:rPr>
              <a:t>: 10.1073/pnas.1513149112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2378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76" y="263950"/>
            <a:ext cx="7384544" cy="5518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0" y="6424491"/>
            <a:ext cx="4070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 </a:t>
            </a:r>
            <a:r>
              <a:rPr lang="en-US" altLang="zh-TW" dirty="0" err="1">
                <a:cs typeface="Times New Roman" panose="02020603050405020304" pitchFamily="18" charset="0"/>
              </a:rPr>
              <a:t>doi</a:t>
            </a:r>
            <a:r>
              <a:rPr lang="en-US" altLang="zh-TW" dirty="0">
                <a:cs typeface="Times New Roman" panose="02020603050405020304" pitchFamily="18" charset="0"/>
              </a:rPr>
              <a:t>: 10.1073/pnas.1513149112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6387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  <p:pic>
        <p:nvPicPr>
          <p:cNvPr id="1167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2" y="159657"/>
            <a:ext cx="7532914" cy="5841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0" y="6424491"/>
            <a:ext cx="4070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 </a:t>
            </a:r>
            <a:r>
              <a:rPr lang="en-US" altLang="zh-TW" dirty="0" err="1">
                <a:cs typeface="Times New Roman" panose="02020603050405020304" pitchFamily="18" charset="0"/>
              </a:rPr>
              <a:t>doi</a:t>
            </a:r>
            <a:r>
              <a:rPr lang="en-US" altLang="zh-TW" dirty="0">
                <a:cs typeface="Times New Roman" panose="02020603050405020304" pitchFamily="18" charset="0"/>
              </a:rPr>
              <a:t>: 10.1073/pnas.1513149112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4737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  <p:pic>
        <p:nvPicPr>
          <p:cNvPr id="1177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57" y="319315"/>
            <a:ext cx="8300820" cy="5050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0" y="6424491"/>
            <a:ext cx="4070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 </a:t>
            </a:r>
            <a:r>
              <a:rPr lang="en-US" altLang="zh-TW" dirty="0" err="1">
                <a:cs typeface="Times New Roman" panose="02020603050405020304" pitchFamily="18" charset="0"/>
              </a:rPr>
              <a:t>doi</a:t>
            </a:r>
            <a:r>
              <a:rPr lang="en-US" altLang="zh-TW" dirty="0">
                <a:cs typeface="Times New Roman" panose="02020603050405020304" pitchFamily="18" charset="0"/>
              </a:rPr>
              <a:t>: 10.1073/pnas.1513149112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17019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  <p:pic>
        <p:nvPicPr>
          <p:cNvPr id="1167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2" y="159657"/>
            <a:ext cx="7532914" cy="5841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0" y="6424491"/>
            <a:ext cx="4070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 </a:t>
            </a:r>
            <a:r>
              <a:rPr lang="en-US" altLang="zh-TW" dirty="0" err="1">
                <a:cs typeface="Times New Roman" panose="02020603050405020304" pitchFamily="18" charset="0"/>
              </a:rPr>
              <a:t>doi</a:t>
            </a:r>
            <a:r>
              <a:rPr lang="en-US" altLang="zh-TW" dirty="0">
                <a:cs typeface="Times New Roman" panose="02020603050405020304" pitchFamily="18" charset="0"/>
              </a:rPr>
              <a:t>: 10.1073/pnas.1513149112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2797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147250"/>
            <a:ext cx="8131175" cy="620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0" y="6424491"/>
            <a:ext cx="4070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 </a:t>
            </a:r>
            <a:r>
              <a:rPr lang="en-US" altLang="zh-TW" dirty="0" err="1">
                <a:cs typeface="Times New Roman" panose="02020603050405020304" pitchFamily="18" charset="0"/>
              </a:rPr>
              <a:t>doi</a:t>
            </a:r>
            <a:r>
              <a:rPr lang="en-US" altLang="zh-TW" dirty="0">
                <a:cs typeface="Times New Roman" panose="02020603050405020304" pitchFamily="18" charset="0"/>
              </a:rPr>
              <a:t>: 10.1073/pnas.1513149112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098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333381"/>
              </p:ext>
            </p:extLst>
          </p:nvPr>
        </p:nvGraphicFramePr>
        <p:xfrm>
          <a:off x="265112" y="2"/>
          <a:ext cx="8696006" cy="6439302"/>
        </p:xfrm>
        <a:graphic>
          <a:graphicData uri="http://schemas.openxmlformats.org/drawingml/2006/table">
            <a:tbl>
              <a:tblPr firstRow="1" firstCol="1" bandRow="1"/>
              <a:tblGrid>
                <a:gridCol w="1386187"/>
                <a:gridCol w="1472330"/>
                <a:gridCol w="1607449"/>
                <a:gridCol w="1688699"/>
                <a:gridCol w="1051855"/>
                <a:gridCol w="1489486"/>
              </a:tblGrid>
              <a:tr h="7154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CI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 err="1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Coreactant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[</a:t>
                      </a:r>
                      <a:r>
                        <a:rPr lang="en-US" sz="2000" kern="100" dirty="0" err="1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Coreactant</a:t>
                      </a:r>
                      <a:r>
                        <a:rPr lang="en-US" sz="20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]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/cm</a:t>
                      </a:r>
                      <a:r>
                        <a:rPr lang="en-US" sz="2000" kern="100" baseline="300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-3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i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k</a:t>
                      </a:r>
                      <a:r>
                        <a:rPr lang="en-US" sz="2000" i="1" kern="100" baseline="300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20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/</a:t>
                      </a:r>
                      <a:r>
                        <a:rPr lang="en-US" sz="2000" kern="100" baseline="300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20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cm</a:t>
                      </a:r>
                      <a:r>
                        <a:rPr lang="en-US" sz="2000" kern="100" baseline="300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en-US" sz="20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s</a:t>
                      </a:r>
                      <a:r>
                        <a:rPr lang="en-US" sz="2000" kern="100" baseline="300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i="1" kern="100" dirty="0" err="1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k</a:t>
                      </a:r>
                      <a:r>
                        <a:rPr lang="en-US" sz="2000" kern="100" baseline="-25000" dirty="0" err="1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eff</a:t>
                      </a:r>
                      <a:r>
                        <a:rPr lang="en-US" sz="2000" kern="100" baseline="300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20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/</a:t>
                      </a:r>
                      <a:r>
                        <a:rPr lang="en-US" sz="2000" kern="100" baseline="300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20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s</a:t>
                      </a:r>
                      <a:r>
                        <a:rPr lang="en-US" sz="2000" kern="100" baseline="300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ref.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CH</a:t>
                      </a:r>
                      <a:r>
                        <a:rPr lang="en-US" sz="2000" kern="100" baseline="-25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20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OO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H</a:t>
                      </a:r>
                      <a:r>
                        <a:rPr lang="en-US" sz="2000" kern="100" baseline="-25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O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5.4×10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17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&lt; 1.5×10</a:t>
                      </a:r>
                      <a:r>
                        <a:rPr lang="en-US" sz="2000" kern="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-15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&lt; 810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(22)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(H</a:t>
                      </a:r>
                      <a:r>
                        <a:rPr lang="en-US" sz="2000" kern="100" baseline="-25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O)</a:t>
                      </a:r>
                      <a:r>
                        <a:rPr lang="en-US" sz="2000" kern="100" baseline="-25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6.0×10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14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6.5×10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-12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3900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(22)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SO</a:t>
                      </a:r>
                      <a:r>
                        <a:rPr lang="en-US" sz="2000" kern="100" baseline="-25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12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3.9×10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-11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47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(2)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i="1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anti</a:t>
                      </a: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indent="76200"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CH</a:t>
                      </a:r>
                      <a:r>
                        <a:rPr lang="en-US" sz="2000" kern="100" baseline="-25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CHOO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H</a:t>
                      </a:r>
                      <a:r>
                        <a:rPr lang="en-US" sz="2000" kern="100" baseline="-25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O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5.4×10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17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1.0×10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-14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5400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(3)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2.4×10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-14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13000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(24)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SO</a:t>
                      </a:r>
                      <a:r>
                        <a:rPr lang="en-US" sz="2000" kern="100" baseline="-25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12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6.7×10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-11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80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(3)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2.2×10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-10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260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(24)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i="1" kern="100" dirty="0" err="1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syn</a:t>
                      </a:r>
                      <a:r>
                        <a:rPr lang="en-US" sz="2000" kern="100" dirty="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2000" kern="100" dirty="0">
                        <a:solidFill>
                          <a:srgbClr val="00B0F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indent="76200"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CH</a:t>
                      </a:r>
                      <a:r>
                        <a:rPr lang="en-US" sz="2000" kern="100" baseline="-25000" dirty="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en-US" sz="2000" kern="100" dirty="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CHOO</a:t>
                      </a:r>
                      <a:endParaRPr lang="zh-TW" sz="2000" kern="100" dirty="0">
                        <a:solidFill>
                          <a:srgbClr val="00B0F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3399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H</a:t>
                      </a:r>
                      <a:r>
                        <a:rPr lang="en-US" sz="2000" kern="100" baseline="-25000" dirty="0">
                          <a:solidFill>
                            <a:srgbClr val="3399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2000" kern="100" dirty="0">
                          <a:solidFill>
                            <a:srgbClr val="3399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O</a:t>
                      </a:r>
                      <a:endParaRPr lang="zh-TW" sz="2000" kern="100" dirty="0">
                        <a:solidFill>
                          <a:srgbClr val="3399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3399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5.4×10</a:t>
                      </a:r>
                      <a:r>
                        <a:rPr lang="en-US" sz="2000" kern="100" baseline="30000" dirty="0">
                          <a:solidFill>
                            <a:srgbClr val="3399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17</a:t>
                      </a:r>
                      <a:endParaRPr lang="zh-TW" sz="2000" kern="100" dirty="0">
                        <a:solidFill>
                          <a:srgbClr val="3399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&lt; 4×10</a:t>
                      </a:r>
                      <a:r>
                        <a:rPr lang="en-US" sz="2000" kern="0" baseline="30000" dirty="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-15</a:t>
                      </a:r>
                      <a:endParaRPr lang="zh-TW" sz="2000" kern="100" dirty="0">
                        <a:solidFill>
                          <a:srgbClr val="00B0F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&lt; 2200</a:t>
                      </a:r>
                      <a:endParaRPr lang="zh-TW" sz="2000" kern="100" dirty="0">
                        <a:solidFill>
                          <a:srgbClr val="00B0F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(3)</a:t>
                      </a:r>
                      <a:endParaRPr lang="zh-TW" sz="2000" kern="100">
                        <a:solidFill>
                          <a:srgbClr val="00B0F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&lt; 2×10</a:t>
                      </a:r>
                      <a:r>
                        <a:rPr lang="en-US" sz="2000" kern="0" baseline="3000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-16</a:t>
                      </a:r>
                      <a:endParaRPr lang="zh-TW" sz="2000" kern="100">
                        <a:solidFill>
                          <a:srgbClr val="00B0F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&lt; 110</a:t>
                      </a:r>
                      <a:endParaRPr lang="zh-TW" sz="2000" kern="100" dirty="0">
                        <a:solidFill>
                          <a:srgbClr val="00B0F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B0F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(24)</a:t>
                      </a:r>
                      <a:endParaRPr lang="zh-TW" sz="2000" kern="100" dirty="0">
                        <a:solidFill>
                          <a:srgbClr val="00B0F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SO</a:t>
                      </a:r>
                      <a:r>
                        <a:rPr lang="en-US" sz="2000" kern="100" baseline="-250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000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1.2×10</a:t>
                      </a:r>
                      <a:r>
                        <a:rPr lang="en-US" sz="2000" kern="100" baseline="300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12</a:t>
                      </a:r>
                      <a:endParaRPr lang="zh-TW" sz="2000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2.4×10</a:t>
                      </a:r>
                      <a:r>
                        <a:rPr lang="en-US" sz="2000" kern="100" baseline="300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-11</a:t>
                      </a:r>
                      <a:endParaRPr lang="zh-TW" sz="2000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29</a:t>
                      </a:r>
                      <a:endParaRPr lang="zh-TW" sz="2000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(3)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2.9×10</a:t>
                      </a:r>
                      <a:r>
                        <a:rPr lang="en-US" sz="2000" kern="100" baseline="3000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-11</a:t>
                      </a:r>
                      <a:endParaRPr lang="zh-TW" sz="2000" kern="100">
                        <a:solidFill>
                          <a:srgbClr val="FF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35</a:t>
                      </a:r>
                      <a:endParaRPr lang="zh-TW" sz="2000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(24)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5478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(CH</a:t>
                      </a:r>
                      <a:r>
                        <a:rPr lang="en-US" sz="2000" kern="100" baseline="-25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en-US" sz="20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r>
                        <a:rPr lang="en-US" sz="2000" kern="100" baseline="-25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20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COO</a:t>
                      </a:r>
                      <a:endParaRPr lang="zh-TW" sz="2000" kern="100" dirty="0">
                        <a:solidFill>
                          <a:srgbClr val="0000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H</a:t>
                      </a:r>
                      <a:r>
                        <a:rPr lang="en-US" sz="2000" kern="100" baseline="-25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20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O</a:t>
                      </a:r>
                      <a:endParaRPr lang="zh-TW" sz="2000" kern="100" dirty="0">
                        <a:solidFill>
                          <a:srgbClr val="0000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5.4×10</a:t>
                      </a:r>
                      <a:r>
                        <a:rPr lang="en-US" sz="2000" kern="100" baseline="30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17</a:t>
                      </a:r>
                      <a:endParaRPr lang="zh-TW" sz="2000" kern="100" dirty="0">
                        <a:solidFill>
                          <a:srgbClr val="0000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&lt; 1.5×10</a:t>
                      </a:r>
                      <a:r>
                        <a:rPr lang="en-US" sz="2000" kern="0" baseline="30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-16</a:t>
                      </a:r>
                      <a:r>
                        <a:rPr lang="en-US" sz="2000" kern="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*</a:t>
                      </a:r>
                      <a:endParaRPr lang="zh-TW" sz="2000" kern="100" dirty="0">
                        <a:solidFill>
                          <a:srgbClr val="0000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&lt; 81*</a:t>
                      </a:r>
                      <a:endParaRPr lang="zh-TW" sz="2000" kern="100" dirty="0">
                        <a:solidFill>
                          <a:srgbClr val="0000FF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This work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547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(H</a:t>
                      </a:r>
                      <a:r>
                        <a:rPr lang="en-US" sz="2000" kern="100" baseline="-25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20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O)</a:t>
                      </a:r>
                      <a:r>
                        <a:rPr lang="en-US" sz="2000" kern="100" baseline="-250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6.0×10</a:t>
                      </a:r>
                      <a:r>
                        <a:rPr lang="en-US" sz="2000" kern="10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14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&lt; 1.3×10</a:t>
                      </a:r>
                      <a:r>
                        <a:rPr lang="en-US" sz="2000" kern="0" baseline="300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-13</a:t>
                      </a:r>
                      <a:r>
                        <a:rPr lang="en-US" sz="2000" ker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*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&lt; 78* 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This work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SO</a:t>
                      </a:r>
                      <a:r>
                        <a:rPr lang="en-US" sz="2000" kern="100" baseline="-250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000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1.2×10</a:t>
                      </a:r>
                      <a:r>
                        <a:rPr lang="en-US" sz="2000" kern="100" baseline="300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12</a:t>
                      </a:r>
                      <a:endParaRPr lang="zh-TW" sz="2000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1.3×10</a:t>
                      </a:r>
                      <a:r>
                        <a:rPr lang="en-US" sz="2000" kern="100" baseline="300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-10</a:t>
                      </a:r>
                      <a:endParaRPr lang="zh-TW" sz="2000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160</a:t>
                      </a:r>
                      <a:endParaRPr lang="zh-TW" sz="2000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This work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0" y="6424491"/>
            <a:ext cx="4070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 </a:t>
            </a:r>
            <a:r>
              <a:rPr lang="en-US" altLang="zh-TW" dirty="0" err="1">
                <a:cs typeface="Times New Roman" panose="02020603050405020304" pitchFamily="18" charset="0"/>
              </a:rPr>
              <a:t>doi</a:t>
            </a:r>
            <a:r>
              <a:rPr lang="en-US" altLang="zh-TW" dirty="0">
                <a:cs typeface="Times New Roman" panose="02020603050405020304" pitchFamily="18" charset="0"/>
              </a:rPr>
              <a:t>: 10.1073/pnas.1513149112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7304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/>
          <p:cNvSpPr txBox="1"/>
          <p:nvPr/>
        </p:nvSpPr>
        <p:spPr>
          <a:xfrm>
            <a:off x="-57851" y="5395462"/>
            <a:ext cx="92599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/>
              <a:t>www.pnas.org/cgi/doi/10.1073/pnas.1513149112</a:t>
            </a:r>
            <a:endParaRPr lang="zh-TW" altLang="en-US" sz="3600" dirty="0">
              <a:cs typeface="Times New Roman" panose="02020603050405020304" pitchFamily="18" charset="0"/>
            </a:endParaRPr>
          </a:p>
        </p:txBody>
      </p:sp>
      <p:pic>
        <p:nvPicPr>
          <p:cNvPr id="110635" name="Picture 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4" y="342900"/>
            <a:ext cx="8617630" cy="368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直線單箭頭接點 15"/>
          <p:cNvCxnSpPr/>
          <p:nvPr/>
        </p:nvCxnSpPr>
        <p:spPr>
          <a:xfrm>
            <a:off x="4347028" y="1885497"/>
            <a:ext cx="0" cy="1510846"/>
          </a:xfrm>
          <a:prstGeom prst="straightConnector1">
            <a:avLst/>
          </a:prstGeom>
          <a:ln w="76200">
            <a:solidFill>
              <a:srgbClr val="0000F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字方塊 18"/>
          <p:cNvSpPr txBox="1"/>
          <p:nvPr/>
        </p:nvSpPr>
        <p:spPr>
          <a:xfrm>
            <a:off x="2838217" y="3938757"/>
            <a:ext cx="3017621" cy="175432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TW" sz="3600" dirty="0" smtClean="0">
                <a:solidFill>
                  <a:srgbClr val="0000FF"/>
                </a:solidFill>
              </a:rPr>
              <a:t> fast, if R</a:t>
            </a:r>
            <a:r>
              <a:rPr lang="en-US" altLang="zh-TW" sz="3600" baseline="30000" dirty="0" smtClean="0">
                <a:solidFill>
                  <a:srgbClr val="0000FF"/>
                </a:solidFill>
              </a:rPr>
              <a:t>1</a:t>
            </a:r>
            <a:r>
              <a:rPr lang="en-US" altLang="zh-TW" sz="3600" dirty="0" smtClean="0">
                <a:solidFill>
                  <a:srgbClr val="0000FF"/>
                </a:solidFill>
              </a:rPr>
              <a:t> = H</a:t>
            </a:r>
          </a:p>
          <a:p>
            <a:r>
              <a:rPr lang="en-US" altLang="zh-TW" sz="3600" dirty="0" smtClean="0">
                <a:solidFill>
                  <a:srgbClr val="0000FF"/>
                </a:solidFill>
              </a:rPr>
              <a:t>slow, if </a:t>
            </a:r>
            <a:r>
              <a:rPr lang="en-US" altLang="zh-TW" sz="3600" dirty="0">
                <a:solidFill>
                  <a:srgbClr val="0000FF"/>
                </a:solidFill>
              </a:rPr>
              <a:t>R</a:t>
            </a:r>
            <a:r>
              <a:rPr lang="en-US" altLang="zh-TW" sz="3600" baseline="30000" dirty="0">
                <a:solidFill>
                  <a:srgbClr val="0000FF"/>
                </a:solidFill>
              </a:rPr>
              <a:t>1</a:t>
            </a:r>
            <a:r>
              <a:rPr lang="en-US" altLang="zh-TW" sz="3600" dirty="0">
                <a:solidFill>
                  <a:srgbClr val="0000FF"/>
                </a:solidFill>
              </a:rPr>
              <a:t> 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≠</a:t>
            </a:r>
            <a:r>
              <a:rPr lang="en-US" altLang="zh-TW" sz="3600" dirty="0" smtClean="0">
                <a:solidFill>
                  <a:srgbClr val="0000FF"/>
                </a:solidFill>
              </a:rPr>
              <a:t> </a:t>
            </a:r>
            <a:r>
              <a:rPr lang="en-US" altLang="zh-TW" sz="3600" dirty="0">
                <a:solidFill>
                  <a:srgbClr val="0000FF"/>
                </a:solidFill>
              </a:rPr>
              <a:t>H</a:t>
            </a:r>
          </a:p>
          <a:p>
            <a:endParaRPr lang="en-US" altLang="zh-TW" sz="36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60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65113" y="633842"/>
            <a:ext cx="8713634" cy="156966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</a:rPr>
              <a:t>Reactivity of Criegee intermediates towards water (dimer) depends strongly on their  structures. </a:t>
            </a:r>
          </a:p>
          <a:p>
            <a:endParaRPr lang="en-US" altLang="zh-TW" dirty="0"/>
          </a:p>
          <a:p>
            <a:r>
              <a:rPr lang="en-US" altLang="zh-TW" dirty="0" smtClean="0"/>
              <a:t>Anti forms react with water (dimer) much faster than the </a:t>
            </a:r>
            <a:r>
              <a:rPr lang="en-US" altLang="zh-TW" dirty="0" err="1" smtClean="0"/>
              <a:t>syn</a:t>
            </a:r>
            <a:r>
              <a:rPr lang="en-US" altLang="zh-TW" dirty="0" smtClean="0"/>
              <a:t> forms.  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519637" y="2527954"/>
            <a:ext cx="8250237" cy="3046988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200" i="1" dirty="0" err="1"/>
              <a:t>k</a:t>
            </a:r>
            <a:r>
              <a:rPr lang="en-US" altLang="zh-TW" sz="3200" baseline="-25000" dirty="0" err="1"/>
              <a:t>decay</a:t>
            </a:r>
            <a:r>
              <a:rPr lang="en-US" altLang="zh-TW" sz="3200" dirty="0"/>
              <a:t> </a:t>
            </a:r>
            <a:endParaRPr lang="en-US" altLang="zh-TW" sz="3200" dirty="0" smtClean="0"/>
          </a:p>
          <a:p>
            <a:pPr>
              <a:lnSpc>
                <a:spcPct val="150000"/>
              </a:lnSpc>
            </a:pPr>
            <a:r>
              <a:rPr lang="en-US" altLang="zh-TW" sz="3200" dirty="0" smtClean="0"/>
              <a:t>= </a:t>
            </a:r>
            <a:r>
              <a:rPr lang="en-US" altLang="zh-TW" sz="3200" i="1" dirty="0" err="1"/>
              <a:t>k</a:t>
            </a:r>
            <a:r>
              <a:rPr lang="en-US" altLang="zh-TW" sz="3200" baseline="-25000" dirty="0" err="1"/>
              <a:t>therm</a:t>
            </a:r>
            <a:r>
              <a:rPr lang="en-US" altLang="zh-TW" sz="3200" dirty="0"/>
              <a:t> + </a:t>
            </a:r>
            <a:r>
              <a:rPr lang="en-US" altLang="zh-TW" sz="3200" i="1" dirty="0">
                <a:solidFill>
                  <a:srgbClr val="0000FF"/>
                </a:solidFill>
              </a:rPr>
              <a:t>k</a:t>
            </a:r>
            <a:r>
              <a:rPr lang="en-US" altLang="zh-TW" sz="3200" baseline="-25000" dirty="0">
                <a:solidFill>
                  <a:srgbClr val="0000FF"/>
                </a:solidFill>
              </a:rPr>
              <a:t>H2O</a:t>
            </a:r>
            <a:r>
              <a:rPr lang="en-US" altLang="zh-TW" sz="3200" dirty="0">
                <a:solidFill>
                  <a:srgbClr val="0000FF"/>
                </a:solidFill>
              </a:rPr>
              <a:t>[H</a:t>
            </a:r>
            <a:r>
              <a:rPr lang="en-US" altLang="zh-TW" sz="32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200" dirty="0">
                <a:solidFill>
                  <a:srgbClr val="0000FF"/>
                </a:solidFill>
              </a:rPr>
              <a:t>O] + </a:t>
            </a:r>
            <a:r>
              <a:rPr lang="en-US" altLang="zh-TW" sz="3200" i="1" dirty="0">
                <a:solidFill>
                  <a:srgbClr val="0000FF"/>
                </a:solidFill>
              </a:rPr>
              <a:t>k</a:t>
            </a:r>
            <a:r>
              <a:rPr lang="en-US" altLang="zh-TW" sz="3200" baseline="-25000" dirty="0">
                <a:solidFill>
                  <a:srgbClr val="0000FF"/>
                </a:solidFill>
              </a:rPr>
              <a:t>w2</a:t>
            </a:r>
            <a:r>
              <a:rPr lang="en-US" altLang="zh-TW" sz="3200" dirty="0">
                <a:solidFill>
                  <a:srgbClr val="0000FF"/>
                </a:solidFill>
              </a:rPr>
              <a:t>[(H</a:t>
            </a:r>
            <a:r>
              <a:rPr lang="en-US" altLang="zh-TW" sz="32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200" dirty="0">
                <a:solidFill>
                  <a:srgbClr val="0000FF"/>
                </a:solidFill>
              </a:rPr>
              <a:t>O)</a:t>
            </a:r>
            <a:r>
              <a:rPr lang="en-US" altLang="zh-TW" sz="32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200" dirty="0">
                <a:solidFill>
                  <a:srgbClr val="0000FF"/>
                </a:solidFill>
              </a:rPr>
              <a:t>] </a:t>
            </a:r>
            <a:r>
              <a:rPr lang="en-US" altLang="zh-TW" sz="3200" dirty="0"/>
              <a:t>+ </a:t>
            </a:r>
            <a:r>
              <a:rPr lang="en-US" altLang="zh-TW" sz="3200" i="1" dirty="0"/>
              <a:t>k</a:t>
            </a:r>
            <a:r>
              <a:rPr lang="en-US" altLang="zh-TW" sz="3200" baseline="-25000" dirty="0"/>
              <a:t>SO2</a:t>
            </a:r>
            <a:r>
              <a:rPr lang="en-US" altLang="zh-TW" sz="3200" dirty="0"/>
              <a:t>[SO</a:t>
            </a:r>
            <a:r>
              <a:rPr lang="en-US" altLang="zh-TW" sz="3200" baseline="-25000" dirty="0"/>
              <a:t>2</a:t>
            </a:r>
            <a:r>
              <a:rPr lang="en-US" altLang="zh-TW" sz="3200" dirty="0"/>
              <a:t>] </a:t>
            </a:r>
            <a:endParaRPr lang="en-US" altLang="zh-TW" sz="3200" dirty="0" smtClean="0"/>
          </a:p>
          <a:p>
            <a:pPr>
              <a:lnSpc>
                <a:spcPct val="150000"/>
              </a:lnSpc>
            </a:pPr>
            <a:r>
              <a:rPr lang="en-US" altLang="zh-TW" sz="3200" dirty="0" smtClean="0"/>
              <a:t>+ </a:t>
            </a:r>
            <a:r>
              <a:rPr lang="en-US" altLang="zh-TW" sz="3200" i="1" dirty="0"/>
              <a:t>k</a:t>
            </a:r>
            <a:r>
              <a:rPr lang="en-US" altLang="zh-TW" sz="3200" baseline="-25000" dirty="0"/>
              <a:t>NO2</a:t>
            </a:r>
            <a:r>
              <a:rPr lang="en-US" altLang="zh-TW" sz="3200" dirty="0"/>
              <a:t>[NO</a:t>
            </a:r>
            <a:r>
              <a:rPr lang="en-US" altLang="zh-TW" sz="3200" baseline="-25000" dirty="0"/>
              <a:t>2</a:t>
            </a:r>
            <a:r>
              <a:rPr lang="en-US" altLang="zh-TW" sz="3200" dirty="0"/>
              <a:t>] + ···	</a:t>
            </a:r>
            <a:endParaRPr lang="zh-TW" altLang="zh-TW" sz="3200" dirty="0"/>
          </a:p>
          <a:p>
            <a:pPr>
              <a:lnSpc>
                <a:spcPct val="150000"/>
              </a:lnSpc>
            </a:pPr>
            <a:endParaRPr lang="en-US" altLang="zh-TW" sz="3200" dirty="0"/>
          </a:p>
        </p:txBody>
      </p:sp>
      <p:sp>
        <p:nvSpPr>
          <p:cNvPr id="8" name="矩形 7"/>
          <p:cNvSpPr/>
          <p:nvPr/>
        </p:nvSpPr>
        <p:spPr>
          <a:xfrm>
            <a:off x="3839267" y="0"/>
            <a:ext cx="1915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/>
              <a:t>Summary</a:t>
            </a:r>
            <a:endParaRPr lang="en-US" altLang="zh-TW" sz="3200" b="1" dirty="0"/>
          </a:p>
        </p:txBody>
      </p:sp>
    </p:spTree>
    <p:extLst>
      <p:ext uri="{BB962C8B-B14F-4D97-AF65-F5344CB8AC3E}">
        <p14:creationId xmlns:p14="http://schemas.microsoft.com/office/powerpoint/2010/main" val="109316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717327" y="1711815"/>
            <a:ext cx="72491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0000FF"/>
                </a:solidFill>
                <a:latin typeface="Gabriola" panose="04040605051002020D02" pitchFamily="82" charset="0"/>
              </a:rPr>
              <a:t>Thank You for Your Attention</a:t>
            </a:r>
            <a:endParaRPr lang="zh-TW" altLang="en-US" sz="6000" dirty="0">
              <a:solidFill>
                <a:srgbClr val="0000FF"/>
              </a:solidFill>
              <a:latin typeface="Gabriola" panose="04040605051002020D02" pitchFamily="82" charset="0"/>
            </a:endParaRPr>
          </a:p>
        </p:txBody>
      </p:sp>
      <p:grpSp>
        <p:nvGrpSpPr>
          <p:cNvPr id="39" name="群組 38"/>
          <p:cNvGrpSpPr/>
          <p:nvPr/>
        </p:nvGrpSpPr>
        <p:grpSpPr>
          <a:xfrm>
            <a:off x="1306126" y="2917119"/>
            <a:ext cx="6603522" cy="1801087"/>
            <a:chOff x="1491685" y="2707910"/>
            <a:chExt cx="6603522" cy="1801087"/>
          </a:xfrm>
        </p:grpSpPr>
        <p:sp>
          <p:nvSpPr>
            <p:cNvPr id="12" name="直角三角形 11"/>
            <p:cNvSpPr/>
            <p:nvPr/>
          </p:nvSpPr>
          <p:spPr>
            <a:xfrm rot="13491312">
              <a:off x="6660062" y="3353833"/>
              <a:ext cx="424997" cy="425326"/>
            </a:xfrm>
            <a:prstGeom prst="rt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5" name="等腰三角形 4"/>
            <p:cNvSpPr/>
            <p:nvPr/>
          </p:nvSpPr>
          <p:spPr>
            <a:xfrm rot="5400000">
              <a:off x="4057604" y="37476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6" name="等腰三角形 5"/>
            <p:cNvSpPr/>
            <p:nvPr/>
          </p:nvSpPr>
          <p:spPr>
            <a:xfrm rot="5400000">
              <a:off x="4057604" y="51393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7" name="等腰三角形 6"/>
            <p:cNvSpPr/>
            <p:nvPr/>
          </p:nvSpPr>
          <p:spPr>
            <a:xfrm rot="5400000">
              <a:off x="4057604" y="79227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8" name="等腰三角形 7"/>
            <p:cNvSpPr/>
            <p:nvPr/>
          </p:nvSpPr>
          <p:spPr>
            <a:xfrm rot="5400000">
              <a:off x="4057604" y="65310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057604" y="93144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0" name="等腰三角形 9"/>
            <p:cNvSpPr/>
            <p:nvPr/>
          </p:nvSpPr>
          <p:spPr>
            <a:xfrm rot="5400000">
              <a:off x="4057604" y="1070609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6819921" y="2822689"/>
              <a:ext cx="6767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out (#6)</a:t>
              </a:r>
              <a:endParaRPr lang="zh-TW" altLang="en-US" sz="1200" dirty="0"/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7366583" y="2996538"/>
              <a:ext cx="5998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in (#1)</a:t>
              </a:r>
              <a:endParaRPr lang="zh-TW" altLang="en-US" sz="1200" dirty="0"/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7162701" y="3495519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</a:t>
              </a:r>
              <a:r>
                <a:rPr lang="en-US" altLang="zh-TW" sz="1200" dirty="0"/>
                <a:t>2</a:t>
              </a:r>
              <a:r>
                <a:rPr lang="en-US" altLang="zh-TW" sz="1200" dirty="0" smtClean="0"/>
                <a:t>)</a:t>
              </a:r>
              <a:endParaRPr lang="zh-TW" altLang="en-US" sz="1200" dirty="0"/>
            </a:p>
          </p:txBody>
        </p:sp>
        <p:cxnSp>
          <p:nvCxnSpPr>
            <p:cNvPr id="20" name="直線單箭頭接點 19"/>
            <p:cNvCxnSpPr/>
            <p:nvPr/>
          </p:nvCxnSpPr>
          <p:spPr>
            <a:xfrm flipH="1" flipV="1">
              <a:off x="6910494" y="3217678"/>
              <a:ext cx="854775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單箭頭接點 20"/>
            <p:cNvCxnSpPr/>
            <p:nvPr/>
          </p:nvCxnSpPr>
          <p:spPr>
            <a:xfrm flipV="1">
              <a:off x="6872560" y="3079849"/>
              <a:ext cx="517179" cy="789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/>
            <p:nvPr/>
          </p:nvCxnSpPr>
          <p:spPr>
            <a:xfrm>
              <a:off x="6213934" y="3639702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單箭頭接點 23"/>
            <p:cNvCxnSpPr/>
            <p:nvPr/>
          </p:nvCxnSpPr>
          <p:spPr>
            <a:xfrm flipH="1" flipV="1">
              <a:off x="6213934" y="3497813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線單箭頭接點 25"/>
            <p:cNvCxnSpPr/>
            <p:nvPr/>
          </p:nvCxnSpPr>
          <p:spPr>
            <a:xfrm>
              <a:off x="6213934" y="3359337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單箭頭接點 26"/>
            <p:cNvCxnSpPr/>
            <p:nvPr/>
          </p:nvCxnSpPr>
          <p:spPr>
            <a:xfrm flipH="1" flipV="1">
              <a:off x="6213934" y="3778300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文字方塊 27"/>
            <p:cNvSpPr txBox="1"/>
            <p:nvPr/>
          </p:nvSpPr>
          <p:spPr>
            <a:xfrm>
              <a:off x="7095732" y="3351280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(#3)</a:t>
              </a:r>
              <a:endParaRPr lang="zh-TW" altLang="en-US" sz="1200" dirty="0"/>
            </a:p>
          </p:txBody>
        </p:sp>
        <p:sp>
          <p:nvSpPr>
            <p:cNvPr id="29" name="文字方塊 28"/>
            <p:cNvSpPr txBox="1"/>
            <p:nvPr/>
          </p:nvSpPr>
          <p:spPr>
            <a:xfrm>
              <a:off x="6948593" y="3636355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(#5)</a:t>
              </a:r>
              <a:endParaRPr lang="zh-TW" altLang="en-US" sz="1200" dirty="0"/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6958913" y="3204806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(#4)</a:t>
              </a:r>
              <a:endParaRPr lang="zh-TW" altLang="en-US" sz="1200" dirty="0"/>
            </a:p>
          </p:txBody>
        </p:sp>
        <p:cxnSp>
          <p:nvCxnSpPr>
            <p:cNvPr id="34" name="直線接點 33"/>
            <p:cNvCxnSpPr/>
            <p:nvPr/>
          </p:nvCxnSpPr>
          <p:spPr>
            <a:xfrm flipV="1">
              <a:off x="6882066" y="3636355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線接點 43"/>
            <p:cNvCxnSpPr/>
            <p:nvPr/>
          </p:nvCxnSpPr>
          <p:spPr>
            <a:xfrm flipH="1" flipV="1">
              <a:off x="7090446" y="3495222"/>
              <a:ext cx="0" cy="1368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線接點 46"/>
            <p:cNvCxnSpPr/>
            <p:nvPr/>
          </p:nvCxnSpPr>
          <p:spPr>
            <a:xfrm flipV="1">
              <a:off x="6877827" y="3496769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線接點 47"/>
            <p:cNvCxnSpPr/>
            <p:nvPr/>
          </p:nvCxnSpPr>
          <p:spPr>
            <a:xfrm>
              <a:off x="6884177" y="3776745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線接點 49"/>
            <p:cNvCxnSpPr/>
            <p:nvPr/>
          </p:nvCxnSpPr>
          <p:spPr>
            <a:xfrm flipV="1">
              <a:off x="6948593" y="3361198"/>
              <a:ext cx="0" cy="4140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線接點 51"/>
            <p:cNvCxnSpPr/>
            <p:nvPr/>
          </p:nvCxnSpPr>
          <p:spPr>
            <a:xfrm>
              <a:off x="6884177" y="3361322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圓角矩形 12"/>
            <p:cNvSpPr/>
            <p:nvPr/>
          </p:nvSpPr>
          <p:spPr>
            <a:xfrm>
              <a:off x="2472613" y="2744156"/>
              <a:ext cx="3647918" cy="1392392"/>
            </a:xfrm>
            <a:prstGeom prst="roundRect">
              <a:avLst/>
            </a:prstGeom>
            <a:noFill/>
            <a:ln w="69850" cmpd="thinThick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1696958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 smtClean="0"/>
                <a:t>球面鏡</a:t>
              </a:r>
              <a:endParaRPr lang="zh-TW" altLang="en-US" sz="1200" dirty="0"/>
            </a:p>
          </p:txBody>
        </p:sp>
        <p:sp>
          <p:nvSpPr>
            <p:cNvPr id="35" name="文字方塊 34"/>
            <p:cNvSpPr txBox="1"/>
            <p:nvPr/>
          </p:nvSpPr>
          <p:spPr>
            <a:xfrm>
              <a:off x="3892762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反應槽</a:t>
              </a:r>
            </a:p>
          </p:txBody>
        </p:sp>
        <p:sp>
          <p:nvSpPr>
            <p:cNvPr id="36" name="文字方塊 35"/>
            <p:cNvSpPr txBox="1"/>
            <p:nvPr/>
          </p:nvSpPr>
          <p:spPr>
            <a:xfrm>
              <a:off x="6682291" y="3921251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稜鏡</a:t>
              </a:r>
            </a:p>
          </p:txBody>
        </p:sp>
        <p:sp>
          <p:nvSpPr>
            <p:cNvPr id="38" name="文字方塊 37"/>
            <p:cNvSpPr txBox="1"/>
            <p:nvPr/>
          </p:nvSpPr>
          <p:spPr>
            <a:xfrm>
              <a:off x="7294988" y="3148398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探測光束</a:t>
              </a:r>
            </a:p>
          </p:txBody>
        </p:sp>
        <p:sp>
          <p:nvSpPr>
            <p:cNvPr id="41" name="流程圖: 儲存資料 40"/>
            <p:cNvSpPr/>
            <p:nvPr/>
          </p:nvSpPr>
          <p:spPr>
            <a:xfrm>
              <a:off x="1785110" y="2707910"/>
              <a:ext cx="181522" cy="1436914"/>
            </a:xfrm>
            <a:prstGeom prst="flowChartOnlineStorage">
              <a:avLst/>
            </a:prstGeom>
            <a:solidFill>
              <a:srgbClr val="969696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</p:grpSp>
      <p:sp>
        <p:nvSpPr>
          <p:cNvPr id="4" name="文字方塊 3"/>
          <p:cNvSpPr txBox="1"/>
          <p:nvPr/>
        </p:nvSpPr>
        <p:spPr>
          <a:xfrm>
            <a:off x="265113" y="257786"/>
            <a:ext cx="877317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$$$: Academia </a:t>
            </a:r>
            <a:r>
              <a:rPr lang="en-US" altLang="zh-TW" dirty="0" err="1" smtClean="0"/>
              <a:t>Sinica</a:t>
            </a:r>
            <a:r>
              <a:rPr lang="en-US" altLang="zh-TW" dirty="0" smtClean="0"/>
              <a:t>, MOST</a:t>
            </a:r>
          </a:p>
          <a:p>
            <a:pPr>
              <a:lnSpc>
                <a:spcPct val="150000"/>
              </a:lnSpc>
            </a:pPr>
            <a:r>
              <a:rPr lang="en-US" altLang="zh-TW" dirty="0" smtClean="0">
                <a:solidFill>
                  <a:srgbClr val="0000FF"/>
                </a:solidFill>
              </a:rPr>
              <a:t>Coworkers: Su, Ting, Chen, Smith, Chao, Hsieh, Chang, Huang, Lin, </a:t>
            </a:r>
          </a:p>
          <a:p>
            <a:r>
              <a:rPr lang="en-US" altLang="zh-TW" dirty="0" smtClean="0"/>
              <a:t>Collaborators: YP Lee, K Takahashi, YT Lee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0165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52</a:t>
            </a:fld>
            <a:endParaRPr lang="en-US"/>
          </a:p>
        </p:txBody>
      </p:sp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8761073"/>
              </p:ext>
            </p:extLst>
          </p:nvPr>
        </p:nvGraphicFramePr>
        <p:xfrm>
          <a:off x="-144463" y="1298910"/>
          <a:ext cx="9829801" cy="360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3" name="文件" r:id="rId4" imgW="6316935" imgH="2326262" progId="Word.Document.12">
                  <p:embed/>
                </p:oleObj>
              </mc:Choice>
              <mc:Fallback>
                <p:oleObj name="文件" r:id="rId4" imgW="6316935" imgH="232626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144463" y="1298910"/>
                        <a:ext cx="9829801" cy="3609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265113" y="4812883"/>
            <a:ext cx="8574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5. </a:t>
            </a:r>
            <a:r>
              <a:rPr lang="en-US" altLang="zh-TW" i="1" dirty="0" smtClean="0"/>
              <a:t>Science</a:t>
            </a:r>
            <a:r>
              <a:rPr lang="en-US" altLang="zh-TW" dirty="0"/>
              <a:t>, 2013, </a:t>
            </a:r>
            <a:r>
              <a:rPr lang="en-US" altLang="zh-TW" b="1" dirty="0"/>
              <a:t>340</a:t>
            </a:r>
            <a:r>
              <a:rPr lang="en-US" altLang="zh-TW" dirty="0"/>
              <a:t>, 177-180</a:t>
            </a:r>
            <a:r>
              <a:rPr lang="en-US" altLang="zh-TW" dirty="0" smtClean="0"/>
              <a:t>.</a:t>
            </a:r>
          </a:p>
          <a:p>
            <a:r>
              <a:rPr lang="en-US" altLang="zh-TW" dirty="0" smtClean="0"/>
              <a:t>20. </a:t>
            </a:r>
            <a:r>
              <a:rPr lang="en-US" altLang="zh-TW" i="1" dirty="0" smtClean="0"/>
              <a:t>Phys</a:t>
            </a:r>
            <a:r>
              <a:rPr lang="en-US" altLang="zh-TW" i="1" dirty="0"/>
              <a:t>. Chem. Chem. Phys.</a:t>
            </a:r>
            <a:r>
              <a:rPr lang="en-US" altLang="zh-TW" dirty="0"/>
              <a:t>, 2014,</a:t>
            </a:r>
            <a:r>
              <a:rPr lang="en-US" altLang="zh-TW" b="1" dirty="0"/>
              <a:t>16</a:t>
            </a:r>
            <a:r>
              <a:rPr lang="en-US" altLang="zh-TW" dirty="0"/>
              <a:t>, 26701-26706.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165421" y="270621"/>
            <a:ext cx="86743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solidFill>
                  <a:srgbClr val="0000FF"/>
                </a:solidFill>
              </a:rPr>
              <a:t>Comparison of reported rate coefficients in cm</a:t>
            </a:r>
            <a:r>
              <a:rPr lang="en-US" altLang="zh-TW" baseline="30000" dirty="0">
                <a:solidFill>
                  <a:srgbClr val="0000FF"/>
                </a:solidFill>
              </a:rPr>
              <a:t>3</a:t>
            </a:r>
            <a:r>
              <a:rPr lang="en-US" altLang="zh-TW" dirty="0">
                <a:solidFill>
                  <a:srgbClr val="0000FF"/>
                </a:solidFill>
              </a:rPr>
              <a:t>s</a:t>
            </a:r>
            <a:r>
              <a:rPr lang="en-US" altLang="zh-TW" baseline="30000" dirty="0">
                <a:solidFill>
                  <a:srgbClr val="0000FF"/>
                </a:solidFill>
                <a:latin typeface="Symbol" panose="05050102010706020507" pitchFamily="18" charset="2"/>
              </a:rPr>
              <a:t>-</a:t>
            </a:r>
            <a:r>
              <a:rPr lang="en-US" altLang="zh-TW" baseline="30000" dirty="0">
                <a:solidFill>
                  <a:srgbClr val="0000FF"/>
                </a:solidFill>
              </a:rPr>
              <a:t>1</a:t>
            </a:r>
            <a:r>
              <a:rPr lang="en-US" altLang="zh-TW" dirty="0">
                <a:solidFill>
                  <a:srgbClr val="0000FF"/>
                </a:solidFill>
              </a:rPr>
              <a:t> for </a:t>
            </a:r>
            <a:r>
              <a:rPr lang="en-US" altLang="zh-TW" i="1" dirty="0">
                <a:solidFill>
                  <a:srgbClr val="0000FF"/>
                </a:solidFill>
              </a:rPr>
              <a:t>anti</a:t>
            </a:r>
            <a:r>
              <a:rPr lang="en-US" altLang="zh-TW" dirty="0">
                <a:solidFill>
                  <a:srgbClr val="0000FF"/>
                </a:solidFill>
              </a:rPr>
              <a:t>- and </a:t>
            </a:r>
            <a:r>
              <a:rPr lang="en-US" altLang="zh-TW" i="1" dirty="0">
                <a:solidFill>
                  <a:srgbClr val="0000FF"/>
                </a:solidFill>
              </a:rPr>
              <a:t>syn</a:t>
            </a:r>
            <a:r>
              <a:rPr lang="en-US" altLang="zh-TW" dirty="0">
                <a:solidFill>
                  <a:srgbClr val="0000FF"/>
                </a:solidFill>
              </a:rPr>
              <a:t>-CH</a:t>
            </a:r>
            <a:r>
              <a:rPr lang="en-US" altLang="zh-TW" baseline="-25000" dirty="0">
                <a:solidFill>
                  <a:srgbClr val="0000FF"/>
                </a:solidFill>
              </a:rPr>
              <a:t>3</a:t>
            </a:r>
            <a:r>
              <a:rPr lang="en-US" altLang="zh-TW" dirty="0">
                <a:solidFill>
                  <a:srgbClr val="0000FF"/>
                </a:solidFill>
              </a:rPr>
              <a:t>CHOO reactions. </a:t>
            </a:r>
          </a:p>
        </p:txBody>
      </p:sp>
    </p:spTree>
    <p:extLst>
      <p:ext uri="{BB962C8B-B14F-4D97-AF65-F5344CB8AC3E}">
        <p14:creationId xmlns:p14="http://schemas.microsoft.com/office/powerpoint/2010/main" val="416954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3" name="Picture 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13" y="311399"/>
            <a:ext cx="8006080" cy="59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2780575" y="119304"/>
            <a:ext cx="23262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solidFill>
                  <a:srgbClr val="0000FF"/>
                </a:solidFill>
              </a:rPr>
              <a:t>C</a:t>
            </a:r>
            <a:r>
              <a:rPr lang="en-US" altLang="zh-TW" sz="3200" b="1" baseline="-25000" dirty="0" smtClean="0">
                <a:solidFill>
                  <a:srgbClr val="0000FF"/>
                </a:solidFill>
              </a:rPr>
              <a:t>2</a:t>
            </a:r>
            <a:r>
              <a:rPr lang="en-US" altLang="zh-TW" sz="3200" b="1" dirty="0" smtClean="0">
                <a:solidFill>
                  <a:srgbClr val="0000FF"/>
                </a:solidFill>
              </a:rPr>
              <a:t>H</a:t>
            </a:r>
            <a:r>
              <a:rPr lang="en-US" altLang="zh-TW" sz="3200" b="1" baseline="-25000" dirty="0" smtClean="0">
                <a:solidFill>
                  <a:srgbClr val="0000FF"/>
                </a:solidFill>
              </a:rPr>
              <a:t>5</a:t>
            </a:r>
            <a:r>
              <a:rPr lang="en-US" altLang="zh-TW" sz="3200" b="1" dirty="0" smtClean="0">
                <a:solidFill>
                  <a:srgbClr val="0000FF"/>
                </a:solidFill>
              </a:rPr>
              <a:t>CHOO</a:t>
            </a:r>
            <a:endParaRPr lang="zh-TW" altLang="en-US" sz="3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53</a:t>
            </a:fld>
            <a:endParaRPr 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943714" y="2072362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dry</a:t>
            </a:r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2466226" y="4088965"/>
            <a:ext cx="628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wet</a:t>
            </a:r>
            <a:endParaRPr lang="zh-TW" altLang="en-US" dirty="0"/>
          </a:p>
        </p:txBody>
      </p:sp>
      <p:sp>
        <p:nvSpPr>
          <p:cNvPr id="8" name="手繪多邊形 7"/>
          <p:cNvSpPr/>
          <p:nvPr/>
        </p:nvSpPr>
        <p:spPr>
          <a:xfrm>
            <a:off x="2688879" y="2499522"/>
            <a:ext cx="1393955" cy="1728445"/>
          </a:xfrm>
          <a:custGeom>
            <a:avLst/>
            <a:gdLst>
              <a:gd name="connsiteX0" fmla="*/ 752475 w 752475"/>
              <a:gd name="connsiteY0" fmla="*/ 0 h 523875"/>
              <a:gd name="connsiteX1" fmla="*/ 476250 w 752475"/>
              <a:gd name="connsiteY1" fmla="*/ 295275 h 523875"/>
              <a:gd name="connsiteX2" fmla="*/ 0 w 752475"/>
              <a:gd name="connsiteY2" fmla="*/ 523875 h 523875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0 w 914400"/>
              <a:gd name="connsiteY2" fmla="*/ 552450 h 552450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333375 w 914400"/>
              <a:gd name="connsiteY2" fmla="*/ 476249 h 552450"/>
              <a:gd name="connsiteX3" fmla="*/ 0 w 914400"/>
              <a:gd name="connsiteY3" fmla="*/ 552450 h 552450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285750 w 914400"/>
              <a:gd name="connsiteY2" fmla="*/ 419099 h 552450"/>
              <a:gd name="connsiteX3" fmla="*/ 0 w 914400"/>
              <a:gd name="connsiteY3" fmla="*/ 552450 h 552450"/>
              <a:gd name="connsiteX0" fmla="*/ 838200 w 838200"/>
              <a:gd name="connsiteY0" fmla="*/ 0 h 609600"/>
              <a:gd name="connsiteX1" fmla="*/ 561975 w 838200"/>
              <a:gd name="connsiteY1" fmla="*/ 295275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400050 w 838200"/>
              <a:gd name="connsiteY1" fmla="*/ 152400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161925 w 838200"/>
              <a:gd name="connsiteY2" fmla="*/ 333374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0 w 838200"/>
              <a:gd name="connsiteY2" fmla="*/ 609600 h 609600"/>
              <a:gd name="connsiteX0" fmla="*/ 638175 w 638175"/>
              <a:gd name="connsiteY0" fmla="*/ 0 h 704850"/>
              <a:gd name="connsiteX1" fmla="*/ 314325 w 638175"/>
              <a:gd name="connsiteY1" fmla="*/ 219075 h 704850"/>
              <a:gd name="connsiteX2" fmla="*/ 0 w 638175"/>
              <a:gd name="connsiteY2" fmla="*/ 704850 h 704850"/>
              <a:gd name="connsiteX0" fmla="*/ 742950 w 742950"/>
              <a:gd name="connsiteY0" fmla="*/ 0 h 695325"/>
              <a:gd name="connsiteX1" fmla="*/ 314325 w 742950"/>
              <a:gd name="connsiteY1" fmla="*/ 209550 h 695325"/>
              <a:gd name="connsiteX2" fmla="*/ 0 w 742950"/>
              <a:gd name="connsiteY2" fmla="*/ 695325 h 695325"/>
              <a:gd name="connsiteX0" fmla="*/ 742950 w 742950"/>
              <a:gd name="connsiteY0" fmla="*/ 0 h 695325"/>
              <a:gd name="connsiteX1" fmla="*/ 247650 w 742950"/>
              <a:gd name="connsiteY1" fmla="*/ 257175 h 695325"/>
              <a:gd name="connsiteX2" fmla="*/ 0 w 742950"/>
              <a:gd name="connsiteY2" fmla="*/ 695325 h 695325"/>
              <a:gd name="connsiteX0" fmla="*/ 742950 w 742950"/>
              <a:gd name="connsiteY0" fmla="*/ 33491 h 728816"/>
              <a:gd name="connsiteX1" fmla="*/ 581025 w 742950"/>
              <a:gd name="connsiteY1" fmla="*/ 14440 h 728816"/>
              <a:gd name="connsiteX2" fmla="*/ 247650 w 742950"/>
              <a:gd name="connsiteY2" fmla="*/ 290666 h 728816"/>
              <a:gd name="connsiteX3" fmla="*/ 0 w 742950"/>
              <a:gd name="connsiteY3" fmla="*/ 728816 h 728816"/>
              <a:gd name="connsiteX0" fmla="*/ 581025 w 581025"/>
              <a:gd name="connsiteY0" fmla="*/ 0 h 714376"/>
              <a:gd name="connsiteX1" fmla="*/ 247650 w 581025"/>
              <a:gd name="connsiteY1" fmla="*/ 276226 h 714376"/>
              <a:gd name="connsiteX2" fmla="*/ 0 w 581025"/>
              <a:gd name="connsiteY2" fmla="*/ 714376 h 714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1025" h="714376">
                <a:moveTo>
                  <a:pt x="581025" y="0"/>
                </a:moveTo>
                <a:cubicBezTo>
                  <a:pt x="498475" y="42862"/>
                  <a:pt x="344488" y="157163"/>
                  <a:pt x="247650" y="276226"/>
                </a:cubicBezTo>
                <a:cubicBezTo>
                  <a:pt x="150813" y="395289"/>
                  <a:pt x="65484" y="613173"/>
                  <a:pt x="0" y="714376"/>
                </a:cubicBezTo>
              </a:path>
            </a:pathLst>
          </a:custGeom>
          <a:noFill/>
          <a:ln w="38100">
            <a:solidFill>
              <a:srgbClr val="FF990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987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54</a:t>
            </a:fld>
            <a:endParaRPr lang="en-US" altLang="zh-TW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748"/>
          <a:stretch/>
        </p:blipFill>
        <p:spPr bwMode="auto">
          <a:xfrm>
            <a:off x="180749" y="1697432"/>
            <a:ext cx="1405734" cy="77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群組 4"/>
          <p:cNvGrpSpPr/>
          <p:nvPr/>
        </p:nvGrpSpPr>
        <p:grpSpPr>
          <a:xfrm>
            <a:off x="2034074" y="1605060"/>
            <a:ext cx="6475445" cy="4898378"/>
            <a:chOff x="2034074" y="1605060"/>
            <a:chExt cx="6475445" cy="4898378"/>
          </a:xfrm>
        </p:grpSpPr>
        <p:pic>
          <p:nvPicPr>
            <p:cNvPr id="96259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907"/>
            <a:stretch/>
          </p:blipFill>
          <p:spPr bwMode="auto">
            <a:xfrm>
              <a:off x="2461144" y="1605060"/>
              <a:ext cx="6048375" cy="4814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矩形 2"/>
            <p:cNvSpPr/>
            <p:nvPr/>
          </p:nvSpPr>
          <p:spPr>
            <a:xfrm>
              <a:off x="2034074" y="5449079"/>
              <a:ext cx="3125755" cy="10543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6" name="文字方塊 5"/>
          <p:cNvSpPr txBox="1"/>
          <p:nvPr/>
        </p:nvSpPr>
        <p:spPr>
          <a:xfrm>
            <a:off x="0" y="6396335"/>
            <a:ext cx="3345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cs typeface="Times New Roman" panose="02020603050405020304" pitchFamily="18" charset="0"/>
              </a:rPr>
              <a:t>Science 345, 1596 (2014)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66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55</a:t>
            </a:fld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60" y="565484"/>
            <a:ext cx="8797393" cy="3953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68860" y="4960640"/>
            <a:ext cx="9251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Okumura, Perspective in Science 347, 718-719 (2015)</a:t>
            </a:r>
            <a:endParaRPr lang="zh-TW" altLang="en-US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67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dirty="0">
            <a:cs typeface="Times New Roman" panose="02020603050405020304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4686</TotalTime>
  <Words>1295</Words>
  <Application>Microsoft Office PowerPoint</Application>
  <PresentationFormat>如螢幕大小 (4:3)</PresentationFormat>
  <Paragraphs>370</Paragraphs>
  <Slides>55</Slides>
  <Notes>3</Notes>
  <HiddenSlides>0</HiddenSlides>
  <MMClips>0</MMClips>
  <ScaleCrop>false</ScaleCrop>
  <HeadingPairs>
    <vt:vector size="6" baseType="variant">
      <vt:variant>
        <vt:lpstr>佈景主題</vt:lpstr>
      </vt:variant>
      <vt:variant>
        <vt:i4>2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55</vt:i4>
      </vt:variant>
    </vt:vector>
  </HeadingPairs>
  <TitlesOfParts>
    <vt:vector size="59" baseType="lpstr">
      <vt:lpstr>1_Office 佈景主題</vt:lpstr>
      <vt:lpstr>Office Theme</vt:lpstr>
      <vt:lpstr>Graph</vt:lpstr>
      <vt:lpstr>文件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SINICA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Jim</dc:creator>
  <cp:lastModifiedBy>Jim Lin</cp:lastModifiedBy>
  <cp:revision>218</cp:revision>
  <cp:lastPrinted>2014-11-07T13:13:32Z</cp:lastPrinted>
  <dcterms:created xsi:type="dcterms:W3CDTF">2011-11-12T01:45:00Z</dcterms:created>
  <dcterms:modified xsi:type="dcterms:W3CDTF">2015-08-23T09:57:16Z</dcterms:modified>
</cp:coreProperties>
</file>