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1"/>
  </p:notesMasterIdLst>
  <p:sldIdLst>
    <p:sldId id="746" r:id="rId2"/>
    <p:sldId id="729" r:id="rId3"/>
    <p:sldId id="730" r:id="rId4"/>
    <p:sldId id="731" r:id="rId5"/>
    <p:sldId id="732" r:id="rId6"/>
    <p:sldId id="733" r:id="rId7"/>
    <p:sldId id="734" r:id="rId8"/>
    <p:sldId id="735" r:id="rId9"/>
    <p:sldId id="738" r:id="rId10"/>
    <p:sldId id="739" r:id="rId11"/>
    <p:sldId id="740" r:id="rId12"/>
    <p:sldId id="741" r:id="rId13"/>
    <p:sldId id="742" r:id="rId14"/>
    <p:sldId id="743" r:id="rId15"/>
    <p:sldId id="744" r:id="rId16"/>
    <p:sldId id="745" r:id="rId17"/>
    <p:sldId id="774" r:id="rId18"/>
    <p:sldId id="775" r:id="rId19"/>
    <p:sldId id="776" r:id="rId20"/>
    <p:sldId id="778" r:id="rId21"/>
    <p:sldId id="763" r:id="rId22"/>
    <p:sldId id="772" r:id="rId23"/>
    <p:sldId id="773" r:id="rId24"/>
    <p:sldId id="757" r:id="rId25"/>
    <p:sldId id="758" r:id="rId26"/>
    <p:sldId id="759" r:id="rId27"/>
    <p:sldId id="760" r:id="rId28"/>
    <p:sldId id="766" r:id="rId29"/>
    <p:sldId id="753" r:id="rId30"/>
    <p:sldId id="754" r:id="rId31"/>
    <p:sldId id="756" r:id="rId32"/>
    <p:sldId id="712" r:id="rId33"/>
    <p:sldId id="706" r:id="rId34"/>
    <p:sldId id="722" r:id="rId35"/>
    <p:sldId id="779" r:id="rId36"/>
    <p:sldId id="707" r:id="rId37"/>
    <p:sldId id="708" r:id="rId38"/>
    <p:sldId id="709" r:id="rId39"/>
    <p:sldId id="713" r:id="rId40"/>
    <p:sldId id="714" r:id="rId41"/>
    <p:sldId id="720" r:id="rId42"/>
    <p:sldId id="721" r:id="rId43"/>
    <p:sldId id="656" r:id="rId44"/>
    <p:sldId id="600" r:id="rId45"/>
    <p:sldId id="650" r:id="rId46"/>
    <p:sldId id="545" r:id="rId47"/>
    <p:sldId id="622" r:id="rId48"/>
    <p:sldId id="623" r:id="rId49"/>
    <p:sldId id="624" r:id="rId50"/>
    <p:sldId id="625" r:id="rId51"/>
    <p:sldId id="626" r:id="rId52"/>
    <p:sldId id="627" r:id="rId53"/>
    <p:sldId id="628" r:id="rId54"/>
    <p:sldId id="629" r:id="rId55"/>
    <p:sldId id="595" r:id="rId56"/>
    <p:sldId id="591" r:id="rId57"/>
    <p:sldId id="593" r:id="rId58"/>
    <p:sldId id="580" r:id="rId59"/>
    <p:sldId id="583" r:id="rId60"/>
  </p:sldIdLst>
  <p:sldSz cx="9144000" cy="6858000" type="screen4x3"/>
  <p:notesSz cx="7099300" cy="10236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0000FF"/>
    <a:srgbClr val="FF0000"/>
    <a:srgbClr val="D6D6D6"/>
    <a:srgbClr val="D7D7D7"/>
    <a:srgbClr val="D9D9D9"/>
    <a:srgbClr val="D3D3D3"/>
    <a:srgbClr val="FF66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205" autoAdjust="0"/>
    <p:restoredTop sz="94915" autoAdjust="0"/>
  </p:normalViewPr>
  <p:slideViewPr>
    <p:cSldViewPr snapToGrid="0" showGuides="1">
      <p:cViewPr varScale="1">
        <p:scale>
          <a:sx n="101" d="100"/>
          <a:sy n="101" d="100"/>
        </p:scale>
        <p:origin x="-966" y="-102"/>
      </p:cViewPr>
      <p:guideLst>
        <p:guide orient="horz" pos="3589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3076476" cy="5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59" tIns="47379" rIns="94759" bIns="47379" numCol="1" anchor="t" anchorCtr="0" compatLnSpc="1">
            <a:prstTxWarp prst="textNoShape">
              <a:avLst/>
            </a:prstTxWarp>
          </a:bodyPr>
          <a:lstStyle>
            <a:lvl1pPr defTabSz="948393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29" y="1"/>
            <a:ext cx="3076476" cy="5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59" tIns="47379" rIns="94759" bIns="47379" numCol="1" anchor="t" anchorCtr="0" compatLnSpc="1">
            <a:prstTxWarp prst="textNoShape">
              <a:avLst/>
            </a:prstTxWarp>
          </a:bodyPr>
          <a:lstStyle>
            <a:lvl1pPr algn="r" defTabSz="948393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84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914" y="4862113"/>
            <a:ext cx="5681475" cy="4606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59" tIns="47379" rIns="94759" bIns="4737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84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722563"/>
            <a:ext cx="3076476" cy="5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59" tIns="47379" rIns="94759" bIns="47379" numCol="1" anchor="b" anchorCtr="0" compatLnSpc="1">
            <a:prstTxWarp prst="textNoShape">
              <a:avLst/>
            </a:prstTxWarp>
          </a:bodyPr>
          <a:lstStyle>
            <a:lvl1pPr defTabSz="948393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84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29" y="9722563"/>
            <a:ext cx="3076476" cy="511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759" tIns="47379" rIns="94759" bIns="47379" numCol="1" anchor="b" anchorCtr="0" compatLnSpc="1">
            <a:prstTxWarp prst="textNoShape">
              <a:avLst/>
            </a:prstTxWarp>
          </a:bodyPr>
          <a:lstStyle>
            <a:lvl1pPr algn="r" defTabSz="948393">
              <a:defRPr sz="1300">
                <a:latin typeface="Arial" charset="0"/>
                <a:ea typeface="新細明體" pitchFamily="18" charset="-120"/>
              </a:defRPr>
            </a:lvl1pPr>
          </a:lstStyle>
          <a:p>
            <a:fld id="{80C2387E-56C1-4747-9057-5383AA3AA3FC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2655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9589AE-8A46-465F-B7CD-19DB93CAF567}" type="slidenum">
              <a:rPr lang="zh-TW" altLang="en-US"/>
              <a:pPr/>
              <a:t>2</a:t>
            </a:fld>
            <a:endParaRPr lang="en-US" altLang="zh-TW"/>
          </a:p>
        </p:txBody>
      </p:sp>
      <p:sp>
        <p:nvSpPr>
          <p:cNvPr id="69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9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3C1857-9105-4C4F-BD95-6F4E65EC18D3}" type="slidenum">
              <a:rPr lang="zh-TW" altLang="en-US"/>
              <a:pPr/>
              <a:t>7</a:t>
            </a:fld>
            <a:endParaRPr lang="en-US" altLang="zh-TW"/>
          </a:p>
        </p:txBody>
      </p:sp>
      <p:sp>
        <p:nvSpPr>
          <p:cNvPr id="70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5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4905C7-DFFB-49B5-8FB4-E784FBBC2496}" type="slidenum">
              <a:rPr lang="zh-TW" altLang="en-US"/>
              <a:pPr/>
              <a:t>8</a:t>
            </a:fld>
            <a:endParaRPr lang="en-US" altLang="zh-TW"/>
          </a:p>
        </p:txBody>
      </p:sp>
      <p:sp>
        <p:nvSpPr>
          <p:cNvPr id="70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0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940148-039B-46B2-A1F1-7297B6D82D21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713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137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7BE54C-C6DC-467A-A635-AD122E534D0B}" type="slidenum">
              <a:rPr lang="zh-TW" altLang="en-US"/>
              <a:pPr/>
              <a:t>10</a:t>
            </a:fld>
            <a:endParaRPr lang="en-US" altLang="zh-TW"/>
          </a:p>
        </p:txBody>
      </p:sp>
      <p:sp>
        <p:nvSpPr>
          <p:cNvPr id="71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1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316469-0E4C-4E3D-8349-DE386F59EDFF}" type="slidenum">
              <a:rPr lang="zh-TW" altLang="en-US"/>
              <a:pPr/>
              <a:t>11</a:t>
            </a:fld>
            <a:endParaRPr lang="en-US" altLang="zh-TW"/>
          </a:p>
        </p:txBody>
      </p:sp>
      <p:sp>
        <p:nvSpPr>
          <p:cNvPr id="71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178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703E22-F310-476B-B69D-E8D36E347015}" type="slidenum">
              <a:rPr lang="zh-TW" altLang="en-US"/>
              <a:pPr/>
              <a:t>12</a:t>
            </a:fld>
            <a:endParaRPr lang="en-US" altLang="zh-TW"/>
          </a:p>
        </p:txBody>
      </p:sp>
      <p:sp>
        <p:nvSpPr>
          <p:cNvPr id="71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19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F60CB9-15AA-4377-A3EA-F86B36944FCD}" type="slidenum">
              <a:rPr lang="zh-TW" altLang="en-US"/>
              <a:pPr/>
              <a:t>13</a:t>
            </a:fld>
            <a:endParaRPr lang="en-US" altLang="zh-TW"/>
          </a:p>
        </p:txBody>
      </p:sp>
      <p:sp>
        <p:nvSpPr>
          <p:cNvPr id="72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21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154A48-7BD2-46CA-B6E4-E6D275153CEA}" type="slidenum">
              <a:rPr lang="zh-TW" altLang="en-US"/>
              <a:pPr/>
              <a:t>14</a:t>
            </a:fld>
            <a:endParaRPr lang="en-US" altLang="zh-TW"/>
          </a:p>
        </p:txBody>
      </p:sp>
      <p:sp>
        <p:nvSpPr>
          <p:cNvPr id="7239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23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9AB088-EFDA-4A1A-ACF6-F868BE319A46}" type="slidenum">
              <a:rPr lang="zh-TW" altLang="en-US"/>
              <a:pPr/>
              <a:t>15</a:t>
            </a:fld>
            <a:endParaRPr lang="en-US" altLang="zh-TW"/>
          </a:p>
        </p:txBody>
      </p:sp>
      <p:sp>
        <p:nvSpPr>
          <p:cNvPr id="7260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260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7C6D1B-4119-4A8C-A662-F0CBDE4F9F8E}" type="slidenum">
              <a:rPr lang="zh-TW" altLang="en-US"/>
              <a:pPr/>
              <a:t>16</a:t>
            </a:fld>
            <a:endParaRPr lang="en-US" altLang="zh-TW"/>
          </a:p>
        </p:txBody>
      </p:sp>
      <p:sp>
        <p:nvSpPr>
          <p:cNvPr id="72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280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E01CEE-7AF0-48C5-BC94-D48EBDA17FB2}" type="slidenum">
              <a:rPr lang="zh-TW" altLang="en-US"/>
              <a:pPr/>
              <a:t>22</a:t>
            </a:fld>
            <a:endParaRPr lang="en-US" altLang="zh-TW"/>
          </a:p>
        </p:txBody>
      </p:sp>
      <p:sp>
        <p:nvSpPr>
          <p:cNvPr id="7618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618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2B780D-BE4B-4556-975C-1B1771CA98CF}" type="slidenum">
              <a:rPr lang="zh-TW" altLang="en-US"/>
              <a:pPr/>
              <a:t>24</a:t>
            </a:fld>
            <a:endParaRPr lang="en-US" altLang="zh-TW"/>
          </a:p>
        </p:txBody>
      </p:sp>
      <p:sp>
        <p:nvSpPr>
          <p:cNvPr id="74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49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C04BDB-D3C1-4E2C-9851-8A48349D0D45}" type="slidenum">
              <a:rPr lang="zh-TW" altLang="en-US"/>
              <a:pPr/>
              <a:t>25</a:t>
            </a:fld>
            <a:endParaRPr lang="en-US" altLang="zh-TW"/>
          </a:p>
        </p:txBody>
      </p:sp>
      <p:sp>
        <p:nvSpPr>
          <p:cNvPr id="7516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5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AC00EF-1EDF-4ADF-A2EB-FC52288338A7}" type="slidenum">
              <a:rPr lang="zh-TW" altLang="en-US"/>
              <a:pPr/>
              <a:t>26</a:t>
            </a:fld>
            <a:endParaRPr lang="en-US" altLang="zh-TW"/>
          </a:p>
        </p:txBody>
      </p:sp>
      <p:sp>
        <p:nvSpPr>
          <p:cNvPr id="7536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5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61222F-EBF9-4BFE-BE0A-93AB6461C3FB}" type="slidenum">
              <a:rPr lang="zh-TW" altLang="en-US"/>
              <a:pPr/>
              <a:t>28</a:t>
            </a:fld>
            <a:endParaRPr lang="en-US" altLang="zh-TW"/>
          </a:p>
        </p:txBody>
      </p:sp>
      <p:sp>
        <p:nvSpPr>
          <p:cNvPr id="7649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6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9FF580-8CD1-4848-BC4A-565F9EDCD09D}" type="slidenum">
              <a:rPr lang="zh-TW" altLang="en-US"/>
              <a:pPr/>
              <a:t>29</a:t>
            </a:fld>
            <a:endParaRPr lang="en-US" altLang="zh-TW"/>
          </a:p>
        </p:txBody>
      </p:sp>
      <p:sp>
        <p:nvSpPr>
          <p:cNvPr id="74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4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235252-A654-42D8-8290-F9B9C7A6A79F}" type="slidenum">
              <a:rPr lang="zh-TW" altLang="en-US"/>
              <a:pPr/>
              <a:t>30</a:t>
            </a:fld>
            <a:endParaRPr lang="en-US" altLang="zh-TW"/>
          </a:p>
        </p:txBody>
      </p:sp>
      <p:sp>
        <p:nvSpPr>
          <p:cNvPr id="74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4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2547C6-F127-4AAE-B71B-B1CFD519313A}" type="slidenum">
              <a:rPr lang="zh-TW" altLang="en-US"/>
              <a:pPr/>
              <a:t>31</a:t>
            </a:fld>
            <a:endParaRPr lang="en-US" altLang="zh-TW"/>
          </a:p>
        </p:txBody>
      </p:sp>
      <p:sp>
        <p:nvSpPr>
          <p:cNvPr id="74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7475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0CC8EF-F546-4F17-B1CA-5DA57FD3CE55}" type="slidenum">
              <a:rPr lang="zh-TW" altLang="en-US"/>
              <a:pPr/>
              <a:t>32</a:t>
            </a:fld>
            <a:endParaRPr lang="en-US" altLang="zh-TW"/>
          </a:p>
        </p:txBody>
      </p:sp>
      <p:sp>
        <p:nvSpPr>
          <p:cNvPr id="67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7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D3D531-16EC-49D5-B34A-0D705EDD4DFE}" type="slidenum">
              <a:rPr lang="zh-TW" altLang="en-US"/>
              <a:pPr/>
              <a:t>33</a:t>
            </a:fld>
            <a:endParaRPr lang="en-US" altLang="zh-TW"/>
          </a:p>
        </p:txBody>
      </p:sp>
      <p:sp>
        <p:nvSpPr>
          <p:cNvPr id="66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6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6C9735-6546-44B1-A668-55AD32C1880B}" type="slidenum">
              <a:rPr lang="zh-TW" altLang="en-US"/>
              <a:pPr/>
              <a:t>36</a:t>
            </a:fld>
            <a:endParaRPr lang="en-US" altLang="zh-TW"/>
          </a:p>
        </p:txBody>
      </p:sp>
      <p:sp>
        <p:nvSpPr>
          <p:cNvPr id="6625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6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FD1333-9250-403E-81FD-67DA1B3BCED7}" type="slidenum">
              <a:rPr lang="zh-TW" altLang="en-US"/>
              <a:pPr/>
              <a:t>37</a:t>
            </a:fld>
            <a:endParaRPr lang="en-US" altLang="zh-TW"/>
          </a:p>
        </p:txBody>
      </p:sp>
      <p:sp>
        <p:nvSpPr>
          <p:cNvPr id="66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6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F0AB89-BACC-4310-9D85-434183E093BA}" type="slidenum">
              <a:rPr lang="zh-TW" altLang="en-US"/>
              <a:pPr/>
              <a:t>38</a:t>
            </a:fld>
            <a:endParaRPr lang="en-US" altLang="zh-TW"/>
          </a:p>
        </p:txBody>
      </p:sp>
      <p:sp>
        <p:nvSpPr>
          <p:cNvPr id="66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6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C705088-DD2E-400D-B63C-B526587846F4}" type="slidenum">
              <a:rPr lang="zh-TW" altLang="en-US"/>
              <a:pPr/>
              <a:t>39</a:t>
            </a:fld>
            <a:endParaRPr lang="en-US" altLang="zh-TW"/>
          </a:p>
        </p:txBody>
      </p:sp>
      <p:sp>
        <p:nvSpPr>
          <p:cNvPr id="67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7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4C8E1B4-3AD5-4516-87A4-6226EB16D3D1}" type="slidenum">
              <a:rPr lang="zh-TW" altLang="en-US"/>
              <a:pPr/>
              <a:t>40</a:t>
            </a:fld>
            <a:endParaRPr lang="en-US" altLang="zh-TW"/>
          </a:p>
        </p:txBody>
      </p:sp>
      <p:sp>
        <p:nvSpPr>
          <p:cNvPr id="67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67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0610" y="4862113"/>
            <a:ext cx="5678083" cy="4606123"/>
          </a:xfrm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633A36-49BF-4B19-9236-259DF42B16BE}" type="slidenum">
              <a:rPr lang="zh-TW" altLang="en-US"/>
              <a:pPr/>
              <a:t>45</a:t>
            </a:fld>
            <a:endParaRPr lang="en-US" altLang="zh-TW"/>
          </a:p>
        </p:txBody>
      </p:sp>
      <p:sp>
        <p:nvSpPr>
          <p:cNvPr id="569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569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/>
              <a:t>Most important but large error bar</a:t>
            </a: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114BBF-BC90-4BFA-9D6C-C0BBE7CBD60F}" type="slidenum">
              <a:rPr lang="zh-TW" altLang="en-US"/>
              <a:pPr/>
              <a:t>46</a:t>
            </a:fld>
            <a:endParaRPr lang="en-US" altLang="zh-TW"/>
          </a:p>
        </p:txBody>
      </p:sp>
      <p:sp>
        <p:nvSpPr>
          <p:cNvPr id="3829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382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D4725B5-D0B7-471B-B227-E138C0948917}" type="slidenum">
              <a:rPr lang="zh-TW" altLang="en-US"/>
              <a:pPr/>
              <a:t>47</a:t>
            </a:fld>
            <a:endParaRPr lang="en-US" altLang="zh-TW"/>
          </a:p>
        </p:txBody>
      </p:sp>
      <p:sp>
        <p:nvSpPr>
          <p:cNvPr id="565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4925" cy="3836988"/>
          </a:xfrm>
          <a:ln/>
        </p:spPr>
      </p:sp>
      <p:sp>
        <p:nvSpPr>
          <p:cNvPr id="565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5B57DD-1916-496B-B32B-2E5F0BA9BD16}" type="slidenum">
              <a:rPr lang="zh-TW" altLang="en-US"/>
              <a:pPr/>
              <a:t>55</a:t>
            </a:fld>
            <a:endParaRPr lang="en-US" altLang="zh-TW"/>
          </a:p>
        </p:txBody>
      </p:sp>
      <p:sp>
        <p:nvSpPr>
          <p:cNvPr id="450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450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2D36A6-67F4-42E6-814F-63446F76BDD5}" type="slidenum">
              <a:rPr lang="zh-TW" altLang="en-US"/>
              <a:pPr/>
              <a:t>58</a:t>
            </a:fld>
            <a:endParaRPr lang="en-US" altLang="zh-TW"/>
          </a:p>
        </p:txBody>
      </p:sp>
      <p:sp>
        <p:nvSpPr>
          <p:cNvPr id="432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92188" y="768350"/>
            <a:ext cx="5116512" cy="3836988"/>
          </a:xfrm>
          <a:ln/>
        </p:spPr>
      </p:sp>
      <p:sp>
        <p:nvSpPr>
          <p:cNvPr id="432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/>
              <a:t>O2 abs; Biological impacts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408B33-7392-4518-9A7E-4206A5BD8E8F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9530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CB3E7C-C352-492B-9B57-6CEC1C68F2B0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33853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7E3120-0173-429E-8C26-21A84D225780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71870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1FEFDB-8722-4E11-B31A-4DB64027EDE2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7704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7E2C0C-3140-4F79-950B-5DFB96F02E6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0507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098BB8-A3C2-4354-A8B6-0AA200F2873B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20128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20E94-C8C2-482D-9A5B-6AC398B61C44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12241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06618-6C48-4BA9-9CC9-974D76E343F6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87596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D79A99-3EC1-4933-95F9-A6A82577C0D2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0141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A70866-52B3-4A7E-B75F-26902B585B23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0302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C07AB-1EC4-4859-9E43-F099FFBB5BF9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75704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FFFF"/>
                </a:solidFill>
                <a:latin typeface="+mn-lt"/>
                <a:ea typeface="新細明體" pitchFamily="18" charset="-120"/>
              </a:defRPr>
            </a:lvl1pPr>
          </a:lstStyle>
          <a:p>
            <a:fld id="{7FD7269A-EC2B-408C-A4AF-0851C1F9319B}" type="slidenum">
              <a:rPr lang="zh-TW" altLang="en-US"/>
              <a:pPr/>
              <a:t>‹#›</a:t>
            </a:fld>
            <a:endParaRPr lang="en-US" altLang="zh-TW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503238" y="333375"/>
            <a:ext cx="8137525" cy="5832475"/>
          </a:xfrm>
          <a:prstGeom prst="rect">
            <a:avLst/>
          </a:prstGeom>
          <a:noFill/>
          <a:ln w="9525">
            <a:solidFill>
              <a:srgbClr val="FFFFCC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wmf"/><Relationship Id="rId7" Type="http://schemas.openxmlformats.org/officeDocument/2006/relationships/image" Target="file:///E:\ExpData\Imaging\200302\~0218\0218_D.PCX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file:///E:\ExpData\Imaging\200302\~0218\0218_F.PCX" TargetMode="External"/><Relationship Id="rId5" Type="http://schemas.openxmlformats.org/officeDocument/2006/relationships/image" Target="file:///E:\ExpData\Imaging\200302\~0218\0218_C.PCX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file:///E:\ExpData\Imaging\200302\~0218\0218_E.PCX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file:///C:\Documents%20and%20Settings\Administrator\Desktop\O2All00.t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http://www.abe.com.tw/wordpress/wp-content/gallery/reader/outliner.jpg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.bin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hyperlink" Target="http://bbs.cool3c.com/article/7225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32.png"/><Relationship Id="rId5" Type="http://schemas.openxmlformats.org/officeDocument/2006/relationships/oleObject" Target="../embeddings/oleObject4.bin"/><Relationship Id="rId4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w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44.png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5.em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9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50.png"/><Relationship Id="rId5" Type="http://schemas.openxmlformats.org/officeDocument/2006/relationships/image" Target="../media/image48.wmf"/><Relationship Id="rId4" Type="http://schemas.openxmlformats.org/officeDocument/2006/relationships/oleObject" Target="../embeddings/oleObject9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53.wm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1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65.w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68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B01BA-3071-4040-912D-23B50BC3BD6C}" type="slidenum">
              <a:rPr lang="zh-TW" altLang="en-US"/>
              <a:pPr/>
              <a:t>1</a:t>
            </a:fld>
            <a:endParaRPr lang="en-US" altLang="zh-TW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0" y="211629"/>
            <a:ext cx="9144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kumimoji="1" lang="zh-TW" altLang="en-US" sz="3600" dirty="0">
                <a:solidFill>
                  <a:srgbClr val="0000FF"/>
                </a:solidFill>
              </a:rPr>
              <a:t>從玩中成長、</a:t>
            </a:r>
            <a:r>
              <a:rPr kumimoji="1" lang="zh-TW" altLang="en-US" sz="5400" dirty="0">
                <a:solidFill>
                  <a:srgbClr val="0000FF"/>
                </a:solidFill>
              </a:rPr>
              <a:t>自我學習</a:t>
            </a:r>
            <a:r>
              <a:rPr kumimoji="1" lang="zh-TW" altLang="en-US" sz="3600" dirty="0">
                <a:solidFill>
                  <a:srgbClr val="0000FF"/>
                </a:solidFill>
              </a:rPr>
              <a:t>、</a:t>
            </a:r>
          </a:p>
          <a:p>
            <a:pPr algn="ctr">
              <a:lnSpc>
                <a:spcPct val="120000"/>
              </a:lnSpc>
            </a:pPr>
            <a:r>
              <a:rPr kumimoji="1" lang="zh-TW" altLang="en-US" sz="3600" dirty="0">
                <a:solidFill>
                  <a:srgbClr val="0000FF"/>
                </a:solidFill>
              </a:rPr>
              <a:t>到解決</a:t>
            </a:r>
            <a:r>
              <a:rPr kumimoji="1" lang="zh-TW" altLang="en-US" sz="3600" dirty="0" smtClean="0">
                <a:solidFill>
                  <a:srgbClr val="0000FF"/>
                </a:solidFill>
              </a:rPr>
              <a:t>問題</a:t>
            </a:r>
            <a:endParaRPr kumimoji="1" lang="zh-TW" altLang="en-US" sz="3600" dirty="0">
              <a:solidFill>
                <a:srgbClr val="0000FF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788758" y="2806700"/>
            <a:ext cx="156966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zh-TW" sz="3600" dirty="0">
                <a:latin typeface="Arial" charset="0"/>
              </a:rPr>
              <a:t>林志民</a:t>
            </a:r>
            <a:endParaRPr kumimoji="1" lang="zh-TW" altLang="en-US" sz="3600" dirty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1D7EA-33DE-4792-98F6-C8C0219E63BB}" type="slidenum">
              <a:rPr lang="zh-TW" altLang="en-US"/>
              <a:pPr/>
              <a:t>2</a:t>
            </a:fld>
            <a:endParaRPr lang="en-US" altLang="zh-TW"/>
          </a:p>
        </p:txBody>
      </p:sp>
      <p:sp>
        <p:nvSpPr>
          <p:cNvPr id="698370" name="Text Box 2"/>
          <p:cNvSpPr txBox="1">
            <a:spLocks noChangeArrowheads="1"/>
          </p:cNvSpPr>
          <p:nvPr/>
        </p:nvSpPr>
        <p:spPr bwMode="auto">
          <a:xfrm>
            <a:off x="582613" y="704850"/>
            <a:ext cx="4713287" cy="432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>
                <a:latin typeface="Arial" charset="0"/>
              </a:rPr>
              <a:t>1985-1988: Hsinchu high school</a:t>
            </a:r>
          </a:p>
          <a:p>
            <a:pPr>
              <a:lnSpc>
                <a:spcPct val="150000"/>
              </a:lnSpc>
            </a:pPr>
            <a:r>
              <a:rPr lang="en-US" altLang="zh-TW" sz="2400">
                <a:latin typeface="Arial" charset="0"/>
              </a:rPr>
              <a:t>1988-1992: Undergraduate Study</a:t>
            </a:r>
          </a:p>
          <a:p>
            <a:pPr>
              <a:lnSpc>
                <a:spcPct val="150000"/>
              </a:lnSpc>
            </a:pPr>
            <a:r>
              <a:rPr lang="en-US" altLang="zh-TW" sz="2400">
                <a:latin typeface="Arial" charset="0"/>
              </a:rPr>
              <a:t>1992-1994: Master student</a:t>
            </a:r>
          </a:p>
          <a:p>
            <a:pPr>
              <a:lnSpc>
                <a:spcPct val="150000"/>
              </a:lnSpc>
              <a:spcBef>
                <a:spcPct val="80000"/>
              </a:spcBef>
              <a:spcAft>
                <a:spcPct val="80000"/>
              </a:spcAft>
            </a:pPr>
            <a:r>
              <a:rPr lang="en-US" altLang="zh-TW" sz="2400">
                <a:latin typeface="Arial" charset="0"/>
              </a:rPr>
              <a:t>1994-1998: PhD student </a:t>
            </a:r>
          </a:p>
          <a:p>
            <a:pPr>
              <a:lnSpc>
                <a:spcPct val="150000"/>
              </a:lnSpc>
              <a:spcBef>
                <a:spcPct val="50000"/>
              </a:spcBef>
              <a:spcAft>
                <a:spcPct val="50000"/>
              </a:spcAft>
            </a:pPr>
            <a:r>
              <a:rPr lang="en-US" altLang="zh-TW" sz="2400">
                <a:latin typeface="Arial" charset="0"/>
              </a:rPr>
              <a:t>1998-2001: Postdoc</a:t>
            </a:r>
          </a:p>
          <a:p>
            <a:pPr>
              <a:lnSpc>
                <a:spcPct val="150000"/>
              </a:lnSpc>
            </a:pPr>
            <a:r>
              <a:rPr lang="en-US" altLang="zh-TW" sz="2400">
                <a:latin typeface="Arial" charset="0"/>
              </a:rPr>
              <a:t>2001- now: Research Fellow</a:t>
            </a:r>
          </a:p>
        </p:txBody>
      </p:sp>
      <p:sp>
        <p:nvSpPr>
          <p:cNvPr id="698371" name="Text Box 3"/>
          <p:cNvSpPr txBox="1">
            <a:spLocks noChangeArrowheads="1"/>
          </p:cNvSpPr>
          <p:nvPr/>
        </p:nvSpPr>
        <p:spPr bwMode="auto">
          <a:xfrm>
            <a:off x="5197475" y="1878013"/>
            <a:ext cx="3354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1992.6-9: UC, Berkeley</a:t>
            </a:r>
          </a:p>
        </p:txBody>
      </p:sp>
      <p:sp>
        <p:nvSpPr>
          <p:cNvPr id="698372" name="Text Box 4"/>
          <p:cNvSpPr txBox="1">
            <a:spLocks noChangeArrowheads="1"/>
          </p:cNvSpPr>
          <p:nvPr/>
        </p:nvSpPr>
        <p:spPr bwMode="auto">
          <a:xfrm>
            <a:off x="5197475" y="2927350"/>
            <a:ext cx="33543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1995.1-4: UC, Berkeley</a:t>
            </a:r>
          </a:p>
        </p:txBody>
      </p:sp>
      <p:sp>
        <p:nvSpPr>
          <p:cNvPr id="698373" name="Text Box 5"/>
          <p:cNvSpPr txBox="1">
            <a:spLocks noChangeArrowheads="1"/>
          </p:cNvSpPr>
          <p:nvPr/>
        </p:nvSpPr>
        <p:spPr bwMode="auto">
          <a:xfrm>
            <a:off x="0" y="0"/>
            <a:ext cx="1606550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  <a:latin typeface="Arial" charset="0"/>
              </a:rPr>
              <a:t>個人年表</a:t>
            </a:r>
          </a:p>
        </p:txBody>
      </p:sp>
      <p:sp>
        <p:nvSpPr>
          <p:cNvPr id="698374" name="Text Box 6"/>
          <p:cNvSpPr txBox="1">
            <a:spLocks noChangeArrowheads="1"/>
          </p:cNvSpPr>
          <p:nvPr/>
        </p:nvSpPr>
        <p:spPr bwMode="auto">
          <a:xfrm>
            <a:off x="7189788" y="2289175"/>
            <a:ext cx="1395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000">
                <a:solidFill>
                  <a:srgbClr val="B2B2B2"/>
                </a:solidFill>
                <a:latin typeface="Arial" charset="0"/>
                <a:ea typeface="新細明體" pitchFamily="18" charset="-120"/>
              </a:rPr>
              <a:t>(3 months)</a:t>
            </a:r>
          </a:p>
        </p:txBody>
      </p:sp>
      <p:sp>
        <p:nvSpPr>
          <p:cNvPr id="698375" name="Text Box 7"/>
          <p:cNvSpPr txBox="1">
            <a:spLocks noChangeArrowheads="1"/>
          </p:cNvSpPr>
          <p:nvPr/>
        </p:nvSpPr>
        <p:spPr bwMode="auto">
          <a:xfrm>
            <a:off x="7204075" y="3354388"/>
            <a:ext cx="13954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000">
                <a:solidFill>
                  <a:srgbClr val="B2B2B2"/>
                </a:solidFill>
                <a:latin typeface="Arial" charset="0"/>
                <a:ea typeface="新細明體" pitchFamily="18" charset="-120"/>
              </a:rPr>
              <a:t>(3 months)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8BE1C-33F7-4A67-837A-A8CE78F4D50D}" type="slidenum">
              <a:rPr lang="zh-TW" altLang="en-US"/>
              <a:pPr/>
              <a:t>3</a:t>
            </a:fld>
            <a:endParaRPr lang="en-US" altLang="zh-TW"/>
          </a:p>
        </p:txBody>
      </p:sp>
      <p:sp>
        <p:nvSpPr>
          <p:cNvPr id="700418" name="Text Box 2"/>
          <p:cNvSpPr txBox="1">
            <a:spLocks noChangeArrowheads="1"/>
          </p:cNvSpPr>
          <p:nvPr/>
        </p:nvSpPr>
        <p:spPr bwMode="auto">
          <a:xfrm>
            <a:off x="0" y="-6350"/>
            <a:ext cx="49101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1985</a:t>
            </a:r>
            <a:r>
              <a:rPr lang="en-US" altLang="zh-TW">
                <a:solidFill>
                  <a:srgbClr val="0000FF"/>
                </a:solidFill>
                <a:latin typeface="Symbol" pitchFamily="18" charset="2"/>
              </a:rPr>
              <a:t>-</a:t>
            </a:r>
            <a:r>
              <a:rPr lang="en-US" altLang="zh-TW">
                <a:solidFill>
                  <a:srgbClr val="0000FF"/>
                </a:solidFill>
              </a:rPr>
              <a:t>1988: Hsinchu high school</a:t>
            </a:r>
          </a:p>
        </p:txBody>
      </p:sp>
      <p:sp>
        <p:nvSpPr>
          <p:cNvPr id="700419" name="Text Box 3"/>
          <p:cNvSpPr txBox="1">
            <a:spLocks noChangeArrowheads="1"/>
          </p:cNvSpPr>
          <p:nvPr/>
        </p:nvSpPr>
        <p:spPr bwMode="auto">
          <a:xfrm>
            <a:off x="455613" y="1603375"/>
            <a:ext cx="3638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攝影社</a:t>
            </a:r>
            <a:r>
              <a:rPr lang="en-US" altLang="en-US"/>
              <a:t>：</a:t>
            </a:r>
            <a:r>
              <a:rPr lang="en-US" altLang="zh-TW"/>
              <a:t>光</a:t>
            </a:r>
            <a:r>
              <a:rPr lang="zh-TW" altLang="en-US"/>
              <a:t>學 	暗房</a:t>
            </a:r>
          </a:p>
        </p:txBody>
      </p:sp>
      <p:sp>
        <p:nvSpPr>
          <p:cNvPr id="700420" name="Text Box 4"/>
          <p:cNvSpPr txBox="1">
            <a:spLocks noChangeArrowheads="1"/>
          </p:cNvSpPr>
          <p:nvPr/>
        </p:nvSpPr>
        <p:spPr bwMode="auto">
          <a:xfrm>
            <a:off x="1027113" y="2970213"/>
            <a:ext cx="1962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科展</a:t>
            </a:r>
            <a:r>
              <a:rPr lang="en-US" altLang="en-US"/>
              <a:t>：</a:t>
            </a:r>
            <a:r>
              <a:rPr lang="zh-TW" altLang="en-US"/>
              <a:t>數學</a:t>
            </a:r>
          </a:p>
        </p:txBody>
      </p:sp>
      <p:sp>
        <p:nvSpPr>
          <p:cNvPr id="700421" name="Text Box 5"/>
          <p:cNvSpPr txBox="1">
            <a:spLocks noChangeArrowheads="1"/>
          </p:cNvSpPr>
          <p:nvPr/>
        </p:nvSpPr>
        <p:spPr bwMode="auto">
          <a:xfrm>
            <a:off x="1027113" y="3792538"/>
            <a:ext cx="14081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考大學</a:t>
            </a:r>
            <a:r>
              <a:rPr lang="en-US" altLang="zh-TW"/>
              <a:t>?</a:t>
            </a:r>
          </a:p>
        </p:txBody>
      </p:sp>
      <p:sp>
        <p:nvSpPr>
          <p:cNvPr id="700422" name="Rectangle 6"/>
          <p:cNvSpPr>
            <a:spLocks noChangeArrowheads="1"/>
          </p:cNvSpPr>
          <p:nvPr/>
        </p:nvSpPr>
        <p:spPr bwMode="auto">
          <a:xfrm>
            <a:off x="2228850" y="4395788"/>
            <a:ext cx="40862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數學 </a:t>
            </a:r>
            <a:r>
              <a:rPr lang="zh-TW" altLang="en-US">
                <a:sym typeface="Symbol" pitchFamily="18" charset="2"/>
              </a:rPr>
              <a:t> </a:t>
            </a:r>
            <a:r>
              <a:rPr lang="zh-TW" altLang="en-US"/>
              <a:t>化學 </a:t>
            </a:r>
            <a:r>
              <a:rPr lang="zh-TW" altLang="en-US">
                <a:sym typeface="Symbol" pitchFamily="18" charset="2"/>
              </a:rPr>
              <a:t> </a:t>
            </a:r>
            <a:r>
              <a:rPr lang="zh-TW" altLang="en-US"/>
              <a:t>物理化學</a:t>
            </a:r>
          </a:p>
        </p:txBody>
      </p:sp>
      <p:sp>
        <p:nvSpPr>
          <p:cNvPr id="700423" name="Text Box 7"/>
          <p:cNvSpPr txBox="1">
            <a:spLocks noChangeArrowheads="1"/>
          </p:cNvSpPr>
          <p:nvPr/>
        </p:nvSpPr>
        <p:spPr bwMode="auto">
          <a:xfrm>
            <a:off x="476250" y="727075"/>
            <a:ext cx="2771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200 m </a:t>
            </a:r>
            <a:r>
              <a:rPr lang="en-US" altLang="zh-TW">
                <a:solidFill>
                  <a:srgbClr val="0000FF"/>
                </a:solidFill>
                <a:latin typeface="Arial" charset="0"/>
              </a:rPr>
              <a:t>x</a:t>
            </a:r>
            <a:r>
              <a:rPr lang="en-US" altLang="zh-TW">
                <a:solidFill>
                  <a:srgbClr val="0000FF"/>
                </a:solidFill>
              </a:rPr>
              <a:t> 5, 7, 9, ...</a:t>
            </a:r>
          </a:p>
        </p:txBody>
      </p:sp>
      <p:sp>
        <p:nvSpPr>
          <p:cNvPr id="700424" name="Text Box 8"/>
          <p:cNvSpPr txBox="1">
            <a:spLocks noChangeArrowheads="1"/>
          </p:cNvSpPr>
          <p:nvPr/>
        </p:nvSpPr>
        <p:spPr bwMode="auto">
          <a:xfrm>
            <a:off x="4032250" y="725488"/>
            <a:ext cx="28924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200 m </a:t>
            </a:r>
            <a:r>
              <a:rPr lang="en-US" altLang="zh-TW">
                <a:solidFill>
                  <a:srgbClr val="0000FF"/>
                </a:solidFill>
                <a:latin typeface="Arial" charset="0"/>
              </a:rPr>
              <a:t>x</a:t>
            </a:r>
            <a:r>
              <a:rPr lang="en-US" altLang="zh-TW">
                <a:solidFill>
                  <a:srgbClr val="0000FF"/>
                </a:solidFill>
              </a:rPr>
              <a:t> 30 = 6 km</a:t>
            </a:r>
          </a:p>
        </p:txBody>
      </p:sp>
      <p:sp>
        <p:nvSpPr>
          <p:cNvPr id="700425" name="Text Box 9"/>
          <p:cNvSpPr txBox="1">
            <a:spLocks noChangeArrowheads="1"/>
          </p:cNvSpPr>
          <p:nvPr/>
        </p:nvSpPr>
        <p:spPr bwMode="auto">
          <a:xfrm>
            <a:off x="6797675" y="1273175"/>
            <a:ext cx="180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chemeClr val="bg2"/>
                </a:solidFill>
              </a:rPr>
              <a:t>250th/3000</a:t>
            </a:r>
          </a:p>
        </p:txBody>
      </p:sp>
      <p:sp>
        <p:nvSpPr>
          <p:cNvPr id="700426" name="Rectangle 10"/>
          <p:cNvSpPr>
            <a:spLocks noChangeArrowheads="1"/>
          </p:cNvSpPr>
          <p:nvPr/>
        </p:nvSpPr>
        <p:spPr bwMode="auto">
          <a:xfrm>
            <a:off x="895350" y="2801938"/>
            <a:ext cx="3443288" cy="23336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00427" name="Text Box 11"/>
          <p:cNvSpPr txBox="1">
            <a:spLocks noChangeArrowheads="1"/>
          </p:cNvSpPr>
          <p:nvPr/>
        </p:nvSpPr>
        <p:spPr bwMode="auto">
          <a:xfrm>
            <a:off x="4851400" y="2230438"/>
            <a:ext cx="2317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solidFill>
                  <a:schemeClr val="bg2"/>
                </a:solidFill>
              </a:rPr>
              <a:t>曾以考試為樂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2AADC6-7B53-45A9-B817-6A6091250F5F}" type="slidenum">
              <a:rPr lang="zh-TW" altLang="en-US"/>
              <a:pPr/>
              <a:t>4</a:t>
            </a:fld>
            <a:endParaRPr lang="en-US" altLang="zh-TW"/>
          </a:p>
        </p:txBody>
      </p:sp>
      <p:sp>
        <p:nvSpPr>
          <p:cNvPr id="701442" name="Text Box 2"/>
          <p:cNvSpPr txBox="1">
            <a:spLocks noChangeArrowheads="1"/>
          </p:cNvSpPr>
          <p:nvPr/>
        </p:nvSpPr>
        <p:spPr bwMode="auto">
          <a:xfrm>
            <a:off x="0" y="0"/>
            <a:ext cx="45799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1988-1992: </a:t>
            </a:r>
            <a:r>
              <a:rPr lang="zh-TW" altLang="en-US">
                <a:solidFill>
                  <a:srgbClr val="0000FF"/>
                </a:solidFill>
              </a:rPr>
              <a:t>化學系 清大 台大</a:t>
            </a:r>
          </a:p>
        </p:txBody>
      </p:sp>
      <p:sp>
        <p:nvSpPr>
          <p:cNvPr id="701443" name="Text Box 3"/>
          <p:cNvSpPr txBox="1">
            <a:spLocks noChangeArrowheads="1"/>
          </p:cNvSpPr>
          <p:nvPr/>
        </p:nvSpPr>
        <p:spPr bwMode="auto">
          <a:xfrm>
            <a:off x="2287588" y="941388"/>
            <a:ext cx="45577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English Text Book</a:t>
            </a:r>
          </a:p>
          <a:p>
            <a:r>
              <a:rPr lang="en-US" altLang="zh-TW"/>
              <a:t>		</a:t>
            </a:r>
            <a:r>
              <a:rPr lang="en-US" altLang="zh-TW">
                <a:solidFill>
                  <a:srgbClr val="FF0000"/>
                </a:solidFill>
              </a:rPr>
              <a:t>Reading problem</a:t>
            </a:r>
            <a:r>
              <a:rPr lang="en-US" altLang="zh-TW"/>
              <a:t> </a:t>
            </a:r>
          </a:p>
        </p:txBody>
      </p:sp>
      <p:sp>
        <p:nvSpPr>
          <p:cNvPr id="701444" name="Text Box 4"/>
          <p:cNvSpPr txBox="1">
            <a:spLocks noChangeArrowheads="1"/>
          </p:cNvSpPr>
          <p:nvPr/>
        </p:nvSpPr>
        <p:spPr bwMode="auto">
          <a:xfrm>
            <a:off x="2355850" y="2128838"/>
            <a:ext cx="483393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NTHU to NTU</a:t>
            </a:r>
            <a:br>
              <a:rPr lang="en-US" altLang="zh-TW"/>
            </a:br>
            <a:r>
              <a:rPr lang="en-US" altLang="zh-TW"/>
              <a:t>		 Laser spectroscopy</a:t>
            </a:r>
          </a:p>
        </p:txBody>
      </p:sp>
      <p:sp>
        <p:nvSpPr>
          <p:cNvPr id="701445" name="Text Box 5"/>
          <p:cNvSpPr txBox="1">
            <a:spLocks noChangeArrowheads="1"/>
          </p:cNvSpPr>
          <p:nvPr/>
        </p:nvSpPr>
        <p:spPr bwMode="auto">
          <a:xfrm>
            <a:off x="2355850" y="2897188"/>
            <a:ext cx="20129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		</a:t>
            </a:r>
          </a:p>
        </p:txBody>
      </p:sp>
      <p:sp>
        <p:nvSpPr>
          <p:cNvPr id="701446" name="Text Box 6"/>
          <p:cNvSpPr txBox="1">
            <a:spLocks noChangeArrowheads="1"/>
          </p:cNvSpPr>
          <p:nvPr/>
        </p:nvSpPr>
        <p:spPr bwMode="auto">
          <a:xfrm>
            <a:off x="2379663" y="3719513"/>
            <a:ext cx="460851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1992. 6-9: UC Berkeley</a:t>
            </a:r>
          </a:p>
          <a:p>
            <a:r>
              <a:rPr lang="en-US" altLang="zh-TW"/>
              <a:t>		</a:t>
            </a:r>
            <a:r>
              <a:rPr lang="en-US" altLang="zh-TW">
                <a:solidFill>
                  <a:srgbClr val="FF0000"/>
                </a:solidFill>
              </a:rPr>
              <a:t>Speaking problem</a:t>
            </a:r>
          </a:p>
        </p:txBody>
      </p:sp>
      <p:sp>
        <p:nvSpPr>
          <p:cNvPr id="701447" name="Text Box 7"/>
          <p:cNvSpPr txBox="1">
            <a:spLocks noChangeArrowheads="1"/>
          </p:cNvSpPr>
          <p:nvPr/>
        </p:nvSpPr>
        <p:spPr bwMode="auto">
          <a:xfrm>
            <a:off x="668338" y="2678113"/>
            <a:ext cx="18827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000">
                <a:solidFill>
                  <a:srgbClr val="B2B2B2"/>
                </a:solidFill>
                <a:latin typeface="Arial" charset="0"/>
                <a:ea typeface="新細明體" pitchFamily="18" charset="-120"/>
              </a:rPr>
              <a:t>(~30 seminars)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FB469B-030F-4B5D-92C0-FC2CAD5C1D5E}" type="slidenum">
              <a:rPr lang="zh-TW" altLang="en-US"/>
              <a:pPr/>
              <a:t>5</a:t>
            </a:fld>
            <a:endParaRPr lang="en-US" altLang="zh-TW"/>
          </a:p>
        </p:txBody>
      </p:sp>
      <p:sp>
        <p:nvSpPr>
          <p:cNvPr id="702466" name="Text Box 2"/>
          <p:cNvSpPr txBox="1">
            <a:spLocks noChangeArrowheads="1"/>
          </p:cNvSpPr>
          <p:nvPr/>
        </p:nvSpPr>
        <p:spPr bwMode="auto">
          <a:xfrm>
            <a:off x="0" y="0"/>
            <a:ext cx="44910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1992-1994: </a:t>
            </a:r>
            <a:r>
              <a:rPr lang="zh-TW" altLang="en-US">
                <a:solidFill>
                  <a:srgbClr val="0000FF"/>
                </a:solidFill>
              </a:rPr>
              <a:t>化學碩士班 台大</a:t>
            </a:r>
          </a:p>
        </p:txBody>
      </p:sp>
      <p:sp>
        <p:nvSpPr>
          <p:cNvPr id="702467" name="Text Box 3"/>
          <p:cNvSpPr txBox="1">
            <a:spLocks noChangeArrowheads="1"/>
          </p:cNvSpPr>
          <p:nvPr/>
        </p:nvSpPr>
        <p:spPr bwMode="auto">
          <a:xfrm>
            <a:off x="2297113" y="835025"/>
            <a:ext cx="4551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高解析度光電子光譜儀 </a:t>
            </a:r>
            <a:r>
              <a:rPr lang="en-US" altLang="zh-TW"/>
              <a:t>DIY </a:t>
            </a:r>
            <a:endParaRPr lang="zh-TW" altLang="en-US"/>
          </a:p>
        </p:txBody>
      </p:sp>
      <p:sp>
        <p:nvSpPr>
          <p:cNvPr id="702468" name="Rectangle 4"/>
          <p:cNvSpPr>
            <a:spLocks noChangeArrowheads="1"/>
          </p:cNvSpPr>
          <p:nvPr/>
        </p:nvSpPr>
        <p:spPr bwMode="auto">
          <a:xfrm>
            <a:off x="3232150" y="2055813"/>
            <a:ext cx="2682875" cy="2025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>
                <a:solidFill>
                  <a:srgbClr val="0000FF"/>
                </a:solidFill>
              </a:rPr>
              <a:t>模仿</a:t>
            </a:r>
          </a:p>
          <a:p>
            <a:pPr algn="ctr">
              <a:lnSpc>
                <a:spcPct val="150000"/>
              </a:lnSpc>
            </a:pPr>
            <a:r>
              <a:rPr lang="zh-TW" altLang="en-US">
                <a:solidFill>
                  <a:srgbClr val="0000FF"/>
                </a:solidFill>
              </a:rPr>
              <a:t>想像、</a:t>
            </a:r>
            <a:r>
              <a:rPr lang="en-US" altLang="zh-TW">
                <a:solidFill>
                  <a:srgbClr val="0000FF"/>
                </a:solidFill>
              </a:rPr>
              <a:t>(</a:t>
            </a:r>
            <a:r>
              <a:rPr lang="zh-TW" altLang="en-US">
                <a:solidFill>
                  <a:srgbClr val="0000FF"/>
                </a:solidFill>
              </a:rPr>
              <a:t>創造</a:t>
            </a:r>
            <a:r>
              <a:rPr lang="en-US" altLang="zh-TW">
                <a:solidFill>
                  <a:srgbClr val="0000FF"/>
                </a:solidFill>
              </a:rPr>
              <a:t>)</a:t>
            </a:r>
          </a:p>
          <a:p>
            <a:pPr algn="ctr">
              <a:lnSpc>
                <a:spcPct val="150000"/>
              </a:lnSpc>
            </a:pPr>
            <a:r>
              <a:rPr lang="zh-TW" altLang="en-US">
                <a:solidFill>
                  <a:srgbClr val="0000FF"/>
                </a:solidFill>
              </a:rPr>
              <a:t>紮實的基本工夫</a:t>
            </a:r>
          </a:p>
        </p:txBody>
      </p:sp>
      <p:sp>
        <p:nvSpPr>
          <p:cNvPr id="702469" name="Text Box 5"/>
          <p:cNvSpPr txBox="1">
            <a:spLocks noChangeArrowheads="1"/>
          </p:cNvSpPr>
          <p:nvPr/>
        </p:nvSpPr>
        <p:spPr bwMode="auto">
          <a:xfrm>
            <a:off x="3875088" y="4662488"/>
            <a:ext cx="1395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000">
                <a:solidFill>
                  <a:srgbClr val="B2B2B2"/>
                </a:solidFill>
                <a:latin typeface="Arial" charset="0"/>
                <a:ea typeface="新細明體" pitchFamily="18" charset="-120"/>
              </a:rPr>
              <a:t>(3 months)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0C812E-A05B-497C-882C-28BDF8274735}" type="slidenum">
              <a:rPr lang="zh-TW" altLang="en-US"/>
              <a:pPr/>
              <a:t>6</a:t>
            </a:fld>
            <a:endParaRPr lang="en-US" altLang="zh-TW"/>
          </a:p>
        </p:txBody>
      </p:sp>
      <p:sp>
        <p:nvSpPr>
          <p:cNvPr id="703490" name="Text Box 2"/>
          <p:cNvSpPr txBox="1">
            <a:spLocks noChangeArrowheads="1"/>
          </p:cNvSpPr>
          <p:nvPr/>
        </p:nvSpPr>
        <p:spPr bwMode="auto">
          <a:xfrm>
            <a:off x="0" y="0"/>
            <a:ext cx="44910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1994-1998: </a:t>
            </a:r>
            <a:r>
              <a:rPr lang="zh-TW" altLang="en-US">
                <a:solidFill>
                  <a:srgbClr val="0000FF"/>
                </a:solidFill>
              </a:rPr>
              <a:t>化學博士班 台大</a:t>
            </a:r>
          </a:p>
        </p:txBody>
      </p:sp>
      <p:pic>
        <p:nvPicPr>
          <p:cNvPr id="703491" name="Picture 3" descr="J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2313"/>
            <a:ext cx="9144000" cy="6049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CAC0-ABAE-4B3A-8E49-3D15DAD12A0E}" type="slidenum">
              <a:rPr lang="zh-TW" altLang="en-US"/>
              <a:pPr/>
              <a:t>7</a:t>
            </a:fld>
            <a:endParaRPr lang="en-US" altLang="zh-TW"/>
          </a:p>
        </p:txBody>
      </p:sp>
      <p:pic>
        <p:nvPicPr>
          <p:cNvPr id="704514" name="Picture 2" descr="group_Kat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B6BFC-BF06-4916-8269-2B3E07C32CBE}" type="slidenum">
              <a:rPr lang="zh-TW" altLang="en-US"/>
              <a:pPr/>
              <a:t>8</a:t>
            </a:fld>
            <a:endParaRPr lang="en-US" altLang="zh-TW"/>
          </a:p>
        </p:txBody>
      </p:sp>
      <p:pic>
        <p:nvPicPr>
          <p:cNvPr id="706562" name="Picture 2" descr="7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3513"/>
            <a:ext cx="9144000" cy="7186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F4232-7CDC-47B1-BF52-A8909523370D}" type="slidenum">
              <a:rPr lang="zh-TW" altLang="en-US"/>
              <a:pPr/>
              <a:t>9</a:t>
            </a:fld>
            <a:endParaRPr lang="en-US" altLang="zh-TW"/>
          </a:p>
        </p:txBody>
      </p:sp>
      <p:sp>
        <p:nvSpPr>
          <p:cNvPr id="712706" name="Text Box 2"/>
          <p:cNvSpPr txBox="1">
            <a:spLocks noChangeArrowheads="1"/>
          </p:cNvSpPr>
          <p:nvPr/>
        </p:nvSpPr>
        <p:spPr bwMode="auto">
          <a:xfrm>
            <a:off x="0" y="0"/>
            <a:ext cx="20129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b="1">
                <a:solidFill>
                  <a:srgbClr val="0000FF"/>
                </a:solidFill>
                <a:latin typeface="Arial" charset="0"/>
              </a:rPr>
              <a:t>科學家的玩具</a:t>
            </a:r>
          </a:p>
        </p:txBody>
      </p:sp>
      <p:sp>
        <p:nvSpPr>
          <p:cNvPr id="712707" name="Text Box 3"/>
          <p:cNvSpPr txBox="1">
            <a:spLocks noChangeArrowheads="1"/>
          </p:cNvSpPr>
          <p:nvPr/>
        </p:nvSpPr>
        <p:spPr bwMode="auto">
          <a:xfrm>
            <a:off x="588963" y="869950"/>
            <a:ext cx="475615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TW" sz="2400">
                <a:latin typeface="Arial" charset="0"/>
              </a:rPr>
              <a:t>Most Latest</a:t>
            </a:r>
            <a:r>
              <a:rPr lang="en-US" altLang="zh-TW" sz="2400" i="1">
                <a:latin typeface="Arial" charset="0"/>
              </a:rPr>
              <a:t>!</a:t>
            </a:r>
            <a:r>
              <a:rPr lang="en-US" altLang="zh-TW" sz="2400">
                <a:latin typeface="Arial" charset="0"/>
              </a:rPr>
              <a:t> 				</a:t>
            </a:r>
          </a:p>
          <a:p>
            <a:pPr>
              <a:lnSpc>
                <a:spcPct val="200000"/>
              </a:lnSpc>
            </a:pPr>
            <a:r>
              <a:rPr lang="en-US" altLang="zh-TW" sz="2400">
                <a:latin typeface="Arial" charset="0"/>
              </a:rPr>
              <a:t>Most Sophisticated</a:t>
            </a:r>
            <a:r>
              <a:rPr lang="en-US" altLang="zh-TW" sz="2400" i="1">
                <a:latin typeface="Arial" charset="0"/>
              </a:rPr>
              <a:t>!</a:t>
            </a:r>
            <a:r>
              <a:rPr lang="en-US" altLang="zh-TW" sz="2400">
                <a:latin typeface="Arial" charset="0"/>
              </a:rPr>
              <a:t>		</a:t>
            </a:r>
          </a:p>
          <a:p>
            <a:pPr>
              <a:lnSpc>
                <a:spcPct val="200000"/>
              </a:lnSpc>
            </a:pPr>
            <a:endParaRPr lang="en-US" altLang="zh-TW" sz="2400">
              <a:latin typeface="Arial" charset="0"/>
            </a:endParaRPr>
          </a:p>
          <a:p>
            <a:pPr>
              <a:lnSpc>
                <a:spcPct val="200000"/>
              </a:lnSpc>
            </a:pPr>
            <a:r>
              <a:rPr lang="en-US" altLang="zh-TW" sz="2400">
                <a:latin typeface="Arial" charset="0"/>
              </a:rPr>
              <a:t>You earn it by well playing with it.</a:t>
            </a:r>
          </a:p>
        </p:txBody>
      </p:sp>
      <p:sp>
        <p:nvSpPr>
          <p:cNvPr id="712708" name="Text Box 4"/>
          <p:cNvSpPr txBox="1">
            <a:spLocks noChangeArrowheads="1"/>
          </p:cNvSpPr>
          <p:nvPr/>
        </p:nvSpPr>
        <p:spPr bwMode="auto">
          <a:xfrm>
            <a:off x="584200" y="4375150"/>
            <a:ext cx="3465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 b="1">
                <a:solidFill>
                  <a:srgbClr val="CC3300"/>
                </a:solidFill>
                <a:latin typeface="Arial" charset="0"/>
              </a:rPr>
              <a:t>Making your own toys.</a:t>
            </a:r>
          </a:p>
        </p:txBody>
      </p:sp>
      <p:sp>
        <p:nvSpPr>
          <p:cNvPr id="712709" name="Text Box 5"/>
          <p:cNvSpPr txBox="1">
            <a:spLocks noChangeArrowheads="1"/>
          </p:cNvSpPr>
          <p:nvPr/>
        </p:nvSpPr>
        <p:spPr bwMode="auto">
          <a:xfrm>
            <a:off x="2533650" y="2533650"/>
            <a:ext cx="6078538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sophisticated = clever in a </a:t>
            </a:r>
            <a:r>
              <a:rPr lang="en-US" altLang="zh-TW" sz="2400" b="1" i="1">
                <a:solidFill>
                  <a:srgbClr val="0000FF"/>
                </a:solidFill>
              </a:rPr>
              <a:t>complicated</a:t>
            </a:r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 way</a:t>
            </a:r>
            <a:endParaRPr kumimoji="1" lang="en-US" altLang="zh-TW" sz="18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712710" name="Text Box 6"/>
          <p:cNvSpPr txBox="1">
            <a:spLocks noChangeArrowheads="1"/>
          </p:cNvSpPr>
          <p:nvPr/>
        </p:nvSpPr>
        <p:spPr bwMode="auto">
          <a:xfrm>
            <a:off x="4117975" y="1214438"/>
            <a:ext cx="227647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latest = newest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3AF0D-B207-4797-8688-863635025D27}" type="slidenum">
              <a:rPr lang="zh-TW" altLang="en-US"/>
              <a:pPr/>
              <a:t>10</a:t>
            </a:fld>
            <a:endParaRPr lang="en-US" altLang="zh-TW"/>
          </a:p>
        </p:txBody>
      </p:sp>
      <p:sp>
        <p:nvSpPr>
          <p:cNvPr id="714754" name="Text Box 2"/>
          <p:cNvSpPr txBox="1">
            <a:spLocks noChangeArrowheads="1"/>
          </p:cNvSpPr>
          <p:nvPr/>
        </p:nvSpPr>
        <p:spPr bwMode="auto">
          <a:xfrm>
            <a:off x="3509963" y="228600"/>
            <a:ext cx="2673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Picture of a pulsed valve</a:t>
            </a:r>
          </a:p>
        </p:txBody>
      </p:sp>
      <p:pic>
        <p:nvPicPr>
          <p:cNvPr id="714755" name="Picture 3" descr="P10100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765175"/>
            <a:ext cx="3900487" cy="544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4756" name="Picture 4" descr="P10100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768350"/>
            <a:ext cx="3095625" cy="539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4757" name="Text Box 5"/>
          <p:cNvSpPr txBox="1">
            <a:spLocks noChangeArrowheads="1"/>
          </p:cNvSpPr>
          <p:nvPr/>
        </p:nvSpPr>
        <p:spPr bwMode="auto">
          <a:xfrm>
            <a:off x="0" y="0"/>
            <a:ext cx="7937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 b="1">
                <a:solidFill>
                  <a:srgbClr val="0000FF"/>
                </a:solidFill>
                <a:latin typeface="Arial" charset="0"/>
              </a:rPr>
              <a:t>玩具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2478F3-A4DB-4FAA-B897-4EC1B3652357}" type="slidenum">
              <a:rPr lang="zh-TW" altLang="en-US"/>
              <a:pPr/>
              <a:t>11</a:t>
            </a:fld>
            <a:endParaRPr lang="en-US" altLang="zh-TW"/>
          </a:p>
        </p:txBody>
      </p:sp>
      <p:pic>
        <p:nvPicPr>
          <p:cNvPr id="716802" name="Picture 2" descr="U9-Cross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2238"/>
            <a:ext cx="9144000" cy="7104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03" name="Text Box 3"/>
          <p:cNvSpPr txBox="1">
            <a:spLocks noChangeArrowheads="1"/>
          </p:cNvSpPr>
          <p:nvPr/>
        </p:nvSpPr>
        <p:spPr bwMode="auto">
          <a:xfrm>
            <a:off x="6826250" y="0"/>
            <a:ext cx="2317750" cy="5191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  <a:latin typeface="Arial" charset="0"/>
              </a:rPr>
              <a:t>不是愈大愈好</a:t>
            </a:r>
          </a:p>
        </p:txBody>
      </p:sp>
      <p:sp>
        <p:nvSpPr>
          <p:cNvPr id="716804" name="Text Box 4"/>
          <p:cNvSpPr txBox="1">
            <a:spLocks noChangeArrowheads="1"/>
          </p:cNvSpPr>
          <p:nvPr/>
        </p:nvSpPr>
        <p:spPr bwMode="auto">
          <a:xfrm>
            <a:off x="0" y="0"/>
            <a:ext cx="29797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1998-2001: </a:t>
            </a:r>
            <a:r>
              <a:rPr lang="zh-TW" altLang="en-US">
                <a:solidFill>
                  <a:srgbClr val="0000FF"/>
                </a:solidFill>
              </a:rPr>
              <a:t>博士後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E6895-61B0-45E1-A3F6-B27310C65D3D}" type="slidenum">
              <a:rPr lang="zh-TW" altLang="en-US"/>
              <a:pPr/>
              <a:t>12</a:t>
            </a:fld>
            <a:endParaRPr lang="en-US" altLang="zh-TW"/>
          </a:p>
        </p:txBody>
      </p:sp>
      <p:pic>
        <p:nvPicPr>
          <p:cNvPr id="718850" name="Picture 2"/>
          <p:cNvPicPr>
            <a:picLocks noChangeAspect="1" noChangeArrowheads="1"/>
          </p:cNvPicPr>
          <p:nvPr/>
        </p:nvPicPr>
        <p:blipFill>
          <a:blip r:embed="rId3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1513"/>
            <a:ext cx="6524625" cy="6524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18851" name="Group 3"/>
          <p:cNvGrpSpPr>
            <a:grpSpLocks/>
          </p:cNvGrpSpPr>
          <p:nvPr/>
        </p:nvGrpSpPr>
        <p:grpSpPr bwMode="auto">
          <a:xfrm>
            <a:off x="4895850" y="2336800"/>
            <a:ext cx="4043363" cy="3616325"/>
            <a:chOff x="3652" y="2296"/>
            <a:chExt cx="1995" cy="1843"/>
          </a:xfrm>
        </p:grpSpPr>
        <p:pic>
          <p:nvPicPr>
            <p:cNvPr id="718852" name="Picture 4" descr="E:\ExpData\Imaging\200302\~0218\0218_C.PCX"/>
            <p:cNvPicPr>
              <a:picLocks noChangeAspect="1" noChangeArrowheads="1"/>
            </p:cNvPicPr>
            <p:nvPr/>
          </p:nvPicPr>
          <p:blipFill>
            <a:blip r:embed="rId4" r:link="rId5" cstate="print">
              <a:lum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58" t="5229" b="2829"/>
            <a:stretch>
              <a:fillRect/>
            </a:stretch>
          </p:blipFill>
          <p:spPr bwMode="auto">
            <a:xfrm>
              <a:off x="3652" y="2296"/>
              <a:ext cx="957" cy="9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853" name="Picture 5" descr="E:\ExpData\Imaging\200302\~0218\0218_D.PCX"/>
            <p:cNvPicPr>
              <a:picLocks noChangeAspect="1" noChangeArrowheads="1"/>
            </p:cNvPicPr>
            <p:nvPr/>
          </p:nvPicPr>
          <p:blipFill>
            <a:blip r:embed="rId6" r:link="rId7" cstate="print">
              <a:lum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58" t="5229" b="2829"/>
            <a:stretch>
              <a:fillRect/>
            </a:stretch>
          </p:blipFill>
          <p:spPr bwMode="auto">
            <a:xfrm>
              <a:off x="4690" y="2296"/>
              <a:ext cx="957" cy="9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854" name="Picture 6" descr="E:\ExpData\Imaging\200302\~0218\0218_E.PCX"/>
            <p:cNvPicPr>
              <a:picLocks noChangeAspect="1" noChangeArrowheads="1"/>
            </p:cNvPicPr>
            <p:nvPr/>
          </p:nvPicPr>
          <p:blipFill>
            <a:blip r:embed="rId8" r:link="rId9" cstate="print">
              <a:lum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58" t="5229" b="2829"/>
            <a:stretch>
              <a:fillRect/>
            </a:stretch>
          </p:blipFill>
          <p:spPr bwMode="auto">
            <a:xfrm>
              <a:off x="3652" y="3183"/>
              <a:ext cx="957" cy="9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8855" name="Picture 7" descr="E:\ExpData\Imaging\200302\~0218\0218_F.PCX"/>
            <p:cNvPicPr>
              <a:picLocks noChangeAspect="1" noChangeArrowheads="1"/>
            </p:cNvPicPr>
            <p:nvPr/>
          </p:nvPicPr>
          <p:blipFill>
            <a:blip r:embed="rId10" r:link="rId11" cstate="print">
              <a:lum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58" t="5229" b="2829"/>
            <a:stretch>
              <a:fillRect/>
            </a:stretch>
          </p:blipFill>
          <p:spPr bwMode="auto">
            <a:xfrm>
              <a:off x="4690" y="3183"/>
              <a:ext cx="957" cy="95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18856" name="Text Box 8"/>
          <p:cNvSpPr txBox="1">
            <a:spLocks noChangeArrowheads="1"/>
          </p:cNvSpPr>
          <p:nvPr/>
        </p:nvSpPr>
        <p:spPr bwMode="auto">
          <a:xfrm>
            <a:off x="0" y="0"/>
            <a:ext cx="3335338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2001-2004: </a:t>
            </a:r>
            <a:r>
              <a:rPr lang="zh-TW" altLang="en-US">
                <a:solidFill>
                  <a:srgbClr val="0000FF"/>
                </a:solidFill>
              </a:rPr>
              <a:t>助研究員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EADEC-A7C2-4DBC-A506-F77E04C7AABA}" type="slidenum">
              <a:rPr lang="zh-TW" altLang="en-US"/>
              <a:pPr/>
              <a:t>13</a:t>
            </a:fld>
            <a:endParaRPr lang="en-US" altLang="zh-TW"/>
          </a:p>
        </p:txBody>
      </p:sp>
      <p:sp>
        <p:nvSpPr>
          <p:cNvPr id="720898" name="Rectangle 2"/>
          <p:cNvSpPr>
            <a:spLocks noChangeArrowheads="1"/>
          </p:cNvSpPr>
          <p:nvPr/>
        </p:nvSpPr>
        <p:spPr bwMode="auto">
          <a:xfrm>
            <a:off x="0" y="7921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kumimoji="1" lang="zh-TW" altLang="en-US" sz="2400">
              <a:ea typeface="新細明體" pitchFamily="18" charset="-120"/>
            </a:endParaRPr>
          </a:p>
        </p:txBody>
      </p:sp>
      <p:pic>
        <p:nvPicPr>
          <p:cNvPr id="720899" name="Picture 3" descr="C:\Documents and Settings\Administrator\Desktop\O2All00.tif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" y="1020763"/>
            <a:ext cx="8855075" cy="413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20900" name="Group 4"/>
          <p:cNvGrpSpPr>
            <a:grpSpLocks/>
          </p:cNvGrpSpPr>
          <p:nvPr/>
        </p:nvGrpSpPr>
        <p:grpSpPr bwMode="auto">
          <a:xfrm>
            <a:off x="1331913" y="153988"/>
            <a:ext cx="6932612" cy="579437"/>
            <a:chOff x="839" y="313"/>
            <a:chExt cx="4367" cy="365"/>
          </a:xfrm>
        </p:grpSpPr>
        <p:sp>
          <p:nvSpPr>
            <p:cNvPr id="720901" name="Text Box 5"/>
            <p:cNvSpPr txBox="1">
              <a:spLocks noChangeArrowheads="1"/>
            </p:cNvSpPr>
            <p:nvPr/>
          </p:nvSpPr>
          <p:spPr bwMode="auto">
            <a:xfrm>
              <a:off x="839" y="313"/>
              <a:ext cx="436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TW" sz="3200">
                  <a:ea typeface="新細明體" pitchFamily="18" charset="-120"/>
                </a:rPr>
                <a:t>O</a:t>
              </a:r>
              <a:r>
                <a:rPr kumimoji="1" lang="en-US" altLang="zh-TW" sz="3200" baseline="-25000">
                  <a:ea typeface="新細明體" pitchFamily="18" charset="-120"/>
                </a:rPr>
                <a:t>2</a:t>
              </a:r>
              <a:r>
                <a:rPr kumimoji="1" lang="en-US" altLang="zh-TW" sz="3200">
                  <a:ea typeface="新細明體" pitchFamily="18" charset="-120"/>
                </a:rPr>
                <a:t> + 4</a:t>
              </a:r>
              <a:r>
                <a:rPr kumimoji="1" lang="en-US" altLang="zh-TW" sz="3200" i="1">
                  <a:ea typeface="新細明體" pitchFamily="18" charset="-120"/>
                </a:rPr>
                <a:t>hv</a:t>
              </a:r>
              <a:r>
                <a:rPr kumimoji="1" lang="en-US" altLang="zh-TW" sz="3200">
                  <a:ea typeface="新細明體" pitchFamily="18" charset="-120"/>
                </a:rPr>
                <a:t> (224.999 nm)           O</a:t>
              </a:r>
              <a:r>
                <a:rPr kumimoji="1" lang="en-US" altLang="zh-TW" sz="3200" baseline="30000">
                  <a:ea typeface="新細明體" pitchFamily="18" charset="-120"/>
                </a:rPr>
                <a:t>+</a:t>
              </a:r>
              <a:r>
                <a:rPr kumimoji="1" lang="en-US" altLang="zh-TW" sz="3200">
                  <a:ea typeface="新細明體" pitchFamily="18" charset="-120"/>
                </a:rPr>
                <a:t> + O + e</a:t>
              </a:r>
              <a:r>
                <a:rPr kumimoji="1" lang="en-US" altLang="zh-TW" sz="3200" baseline="30000">
                  <a:ea typeface="新細明體" pitchFamily="18" charset="-120"/>
                </a:rPr>
                <a:t>-</a:t>
              </a:r>
            </a:p>
          </p:txBody>
        </p:sp>
        <p:sp>
          <p:nvSpPr>
            <p:cNvPr id="720902" name="Line 6"/>
            <p:cNvSpPr>
              <a:spLocks noChangeShapeType="1"/>
            </p:cNvSpPr>
            <p:nvPr/>
          </p:nvSpPr>
          <p:spPr bwMode="auto">
            <a:xfrm>
              <a:off x="3425" y="527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TW" altLang="en-US"/>
            </a:p>
          </p:txBody>
        </p:sp>
      </p:grpSp>
      <p:sp>
        <p:nvSpPr>
          <p:cNvPr id="720903" name="Rectangle 7"/>
          <p:cNvSpPr>
            <a:spLocks noChangeArrowheads="1"/>
          </p:cNvSpPr>
          <p:nvPr/>
        </p:nvSpPr>
        <p:spPr bwMode="auto">
          <a:xfrm>
            <a:off x="4500563" y="5391150"/>
            <a:ext cx="43608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kumimoji="1" lang="en-US" altLang="zh-TW" sz="3200">
                <a:solidFill>
                  <a:srgbClr val="FF0000"/>
                </a:solidFill>
                <a:ea typeface="新細明體" pitchFamily="18" charset="-120"/>
              </a:rPr>
              <a:t>1.682X ion-optical zoom</a:t>
            </a:r>
            <a:r>
              <a:rPr kumimoji="1" lang="en-US" altLang="zh-TW" sz="3200">
                <a:ea typeface="新細明體" pitchFamily="18" charset="-120"/>
              </a:rPr>
              <a:t> </a:t>
            </a:r>
          </a:p>
        </p:txBody>
      </p:sp>
      <p:sp>
        <p:nvSpPr>
          <p:cNvPr id="720904" name="Line 8"/>
          <p:cNvSpPr>
            <a:spLocks noChangeShapeType="1"/>
          </p:cNvSpPr>
          <p:nvPr/>
        </p:nvSpPr>
        <p:spPr bwMode="auto">
          <a:xfrm flipV="1">
            <a:off x="2268538" y="1573213"/>
            <a:ext cx="4103687" cy="504825"/>
          </a:xfrm>
          <a:prstGeom prst="line">
            <a:avLst/>
          </a:prstGeom>
          <a:noFill/>
          <a:ln w="28575">
            <a:solidFill>
              <a:srgbClr val="FFFF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  <p:sp>
        <p:nvSpPr>
          <p:cNvPr id="720905" name="Line 9"/>
          <p:cNvSpPr>
            <a:spLocks noChangeShapeType="1"/>
          </p:cNvSpPr>
          <p:nvPr/>
        </p:nvSpPr>
        <p:spPr bwMode="auto">
          <a:xfrm>
            <a:off x="2268538" y="4022725"/>
            <a:ext cx="4103687" cy="576263"/>
          </a:xfrm>
          <a:prstGeom prst="line">
            <a:avLst/>
          </a:prstGeom>
          <a:noFill/>
          <a:ln w="28575">
            <a:solidFill>
              <a:srgbClr val="FFFF0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D8DC2-EF7F-4DA4-AB35-CA14DE62DA9B}" type="slidenum">
              <a:rPr lang="zh-TW" altLang="en-US"/>
              <a:pPr/>
              <a:t>14</a:t>
            </a:fld>
            <a:endParaRPr lang="en-US" altLang="zh-TW"/>
          </a:p>
        </p:txBody>
      </p:sp>
      <p:pic>
        <p:nvPicPr>
          <p:cNvPr id="722946" name="Picture 2" descr="Fig4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13" y="1747838"/>
            <a:ext cx="2471737" cy="247173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2947" name="Picture 3" descr="Fig4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5313" y="1739900"/>
            <a:ext cx="2471737" cy="24717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2948" name="Picture 4" descr="Fig4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1738313"/>
            <a:ext cx="2471738" cy="247173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2949" name="Text Box 5"/>
          <p:cNvSpPr txBox="1">
            <a:spLocks noChangeArrowheads="1"/>
          </p:cNvSpPr>
          <p:nvPr/>
        </p:nvSpPr>
        <p:spPr bwMode="auto">
          <a:xfrm>
            <a:off x="298450" y="1157288"/>
            <a:ext cx="8023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TW" sz="2400" i="1">
                <a:ea typeface="華康細圓體" pitchFamily="49" charset="-120"/>
              </a:rPr>
              <a:t>Dynamical </a:t>
            </a:r>
            <a:r>
              <a:rPr kumimoji="1" lang="en-US" altLang="zh-TW" sz="2400" b="1" i="1">
                <a:ea typeface="華康細圓體" pitchFamily="49" charset="-120"/>
              </a:rPr>
              <a:t>Resonance</a:t>
            </a:r>
            <a:r>
              <a:rPr kumimoji="1" lang="en-US" altLang="zh-TW" sz="2400" i="1">
                <a:ea typeface="華康細圓體" pitchFamily="49" charset="-120"/>
              </a:rPr>
              <a:t> </a:t>
            </a:r>
            <a:r>
              <a:rPr kumimoji="1" lang="en-US" altLang="zh-TW" sz="2400">
                <a:ea typeface="華康細圓體" pitchFamily="49" charset="-120"/>
              </a:rPr>
              <a:t>in F + CH</a:t>
            </a:r>
            <a:r>
              <a:rPr kumimoji="1" lang="en-US" altLang="zh-TW" sz="2400" baseline="-25000">
                <a:ea typeface="華康細圓體" pitchFamily="49" charset="-120"/>
              </a:rPr>
              <a:t>4</a:t>
            </a:r>
            <a:r>
              <a:rPr kumimoji="1" lang="en-US" altLang="zh-TW" sz="2400">
                <a:ea typeface="華康細圓體" pitchFamily="49" charset="-120"/>
              </a:rPr>
              <a:t> </a:t>
            </a:r>
            <a:r>
              <a:rPr kumimoji="1" lang="en-US" altLang="zh-TW" sz="2400">
                <a:ea typeface="華康細圓體" pitchFamily="49" charset="-120"/>
                <a:sym typeface="Symbol" pitchFamily="18" charset="2"/>
              </a:rPr>
              <a:t> HF(</a:t>
            </a:r>
            <a:r>
              <a:rPr kumimoji="1" lang="en-US" altLang="zh-TW" sz="2400" i="1">
                <a:ea typeface="華康細圓體" pitchFamily="49" charset="-120"/>
                <a:sym typeface="Symbol" pitchFamily="18" charset="2"/>
              </a:rPr>
              <a:t>v’</a:t>
            </a:r>
            <a:r>
              <a:rPr kumimoji="1" lang="en-US" altLang="zh-TW" sz="2400">
                <a:ea typeface="華康細圓體" pitchFamily="49" charset="-120"/>
                <a:sym typeface="Symbol" pitchFamily="18" charset="2"/>
              </a:rPr>
              <a:t>, </a:t>
            </a:r>
            <a:r>
              <a:rPr kumimoji="1" lang="en-US" altLang="zh-TW" sz="2400" i="1">
                <a:ea typeface="華康細圓體" pitchFamily="49" charset="-120"/>
                <a:sym typeface="Symbol" pitchFamily="18" charset="2"/>
              </a:rPr>
              <a:t>j’</a:t>
            </a:r>
            <a:r>
              <a:rPr kumimoji="1" lang="en-US" altLang="zh-TW" sz="2400">
                <a:ea typeface="華康細圓體" pitchFamily="49" charset="-120"/>
                <a:sym typeface="Symbol" pitchFamily="18" charset="2"/>
              </a:rPr>
              <a:t>) + </a:t>
            </a:r>
            <a:r>
              <a:rPr kumimoji="1" lang="en-US" altLang="zh-TW" sz="2400" b="1">
                <a:ea typeface="華康細圓體" pitchFamily="49" charset="-120"/>
                <a:sym typeface="Symbol" pitchFamily="18" charset="2"/>
              </a:rPr>
              <a:t>CH</a:t>
            </a:r>
            <a:r>
              <a:rPr kumimoji="1" lang="en-US" altLang="zh-TW" sz="2400" b="1" baseline="-25000">
                <a:ea typeface="華康細圓體" pitchFamily="49" charset="-120"/>
                <a:sym typeface="Symbol" pitchFamily="18" charset="2"/>
              </a:rPr>
              <a:t>3 </a:t>
            </a:r>
            <a:r>
              <a:rPr kumimoji="1" lang="en-US" altLang="zh-TW" sz="2400" b="1">
                <a:ea typeface="華康細圓體" pitchFamily="49" charset="-120"/>
                <a:sym typeface="Symbol" pitchFamily="18" charset="2"/>
              </a:rPr>
              <a:t>(</a:t>
            </a:r>
            <a:r>
              <a:rPr kumimoji="1" lang="en-US" altLang="zh-TW" sz="2400" b="1" i="1">
                <a:ea typeface="華康細圓體" pitchFamily="49" charset="-120"/>
                <a:sym typeface="Symbol" pitchFamily="18" charset="2"/>
              </a:rPr>
              <a:t>v</a:t>
            </a:r>
            <a:r>
              <a:rPr kumimoji="1" lang="en-US" altLang="zh-TW" sz="2400" b="1" i="1" baseline="-25000">
                <a:ea typeface="華康細圓體" pitchFamily="49" charset="-120"/>
                <a:sym typeface="Symbol" pitchFamily="18" charset="2"/>
              </a:rPr>
              <a:t> </a:t>
            </a:r>
            <a:r>
              <a:rPr kumimoji="1" lang="en-US" altLang="zh-TW" sz="2400" b="1">
                <a:ea typeface="華康細圓體" pitchFamily="49" charset="-120"/>
                <a:sym typeface="Symbol" pitchFamily="18" charset="2"/>
              </a:rPr>
              <a:t>=</a:t>
            </a:r>
            <a:r>
              <a:rPr kumimoji="1" lang="en-US" altLang="zh-TW" sz="2400" b="1" baseline="-25000">
                <a:ea typeface="華康細圓體" pitchFamily="49" charset="-120"/>
                <a:sym typeface="Symbol" pitchFamily="18" charset="2"/>
              </a:rPr>
              <a:t> </a:t>
            </a:r>
            <a:r>
              <a:rPr kumimoji="1" lang="en-US" altLang="zh-TW" sz="2400" b="1">
                <a:ea typeface="華康細圓體" pitchFamily="49" charset="-120"/>
                <a:sym typeface="Symbol" pitchFamily="18" charset="2"/>
              </a:rPr>
              <a:t>0)</a:t>
            </a:r>
          </a:p>
        </p:txBody>
      </p:sp>
      <p:sp>
        <p:nvSpPr>
          <p:cNvPr id="722950" name="Line 6"/>
          <p:cNvSpPr>
            <a:spLocks noChangeShapeType="1"/>
          </p:cNvSpPr>
          <p:nvPr/>
        </p:nvSpPr>
        <p:spPr bwMode="auto">
          <a:xfrm flipH="1" flipV="1">
            <a:off x="3562350" y="2306638"/>
            <a:ext cx="1762125" cy="1452562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22951" name="Text Box 7"/>
          <p:cNvSpPr txBox="1">
            <a:spLocks noChangeArrowheads="1"/>
          </p:cNvSpPr>
          <p:nvPr/>
        </p:nvSpPr>
        <p:spPr bwMode="auto">
          <a:xfrm>
            <a:off x="396875" y="4314825"/>
            <a:ext cx="2197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ea typeface="華康細圓體" pitchFamily="49" charset="-120"/>
              </a:rPr>
              <a:t>E</a:t>
            </a:r>
            <a:r>
              <a:rPr kumimoji="1" lang="en-US" altLang="zh-TW" sz="2400" baseline="-25000">
                <a:ea typeface="華康細圓體" pitchFamily="49" charset="-120"/>
              </a:rPr>
              <a:t>C</a:t>
            </a:r>
            <a:r>
              <a:rPr kumimoji="1" lang="en-US" altLang="zh-TW" sz="2400">
                <a:ea typeface="華康細圓體" pitchFamily="49" charset="-120"/>
              </a:rPr>
              <a:t>=5.3 kcal/mol</a:t>
            </a:r>
          </a:p>
        </p:txBody>
      </p:sp>
      <p:sp>
        <p:nvSpPr>
          <p:cNvPr id="722952" name="Text Box 8"/>
          <p:cNvSpPr txBox="1">
            <a:spLocks noChangeArrowheads="1"/>
          </p:cNvSpPr>
          <p:nvPr/>
        </p:nvSpPr>
        <p:spPr bwMode="auto">
          <a:xfrm>
            <a:off x="3579813" y="4314825"/>
            <a:ext cx="1704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ea typeface="華康細圓體" pitchFamily="49" charset="-120"/>
              </a:rPr>
              <a:t>2.7 kcal/mol</a:t>
            </a:r>
          </a:p>
        </p:txBody>
      </p:sp>
      <p:sp>
        <p:nvSpPr>
          <p:cNvPr id="722953" name="Text Box 9"/>
          <p:cNvSpPr txBox="1">
            <a:spLocks noChangeArrowheads="1"/>
          </p:cNvSpPr>
          <p:nvPr/>
        </p:nvSpPr>
        <p:spPr bwMode="auto">
          <a:xfrm>
            <a:off x="6272213" y="4314825"/>
            <a:ext cx="1704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ea typeface="華康細圓體" pitchFamily="49" charset="-120"/>
              </a:rPr>
              <a:t>0.5 kcal/mol</a:t>
            </a:r>
          </a:p>
        </p:txBody>
      </p:sp>
      <p:sp>
        <p:nvSpPr>
          <p:cNvPr id="722954" name="Line 10"/>
          <p:cNvSpPr>
            <a:spLocks noChangeShapeType="1"/>
          </p:cNvSpPr>
          <p:nvPr/>
        </p:nvSpPr>
        <p:spPr bwMode="auto">
          <a:xfrm flipH="1">
            <a:off x="611188" y="2898775"/>
            <a:ext cx="2219325" cy="16192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22955" name="Line 11"/>
          <p:cNvSpPr>
            <a:spLocks noChangeShapeType="1"/>
          </p:cNvSpPr>
          <p:nvPr/>
        </p:nvSpPr>
        <p:spPr bwMode="auto">
          <a:xfrm flipH="1" flipV="1">
            <a:off x="6530975" y="1954213"/>
            <a:ext cx="1147763" cy="194945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22956" name="Text Box 12"/>
          <p:cNvSpPr txBox="1">
            <a:spLocks noChangeArrowheads="1"/>
          </p:cNvSpPr>
          <p:nvPr/>
        </p:nvSpPr>
        <p:spPr bwMode="auto">
          <a:xfrm>
            <a:off x="0" y="0"/>
            <a:ext cx="2216150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200">
                <a:solidFill>
                  <a:srgbClr val="0000FF"/>
                </a:solidFill>
                <a:latin typeface="Arial" charset="0"/>
              </a:rPr>
              <a:t>向自然學習</a:t>
            </a:r>
          </a:p>
        </p:txBody>
      </p:sp>
      <p:sp>
        <p:nvSpPr>
          <p:cNvPr id="722957" name="Text Box 13"/>
          <p:cNvSpPr txBox="1">
            <a:spLocks noChangeArrowheads="1"/>
          </p:cNvSpPr>
          <p:nvPr/>
        </p:nvSpPr>
        <p:spPr bwMode="auto">
          <a:xfrm>
            <a:off x="3657600" y="214313"/>
            <a:ext cx="1844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(</a:t>
            </a:r>
            <a:r>
              <a:rPr kumimoji="1" lang="zh-TW" altLang="en-US">
                <a:latin typeface="Arial" charset="0"/>
                <a:ea typeface="新細明體" pitchFamily="18" charset="-120"/>
              </a:rPr>
              <a:t>分子密碼</a:t>
            </a:r>
            <a:r>
              <a:rPr kumimoji="1" lang="en-US" altLang="zh-TW">
                <a:latin typeface="Arial" charset="0"/>
                <a:ea typeface="新細明體" pitchFamily="18" charset="-120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269FA4-88AD-4B4A-9D9E-40292AC9175A}" type="slidenum">
              <a:rPr lang="zh-TW" altLang="en-US"/>
              <a:pPr/>
              <a:t>15</a:t>
            </a:fld>
            <a:endParaRPr lang="en-US" altLang="zh-TW"/>
          </a:p>
        </p:txBody>
      </p:sp>
      <p:pic>
        <p:nvPicPr>
          <p:cNvPr id="724994" name="Picture 2" descr="P10100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1792288"/>
            <a:ext cx="5772150" cy="432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4995" name="Text Box 3"/>
          <p:cNvSpPr txBox="1">
            <a:spLocks noChangeArrowheads="1"/>
          </p:cNvSpPr>
          <p:nvPr/>
        </p:nvSpPr>
        <p:spPr bwMode="auto">
          <a:xfrm>
            <a:off x="2627313" y="257175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solidFill>
                  <a:srgbClr val="0000FF"/>
                </a:solidFill>
                <a:latin typeface="Arial" charset="0"/>
              </a:rPr>
              <a:t>棋逢對手</a:t>
            </a:r>
          </a:p>
        </p:txBody>
      </p:sp>
      <p:sp>
        <p:nvSpPr>
          <p:cNvPr id="724996" name="Text Box 4"/>
          <p:cNvSpPr txBox="1">
            <a:spLocks noChangeArrowheads="1"/>
          </p:cNvSpPr>
          <p:nvPr/>
        </p:nvSpPr>
        <p:spPr bwMode="auto">
          <a:xfrm>
            <a:off x="3349625" y="962025"/>
            <a:ext cx="2673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solidFill>
                  <a:srgbClr val="0000FF"/>
                </a:solidFill>
                <a:latin typeface="Arial" charset="0"/>
              </a:rPr>
              <a:t>無獨孤求敗之憾</a:t>
            </a:r>
          </a:p>
        </p:txBody>
      </p:sp>
      <p:sp>
        <p:nvSpPr>
          <p:cNvPr id="724997" name="Text Box 5"/>
          <p:cNvSpPr txBox="1">
            <a:spLocks noChangeArrowheads="1"/>
          </p:cNvSpPr>
          <p:nvPr/>
        </p:nvSpPr>
        <p:spPr bwMode="auto">
          <a:xfrm>
            <a:off x="0" y="-49213"/>
            <a:ext cx="2317750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b="1">
                <a:solidFill>
                  <a:srgbClr val="0000FF"/>
                </a:solidFill>
                <a:latin typeface="Arial" charset="0"/>
              </a:rPr>
              <a:t>科學家的朋友</a:t>
            </a:r>
          </a:p>
        </p:txBody>
      </p:sp>
      <p:sp>
        <p:nvSpPr>
          <p:cNvPr id="724998" name="Text Box 6"/>
          <p:cNvSpPr txBox="1">
            <a:spLocks noChangeArrowheads="1"/>
          </p:cNvSpPr>
          <p:nvPr/>
        </p:nvSpPr>
        <p:spPr bwMode="auto">
          <a:xfrm>
            <a:off x="5732463" y="0"/>
            <a:ext cx="3411537" cy="519113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2004</a:t>
            </a:r>
            <a:r>
              <a:rPr lang="en-US" altLang="zh-TW">
                <a:solidFill>
                  <a:srgbClr val="0000FF"/>
                </a:solidFill>
                <a:latin typeface="Symbol" pitchFamily="18" charset="2"/>
              </a:rPr>
              <a:t>-</a:t>
            </a:r>
            <a:r>
              <a:rPr lang="en-US" altLang="zh-TW">
                <a:solidFill>
                  <a:srgbClr val="0000FF"/>
                </a:solidFill>
              </a:rPr>
              <a:t>2009: </a:t>
            </a:r>
            <a:r>
              <a:rPr lang="zh-TW" altLang="en-US">
                <a:solidFill>
                  <a:srgbClr val="0000FF"/>
                </a:solidFill>
              </a:rPr>
              <a:t>副研究員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EF3BB-A6A7-4DBD-BA51-03D0B61284D8}" type="slidenum">
              <a:rPr lang="zh-TW" altLang="en-US"/>
              <a:pPr/>
              <a:t>16</a:t>
            </a:fld>
            <a:endParaRPr lang="en-US" altLang="zh-TW"/>
          </a:p>
        </p:txBody>
      </p:sp>
      <p:pic>
        <p:nvPicPr>
          <p:cNvPr id="727042" name="Picture 2" descr="p2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3488"/>
            <a:ext cx="41148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043" name="Picture 3" descr="Free Radical 2009"/>
          <p:cNvPicPr>
            <a:picLocks noChangeAspect="1" noChangeArrowheads="1"/>
          </p:cNvPicPr>
          <p:nvPr/>
        </p:nvPicPr>
        <p:blipFill>
          <a:blip r:embed="rId4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1375" y="0"/>
            <a:ext cx="5697538" cy="378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44" name="Picture 4" descr="DSC0392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45" name="Text Box 5"/>
          <p:cNvSpPr txBox="1">
            <a:spLocks noChangeArrowheads="1"/>
          </p:cNvSpPr>
          <p:nvPr/>
        </p:nvSpPr>
        <p:spPr bwMode="auto">
          <a:xfrm>
            <a:off x="2301875" y="249238"/>
            <a:ext cx="16065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FFFF00"/>
                </a:solidFill>
                <a:latin typeface="Arial" charset="0"/>
              </a:rPr>
              <a:t>高手過招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055926" y="476672"/>
            <a:ext cx="503214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54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研究</a:t>
            </a:r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科學的麻煩</a:t>
            </a:r>
            <a:endParaRPr lang="en-US" altLang="zh-TW" sz="54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/>
            <a:r>
              <a:rPr lang="zh-TW" altLang="en-US" sz="54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與好玩</a:t>
            </a:r>
            <a:endParaRPr lang="zh-TW" altLang="en-US" sz="54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3110845" y="2394408"/>
            <a:ext cx="3028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@</a:t>
            </a:r>
            <a:r>
              <a:rPr lang="zh-TW" altLang="en-US" dirty="0" smtClean="0"/>
              <a:t>台北市西湖國小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838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323528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251520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與聰明且努力的人競爭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需證明自己值得投資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納稅人出錢</a:t>
            </a:r>
            <a:r>
              <a:rPr lang="en-US" altLang="zh-TW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3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3212976"/>
            <a:ext cx="757130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還好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很多聰明的科學家喜歡幫助別人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223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39022" y="980728"/>
            <a:ext cx="872546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 smtClean="0">
                <a:solidFill>
                  <a:srgbClr val="FF3399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每天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12-14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小時 每</a:t>
            </a:r>
            <a:r>
              <a:rPr lang="zh-TW" altLang="en-US" sz="3600" dirty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6-7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天 每年</a:t>
            </a:r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50-52</a:t>
            </a:r>
            <a:r>
              <a:rPr lang="zh-TW" altLang="en-US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endParaRPr lang="en-US" altLang="zh-TW" sz="3600" dirty="0" smtClean="0">
              <a:solidFill>
                <a:srgbClr val="FF339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solidFill>
                  <a:srgbClr val="FF339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每年超過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 </a:t>
            </a:r>
            <a:r>
              <a:rPr lang="en-US" altLang="zh-TW" sz="36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x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50 = 3600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51520" y="2780928"/>
            <a:ext cx="710963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不覺得好玩的話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，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最好不要來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zh-TW" altLang="en-US" sz="36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251520" y="116632"/>
            <a:ext cx="4801314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從事專業研究的麻煩</a:t>
            </a:r>
            <a:endParaRPr lang="zh-TW" altLang="en-US" sz="40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51520" y="4365104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要學的東西又深又廣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09783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355456" y="116632"/>
            <a:ext cx="4801314" cy="707886"/>
          </a:xfrm>
          <a:prstGeom prst="rect">
            <a:avLst/>
          </a:prstGeom>
          <a:solidFill>
            <a:srgbClr val="CCFFFF"/>
          </a:solidFill>
        </p:spPr>
        <p:txBody>
          <a:bodyPr wrap="none" rtlCol="0">
            <a:spAutoFit/>
          </a:bodyPr>
          <a:lstStyle/>
          <a:p>
            <a:r>
              <a:rPr lang="zh-TW" altLang="en-US" sz="40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從事專業研究的</a:t>
            </a:r>
            <a:r>
              <a:rPr lang="zh-TW" altLang="en-US" sz="40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好玩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427464" y="1196752"/>
            <a:ext cx="803296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時間長</a:t>
            </a:r>
            <a:r>
              <a:rPr lang="zh-TW" altLang="en-US" sz="3600" dirty="0">
                <a:latin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整天都在玩</a:t>
            </a:r>
            <a:r>
              <a:rPr lang="en-US" altLang="zh-TW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與聰明且努力的人一起玩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			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納稅人出錢買玩具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395536" y="342900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門檻高</a:t>
            </a:r>
            <a:r>
              <a:rPr lang="zh-TW" altLang="en-US" sz="3600" dirty="0" smtClean="0">
                <a:solidFill>
                  <a:srgbClr val="0000FF"/>
                </a:solidFill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	</a:t>
            </a:r>
            <a:r>
              <a:rPr lang="zh-TW" altLang="en-US" sz="3600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有成就感</a:t>
            </a:r>
            <a:endParaRPr lang="en-US" altLang="zh-TW" sz="3600" dirty="0" smtClean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395536" y="4437112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難度無止境</a:t>
            </a:r>
            <a:r>
              <a:rPr lang="zh-TW" altLang="en-US" sz="3600" dirty="0" smtClean="0">
                <a:latin typeface="新細明體"/>
                <a:ea typeface="新細明體"/>
              </a:rPr>
              <a:t>：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不會無聊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709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B448A-9B35-4E91-A96F-40EE8EA3C24A}" type="slidenum">
              <a:rPr lang="zh-TW" altLang="en-US"/>
              <a:pPr/>
              <a:t>21</a:t>
            </a:fld>
            <a:endParaRPr lang="en-US" altLang="zh-TW"/>
          </a:p>
        </p:txBody>
      </p:sp>
      <p:sp>
        <p:nvSpPr>
          <p:cNvPr id="759812" name="Text Box 4"/>
          <p:cNvSpPr txBox="1">
            <a:spLocks noChangeArrowheads="1"/>
          </p:cNvSpPr>
          <p:nvPr/>
        </p:nvSpPr>
        <p:spPr bwMode="auto">
          <a:xfrm>
            <a:off x="0" y="258763"/>
            <a:ext cx="9144000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</a:pPr>
            <a:r>
              <a:rPr kumimoji="1" lang="zh-TW" altLang="en-US" sz="3600">
                <a:solidFill>
                  <a:srgbClr val="0000FF"/>
                </a:solidFill>
              </a:rPr>
              <a:t>從玩中成長、自我學習</a:t>
            </a:r>
          </a:p>
        </p:txBody>
      </p:sp>
      <p:sp>
        <p:nvSpPr>
          <p:cNvPr id="759813" name="Text Box 5"/>
          <p:cNvSpPr txBox="1">
            <a:spLocks noChangeArrowheads="1"/>
          </p:cNvSpPr>
          <p:nvPr/>
        </p:nvSpPr>
        <p:spPr bwMode="auto">
          <a:xfrm>
            <a:off x="2352675" y="3214688"/>
            <a:ext cx="4441825" cy="6699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600">
                <a:solidFill>
                  <a:srgbClr val="0000FF"/>
                </a:solidFill>
              </a:rPr>
              <a:t>競爭</a:t>
            </a:r>
            <a:r>
              <a:rPr kumimoji="1" lang="zh-TW" altLang="en-US" sz="3600"/>
              <a:t>和你想的不一樣 </a:t>
            </a:r>
          </a:p>
        </p:txBody>
      </p:sp>
      <p:sp>
        <p:nvSpPr>
          <p:cNvPr id="759814" name="Text Box 6"/>
          <p:cNvSpPr txBox="1">
            <a:spLocks noChangeArrowheads="1"/>
          </p:cNvSpPr>
          <p:nvPr/>
        </p:nvSpPr>
        <p:spPr bwMode="auto">
          <a:xfrm>
            <a:off x="2352675" y="1685925"/>
            <a:ext cx="4441825" cy="6699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600">
                <a:solidFill>
                  <a:srgbClr val="0000FF"/>
                </a:solidFill>
              </a:rPr>
              <a:t>成功</a:t>
            </a:r>
            <a:r>
              <a:rPr kumimoji="1" lang="zh-TW" altLang="en-US" sz="3600"/>
              <a:t>和你想的不一樣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D0413-D990-4911-8742-52852E751083}" type="slidenum">
              <a:rPr lang="zh-TW" altLang="en-US"/>
              <a:pPr/>
              <a:t>22</a:t>
            </a:fld>
            <a:endParaRPr lang="en-US" altLang="zh-TW"/>
          </a:p>
        </p:txBody>
      </p:sp>
      <p:sp>
        <p:nvSpPr>
          <p:cNvPr id="760834" name="Line 2"/>
          <p:cNvSpPr>
            <a:spLocks noChangeShapeType="1"/>
          </p:cNvSpPr>
          <p:nvPr/>
        </p:nvSpPr>
        <p:spPr bwMode="auto">
          <a:xfrm flipV="1">
            <a:off x="2501900" y="3394075"/>
            <a:ext cx="0" cy="1974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35" name="Line 3"/>
          <p:cNvSpPr>
            <a:spLocks noChangeShapeType="1"/>
          </p:cNvSpPr>
          <p:nvPr/>
        </p:nvSpPr>
        <p:spPr bwMode="auto">
          <a:xfrm>
            <a:off x="2527300" y="5354638"/>
            <a:ext cx="440213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36" name="Text Box 4"/>
          <p:cNvSpPr txBox="1">
            <a:spLocks noChangeArrowheads="1"/>
          </p:cNvSpPr>
          <p:nvPr/>
        </p:nvSpPr>
        <p:spPr bwMode="auto">
          <a:xfrm>
            <a:off x="615950" y="3275013"/>
            <a:ext cx="1998663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Ability of learning </a:t>
            </a:r>
            <a:r>
              <a:rPr kumimoji="1" lang="en-US" altLang="zh-TW" sz="2400" b="1" i="1"/>
              <a:t>new</a:t>
            </a:r>
            <a:r>
              <a:rPr kumimoji="1" lang="en-US" altLang="zh-TW" sz="2400">
                <a:latin typeface="Arial" charset="0"/>
              </a:rPr>
              <a:t> things</a:t>
            </a:r>
          </a:p>
        </p:txBody>
      </p:sp>
      <p:sp>
        <p:nvSpPr>
          <p:cNvPr id="760837" name="Text Box 5"/>
          <p:cNvSpPr txBox="1">
            <a:spLocks noChangeArrowheads="1"/>
          </p:cNvSpPr>
          <p:nvPr/>
        </p:nvSpPr>
        <p:spPr bwMode="auto">
          <a:xfrm>
            <a:off x="6942138" y="5103813"/>
            <a:ext cx="727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Age</a:t>
            </a:r>
          </a:p>
        </p:txBody>
      </p:sp>
      <p:sp>
        <p:nvSpPr>
          <p:cNvPr id="760838" name="Freeform 6"/>
          <p:cNvSpPr>
            <a:spLocks/>
          </p:cNvSpPr>
          <p:nvPr/>
        </p:nvSpPr>
        <p:spPr bwMode="auto">
          <a:xfrm>
            <a:off x="2597150" y="3222625"/>
            <a:ext cx="4524375" cy="1746250"/>
          </a:xfrm>
          <a:custGeom>
            <a:avLst/>
            <a:gdLst>
              <a:gd name="T0" fmla="*/ 0 w 2850"/>
              <a:gd name="T1" fmla="*/ 1100 h 1100"/>
              <a:gd name="T2" fmla="*/ 546 w 2850"/>
              <a:gd name="T3" fmla="*/ 849 h 1100"/>
              <a:gd name="T4" fmla="*/ 1612 w 2850"/>
              <a:gd name="T5" fmla="*/ 40 h 1100"/>
              <a:gd name="T6" fmla="*/ 2850 w 2850"/>
              <a:gd name="T7" fmla="*/ 610 h 1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50" h="1100">
                <a:moveTo>
                  <a:pt x="0" y="1100"/>
                </a:moveTo>
                <a:cubicBezTo>
                  <a:pt x="91" y="1058"/>
                  <a:pt x="277" y="1026"/>
                  <a:pt x="546" y="849"/>
                </a:cubicBezTo>
                <a:cubicBezTo>
                  <a:pt x="815" y="672"/>
                  <a:pt x="1228" y="80"/>
                  <a:pt x="1612" y="40"/>
                </a:cubicBezTo>
                <a:cubicBezTo>
                  <a:pt x="1996" y="0"/>
                  <a:pt x="2592" y="491"/>
                  <a:pt x="2850" y="61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39" name="Freeform 7"/>
          <p:cNvSpPr>
            <a:spLocks/>
          </p:cNvSpPr>
          <p:nvPr/>
        </p:nvSpPr>
        <p:spPr bwMode="auto">
          <a:xfrm>
            <a:off x="2543175" y="2792413"/>
            <a:ext cx="4694238" cy="1863725"/>
          </a:xfrm>
          <a:custGeom>
            <a:avLst/>
            <a:gdLst>
              <a:gd name="T0" fmla="*/ 0 w 2957"/>
              <a:gd name="T1" fmla="*/ 1174 h 1174"/>
              <a:gd name="T2" fmla="*/ 494 w 2957"/>
              <a:gd name="T3" fmla="*/ 892 h 1174"/>
              <a:gd name="T4" fmla="*/ 1615 w 2957"/>
              <a:gd name="T5" fmla="*/ 90 h 1174"/>
              <a:gd name="T6" fmla="*/ 2957 w 2957"/>
              <a:gd name="T7" fmla="*/ 354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57" h="1174">
                <a:moveTo>
                  <a:pt x="0" y="1174"/>
                </a:moveTo>
                <a:cubicBezTo>
                  <a:pt x="82" y="1127"/>
                  <a:pt x="225" y="1073"/>
                  <a:pt x="494" y="892"/>
                </a:cubicBezTo>
                <a:cubicBezTo>
                  <a:pt x="763" y="711"/>
                  <a:pt x="1205" y="180"/>
                  <a:pt x="1615" y="90"/>
                </a:cubicBezTo>
                <a:cubicBezTo>
                  <a:pt x="2025" y="0"/>
                  <a:pt x="2677" y="299"/>
                  <a:pt x="2957" y="354"/>
                </a:cubicBezTo>
              </a:path>
            </a:pathLst>
          </a:custGeom>
          <a:noFill/>
          <a:ln w="28575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0" name="Freeform 8"/>
          <p:cNvSpPr>
            <a:spLocks/>
          </p:cNvSpPr>
          <p:nvPr/>
        </p:nvSpPr>
        <p:spPr bwMode="auto">
          <a:xfrm>
            <a:off x="2514600" y="2989263"/>
            <a:ext cx="4294188" cy="1444625"/>
          </a:xfrm>
          <a:custGeom>
            <a:avLst/>
            <a:gdLst>
              <a:gd name="T0" fmla="*/ 0 w 2705"/>
              <a:gd name="T1" fmla="*/ 910 h 910"/>
              <a:gd name="T2" fmla="*/ 487 w 2705"/>
              <a:gd name="T3" fmla="*/ 702 h 910"/>
              <a:gd name="T4" fmla="*/ 1439 w 2705"/>
              <a:gd name="T5" fmla="*/ 33 h 910"/>
              <a:gd name="T6" fmla="*/ 2705 w 2705"/>
              <a:gd name="T7" fmla="*/ 898 h 9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05" h="910">
                <a:moveTo>
                  <a:pt x="0" y="910"/>
                </a:moveTo>
                <a:cubicBezTo>
                  <a:pt x="81" y="875"/>
                  <a:pt x="247" y="849"/>
                  <a:pt x="487" y="702"/>
                </a:cubicBezTo>
                <a:cubicBezTo>
                  <a:pt x="727" y="556"/>
                  <a:pt x="1069" y="0"/>
                  <a:pt x="1439" y="33"/>
                </a:cubicBezTo>
                <a:cubicBezTo>
                  <a:pt x="1809" y="66"/>
                  <a:pt x="2442" y="718"/>
                  <a:pt x="2705" y="898"/>
                </a:cubicBezTo>
              </a:path>
            </a:pathLst>
          </a:custGeom>
          <a:noFill/>
          <a:ln w="28575" cmpd="sng">
            <a:solidFill>
              <a:srgbClr val="CC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1" name="Line 9"/>
          <p:cNvSpPr>
            <a:spLocks noChangeShapeType="1"/>
          </p:cNvSpPr>
          <p:nvPr/>
        </p:nvSpPr>
        <p:spPr bwMode="auto">
          <a:xfrm>
            <a:off x="6049963" y="2541588"/>
            <a:ext cx="0" cy="2830512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2" name="Line 10"/>
          <p:cNvSpPr>
            <a:spLocks noChangeShapeType="1"/>
          </p:cNvSpPr>
          <p:nvPr/>
        </p:nvSpPr>
        <p:spPr bwMode="auto">
          <a:xfrm>
            <a:off x="5326063" y="2541588"/>
            <a:ext cx="0" cy="28305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3" name="Line 11"/>
          <p:cNvSpPr>
            <a:spLocks noChangeShapeType="1"/>
          </p:cNvSpPr>
          <p:nvPr/>
        </p:nvSpPr>
        <p:spPr bwMode="auto">
          <a:xfrm>
            <a:off x="4438650" y="2541588"/>
            <a:ext cx="0" cy="2830512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4" name="Text Box 12"/>
          <p:cNvSpPr txBox="1">
            <a:spLocks noChangeArrowheads="1"/>
          </p:cNvSpPr>
          <p:nvPr/>
        </p:nvSpPr>
        <p:spPr bwMode="auto">
          <a:xfrm>
            <a:off x="0" y="0"/>
            <a:ext cx="4113213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A fact that you need to know:</a:t>
            </a:r>
          </a:p>
        </p:txBody>
      </p:sp>
      <p:sp>
        <p:nvSpPr>
          <p:cNvPr id="760845" name="Text Box 13"/>
          <p:cNvSpPr txBox="1">
            <a:spLocks noChangeArrowheads="1"/>
          </p:cNvSpPr>
          <p:nvPr/>
        </p:nvSpPr>
        <p:spPr bwMode="auto">
          <a:xfrm>
            <a:off x="742950" y="533400"/>
            <a:ext cx="7858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TW" sz="3200">
                <a:solidFill>
                  <a:srgbClr val="0000FF"/>
                </a:solidFill>
              </a:rPr>
              <a:t>It is true that an old dog can’t learn new tricks. </a:t>
            </a:r>
          </a:p>
          <a:p>
            <a:r>
              <a:rPr kumimoji="1" lang="en-US" altLang="zh-TW" sz="3200">
                <a:solidFill>
                  <a:srgbClr val="0000FF"/>
                </a:solidFill>
              </a:rPr>
              <a:t>	It may be different for </a:t>
            </a:r>
            <a:r>
              <a:rPr kumimoji="1" lang="en-US" altLang="zh-TW" sz="3200" i="1">
                <a:solidFill>
                  <a:srgbClr val="0000FF"/>
                </a:solidFill>
              </a:rPr>
              <a:t>Homo sapiens</a:t>
            </a:r>
            <a:r>
              <a:rPr kumimoji="1" lang="en-US" altLang="zh-TW" sz="320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760846" name="Line 14"/>
          <p:cNvSpPr>
            <a:spLocks noChangeShapeType="1"/>
          </p:cNvSpPr>
          <p:nvPr/>
        </p:nvSpPr>
        <p:spPr bwMode="auto">
          <a:xfrm flipH="1">
            <a:off x="6088063" y="2305050"/>
            <a:ext cx="1168400" cy="10033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7" name="Text Box 15"/>
          <p:cNvSpPr txBox="1">
            <a:spLocks noChangeArrowheads="1"/>
          </p:cNvSpPr>
          <p:nvPr/>
        </p:nvSpPr>
        <p:spPr bwMode="auto">
          <a:xfrm>
            <a:off x="7272338" y="1935163"/>
            <a:ext cx="16144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/>
              <a:t>I am here.</a:t>
            </a:r>
          </a:p>
        </p:txBody>
      </p:sp>
      <p:sp>
        <p:nvSpPr>
          <p:cNvPr id="760848" name="Line 16"/>
          <p:cNvSpPr>
            <a:spLocks noChangeShapeType="1"/>
          </p:cNvSpPr>
          <p:nvPr/>
        </p:nvSpPr>
        <p:spPr bwMode="auto">
          <a:xfrm>
            <a:off x="3806825" y="2343150"/>
            <a:ext cx="55245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60849" name="Text Box 17"/>
          <p:cNvSpPr txBox="1">
            <a:spLocks noChangeArrowheads="1"/>
          </p:cNvSpPr>
          <p:nvPr/>
        </p:nvSpPr>
        <p:spPr bwMode="auto">
          <a:xfrm>
            <a:off x="1868488" y="1824038"/>
            <a:ext cx="2108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/>
              <a:t>You are here.</a:t>
            </a:r>
          </a:p>
        </p:txBody>
      </p:sp>
    </p:spTree>
    <p:extLst>
      <p:ext uri="{BB962C8B-B14F-4D97-AF65-F5344CB8AC3E}">
        <p14:creationId xmlns:p14="http://schemas.microsoft.com/office/powerpoint/2010/main" val="2588482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84330-B3B1-44A0-A0E2-1D7DD5050596}" type="slidenum">
              <a:rPr lang="zh-TW" altLang="en-US"/>
              <a:pPr/>
              <a:t>23</a:t>
            </a:fld>
            <a:endParaRPr lang="en-US" altLang="zh-TW"/>
          </a:p>
        </p:txBody>
      </p:sp>
      <p:pic>
        <p:nvPicPr>
          <p:cNvPr id="762882" name="Picture 2" descr="10Y0719-D15-0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84163"/>
            <a:ext cx="7505700" cy="346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924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754EE-3036-4DC1-ACFA-E39F60D26CCD}" type="slidenum">
              <a:rPr lang="zh-TW" altLang="en-US"/>
              <a:pPr/>
              <a:t>24</a:t>
            </a:fld>
            <a:endParaRPr lang="en-US" altLang="zh-TW"/>
          </a:p>
        </p:txBody>
      </p:sp>
      <p:sp>
        <p:nvSpPr>
          <p:cNvPr id="748546" name="Rectangle 2"/>
          <p:cNvSpPr>
            <a:spLocks noChangeArrowheads="1"/>
          </p:cNvSpPr>
          <p:nvPr/>
        </p:nvSpPr>
        <p:spPr bwMode="auto">
          <a:xfrm>
            <a:off x="0" y="48148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 sz="1800">
              <a:latin typeface="Arial" charset="0"/>
              <a:ea typeface="新細明體" pitchFamily="18" charset="-120"/>
            </a:endParaRPr>
          </a:p>
        </p:txBody>
      </p:sp>
      <p:sp>
        <p:nvSpPr>
          <p:cNvPr id="748547" name="Rectangle 3"/>
          <p:cNvSpPr>
            <a:spLocks noChangeArrowheads="1"/>
          </p:cNvSpPr>
          <p:nvPr/>
        </p:nvSpPr>
        <p:spPr bwMode="auto">
          <a:xfrm>
            <a:off x="0" y="83134"/>
            <a:ext cx="429862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TW" altLang="en-US" b="1" dirty="0">
                <a:solidFill>
                  <a:srgbClr val="0000FF"/>
                </a:solidFill>
                <a:latin typeface="標楷體" pitchFamily="65" charset="-120"/>
                <a:cs typeface="Times New Roman" pitchFamily="18" charset="0"/>
              </a:rPr>
              <a:t>一本書上說，  </a:t>
            </a:r>
          </a:p>
          <a:p>
            <a:pPr>
              <a:lnSpc>
                <a:spcPct val="150000"/>
              </a:lnSpc>
            </a:pPr>
            <a:r>
              <a:rPr kumimoji="1" lang="zh-TW" altLang="en-US" b="1" dirty="0">
                <a:solidFill>
                  <a:srgbClr val="0000FF"/>
                </a:solidFill>
                <a:latin typeface="標楷體" pitchFamily="65" charset="-120"/>
                <a:cs typeface="Times New Roman" pitchFamily="18" charset="0"/>
              </a:rPr>
              <a:t>至少投入</a:t>
            </a:r>
            <a:r>
              <a:rPr kumimoji="1" lang="en-US" altLang="zh-TW" b="1" dirty="0">
                <a:solidFill>
                  <a:srgbClr val="0000FF"/>
                </a:solidFill>
                <a:latin typeface="標楷體" pitchFamily="65" charset="-120"/>
                <a:cs typeface="Times New Roman" pitchFamily="18" charset="0"/>
              </a:rPr>
              <a:t>10,000</a:t>
            </a:r>
            <a:r>
              <a:rPr kumimoji="1" lang="zh-TW" altLang="en-US" b="1" dirty="0">
                <a:solidFill>
                  <a:srgbClr val="0000FF"/>
                </a:solidFill>
                <a:latin typeface="標楷體" pitchFamily="65" charset="-120"/>
                <a:cs typeface="Times New Roman" pitchFamily="18" charset="0"/>
              </a:rPr>
              <a:t>小時才能成功。</a:t>
            </a:r>
          </a:p>
        </p:txBody>
      </p:sp>
      <p:pic>
        <p:nvPicPr>
          <p:cNvPr id="748548" name="Picture 4" descr="http://www.abe.com.tw/wordpress/wp-content/gallery/reader/outliner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5938" y="0"/>
            <a:ext cx="4818062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0ECF9A-1E30-409A-BFD3-301956642C9A}" type="slidenum">
              <a:rPr lang="zh-TW" altLang="en-US"/>
              <a:pPr/>
              <a:t>25</a:t>
            </a:fld>
            <a:endParaRPr lang="en-US" altLang="zh-TW"/>
          </a:p>
        </p:txBody>
      </p:sp>
      <p:sp>
        <p:nvSpPr>
          <p:cNvPr id="750594" name="Rectangle 2"/>
          <p:cNvSpPr>
            <a:spLocks noChangeArrowheads="1"/>
          </p:cNvSpPr>
          <p:nvPr/>
        </p:nvSpPr>
        <p:spPr bwMode="auto">
          <a:xfrm>
            <a:off x="0" y="0"/>
            <a:ext cx="2317750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  <a:latin typeface="Arial" charset="0"/>
              </a:rPr>
              <a:t>一萬小時定律</a:t>
            </a:r>
          </a:p>
        </p:txBody>
      </p:sp>
      <p:graphicFrame>
        <p:nvGraphicFramePr>
          <p:cNvPr id="750595" name="Object 3"/>
          <p:cNvGraphicFramePr>
            <a:graphicFrameLocks noChangeAspect="1"/>
          </p:cNvGraphicFramePr>
          <p:nvPr/>
        </p:nvGraphicFramePr>
        <p:xfrm>
          <a:off x="776288" y="1246188"/>
          <a:ext cx="7459662" cy="125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0651" name="方程式" r:id="rId4" imgW="2489040" imgH="419040" progId="Equation.3">
                  <p:embed/>
                </p:oleObj>
              </mc:Choice>
              <mc:Fallback>
                <p:oleObj name="方程式" r:id="rId4" imgW="2489040" imgH="41904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1246188"/>
                        <a:ext cx="7459662" cy="1255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0596" name="Object 4"/>
          <p:cNvGraphicFramePr>
            <a:graphicFrameLocks noChangeAspect="1"/>
          </p:cNvGraphicFramePr>
          <p:nvPr/>
        </p:nvGraphicFramePr>
        <p:xfrm>
          <a:off x="925513" y="3117850"/>
          <a:ext cx="7231062" cy="1255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0652" name="方程式" r:id="rId6" imgW="2412720" imgH="419040" progId="Equation.3">
                  <p:embed/>
                </p:oleObj>
              </mc:Choice>
              <mc:Fallback>
                <p:oleObj name="方程式" r:id="rId6" imgW="241272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5513" y="3117850"/>
                        <a:ext cx="7231062" cy="1255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50597" name="Text Box 5"/>
          <p:cNvSpPr txBox="1">
            <a:spLocks noChangeArrowheads="1"/>
          </p:cNvSpPr>
          <p:nvPr/>
        </p:nvSpPr>
        <p:spPr bwMode="auto">
          <a:xfrm>
            <a:off x="1049338" y="4662488"/>
            <a:ext cx="40957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</a:rPr>
              <a:t>**</a:t>
            </a:r>
            <a:r>
              <a:rPr kumimoji="1" lang="zh-TW" altLang="en-US">
                <a:solidFill>
                  <a:srgbClr val="0000FF"/>
                </a:solidFill>
                <a:latin typeface="Arial" charset="0"/>
              </a:rPr>
              <a:t>只算真正認真的時間</a:t>
            </a:r>
            <a:r>
              <a:rPr kumimoji="1" lang="zh-TW" altLang="en-US">
                <a:solidFill>
                  <a:srgbClr val="0000FF"/>
                </a:solidFill>
              </a:rPr>
              <a:t>**</a:t>
            </a:r>
          </a:p>
        </p:txBody>
      </p:sp>
      <p:sp>
        <p:nvSpPr>
          <p:cNvPr id="750598" name="Oval 6"/>
          <p:cNvSpPr>
            <a:spLocks noChangeArrowheads="1"/>
          </p:cNvSpPr>
          <p:nvPr/>
        </p:nvSpPr>
        <p:spPr bwMode="auto">
          <a:xfrm>
            <a:off x="574675" y="1109663"/>
            <a:ext cx="1136650" cy="15065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50599" name="Oval 7"/>
          <p:cNvSpPr>
            <a:spLocks noChangeArrowheads="1"/>
          </p:cNvSpPr>
          <p:nvPr/>
        </p:nvSpPr>
        <p:spPr bwMode="auto">
          <a:xfrm>
            <a:off x="4724400" y="1084263"/>
            <a:ext cx="1447800" cy="15065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750600" name="Oval 8"/>
          <p:cNvSpPr>
            <a:spLocks noChangeArrowheads="1"/>
          </p:cNvSpPr>
          <p:nvPr/>
        </p:nvSpPr>
        <p:spPr bwMode="auto">
          <a:xfrm>
            <a:off x="4757738" y="3005138"/>
            <a:ext cx="1341437" cy="15065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11398-4DEB-4A2E-B2A9-E3CBFF0D2304}" type="slidenum">
              <a:rPr lang="zh-TW" altLang="en-US"/>
              <a:pPr/>
              <a:t>26</a:t>
            </a:fld>
            <a:endParaRPr lang="en-US" altLang="zh-TW"/>
          </a:p>
        </p:txBody>
      </p:sp>
      <p:sp>
        <p:nvSpPr>
          <p:cNvPr id="752642" name="Text Box 2"/>
          <p:cNvSpPr txBox="1">
            <a:spLocks noChangeArrowheads="1"/>
          </p:cNvSpPr>
          <p:nvPr/>
        </p:nvSpPr>
        <p:spPr bwMode="auto">
          <a:xfrm>
            <a:off x="1249363" y="3728685"/>
            <a:ext cx="5670550" cy="135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TW" altLang="en-US" sz="3200" dirty="0">
                <a:solidFill>
                  <a:srgbClr val="CC3300"/>
                </a:solidFill>
              </a:rPr>
              <a:t>成功是做有</a:t>
            </a:r>
            <a:r>
              <a:rPr kumimoji="1" lang="zh-TW" altLang="en-US" sz="3200" u="sng" dirty="0">
                <a:solidFill>
                  <a:srgbClr val="CC3300"/>
                </a:solidFill>
              </a:rPr>
              <a:t>成就感</a:t>
            </a:r>
            <a:r>
              <a:rPr kumimoji="1" lang="zh-TW" altLang="en-US" sz="3200" dirty="0">
                <a:solidFill>
                  <a:srgbClr val="CC3300"/>
                </a:solidFill>
              </a:rPr>
              <a:t>的事</a:t>
            </a:r>
          </a:p>
          <a:p>
            <a:pPr>
              <a:lnSpc>
                <a:spcPct val="130000"/>
              </a:lnSpc>
            </a:pPr>
            <a:r>
              <a:rPr kumimoji="1" lang="zh-TW" altLang="en-US" sz="3200" dirty="0">
                <a:solidFill>
                  <a:srgbClr val="CC3300"/>
                </a:solidFill>
              </a:rPr>
              <a:t>		且得到社會的支持。</a:t>
            </a:r>
          </a:p>
        </p:txBody>
      </p:sp>
      <p:sp>
        <p:nvSpPr>
          <p:cNvPr id="752643" name="Rectangle 3"/>
          <p:cNvSpPr>
            <a:spLocks noChangeArrowheads="1"/>
          </p:cNvSpPr>
          <p:nvPr/>
        </p:nvSpPr>
        <p:spPr bwMode="auto">
          <a:xfrm>
            <a:off x="368300" y="3087335"/>
            <a:ext cx="2216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200" dirty="0">
                <a:solidFill>
                  <a:srgbClr val="CC3300"/>
                </a:solidFill>
              </a:rPr>
              <a:t>我的定義</a:t>
            </a:r>
            <a:r>
              <a:rPr kumimoji="1" lang="en-US" altLang="zh-TW" sz="3200" dirty="0">
                <a:solidFill>
                  <a:srgbClr val="CC3300"/>
                </a:solidFill>
              </a:rPr>
              <a:t>︰</a:t>
            </a:r>
            <a:endParaRPr kumimoji="1" lang="zh-TW" altLang="en-US" sz="3200" dirty="0">
              <a:solidFill>
                <a:srgbClr val="CC3300"/>
              </a:solidFill>
            </a:endParaRPr>
          </a:p>
        </p:txBody>
      </p:sp>
      <p:sp>
        <p:nvSpPr>
          <p:cNvPr id="752644" name="Rectangle 4"/>
          <p:cNvSpPr>
            <a:spLocks noChangeArrowheads="1"/>
          </p:cNvSpPr>
          <p:nvPr/>
        </p:nvSpPr>
        <p:spPr bwMode="auto">
          <a:xfrm>
            <a:off x="319088" y="1490663"/>
            <a:ext cx="8824912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kumimoji="1" lang="zh-TW" altLang="en-US" sz="3200">
                <a:solidFill>
                  <a:srgbClr val="0000FF"/>
                </a:solidFill>
                <a:latin typeface="Arial" charset="0"/>
              </a:rPr>
              <a:t>若以一萬小時的無聊換成功，我寧可不要</a:t>
            </a:r>
            <a:r>
              <a:rPr kumimoji="1" lang="zh-TW" altLang="en-US" sz="3200" i="1">
                <a:solidFill>
                  <a:srgbClr val="0000FF"/>
                </a:solidFill>
                <a:latin typeface="Arial" charset="0"/>
              </a:rPr>
              <a:t>！</a:t>
            </a:r>
          </a:p>
          <a:p>
            <a:pPr>
              <a:lnSpc>
                <a:spcPct val="125000"/>
              </a:lnSpc>
            </a:pPr>
            <a:r>
              <a:rPr kumimoji="1" lang="zh-TW" altLang="en-US" sz="3200">
                <a:solidFill>
                  <a:srgbClr val="0000FF"/>
                </a:solidFill>
                <a:latin typeface="Arial" charset="0"/>
              </a:rPr>
              <a:t>我會每天多努力幾小時，來換一萬小時的趣味。</a:t>
            </a:r>
          </a:p>
          <a:p>
            <a:pPr>
              <a:lnSpc>
                <a:spcPct val="125000"/>
              </a:lnSpc>
            </a:pPr>
            <a:r>
              <a:rPr kumimoji="1" lang="zh-TW" altLang="en-US" sz="3200">
                <a:solidFill>
                  <a:srgbClr val="0000FF"/>
                </a:solidFill>
                <a:latin typeface="Arial" charset="0"/>
              </a:rPr>
              <a:t>					            </a:t>
            </a:r>
            <a:r>
              <a:rPr kumimoji="1" lang="zh-TW" altLang="en-US" sz="3200">
                <a:solidFill>
                  <a:srgbClr val="0000FF"/>
                </a:solidFill>
                <a:latin typeface="Arial" charset="0"/>
                <a:sym typeface="Symbol" pitchFamily="18" charset="2"/>
              </a:rPr>
              <a:t> 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sym typeface="Symbol" pitchFamily="18" charset="2"/>
              </a:rPr>
              <a:t>Jim J. Lin</a:t>
            </a:r>
            <a:r>
              <a:rPr kumimoji="1" lang="en-US" altLang="zh-TW" sz="3200">
                <a:latin typeface="Arial" charset="0"/>
              </a:rPr>
              <a:t> </a:t>
            </a:r>
          </a:p>
        </p:txBody>
      </p:sp>
      <p:sp>
        <p:nvSpPr>
          <p:cNvPr id="752645" name="Text Box 5"/>
          <p:cNvSpPr txBox="1">
            <a:spLocks noChangeArrowheads="1"/>
          </p:cNvSpPr>
          <p:nvPr/>
        </p:nvSpPr>
        <p:spPr bwMode="auto">
          <a:xfrm>
            <a:off x="369888" y="168275"/>
            <a:ext cx="48418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TW" altLang="en-US" sz="3200"/>
              <a:t>以一般人眼中的成功而言</a:t>
            </a:r>
          </a:p>
        </p:txBody>
      </p:sp>
      <p:sp>
        <p:nvSpPr>
          <p:cNvPr id="752646" name="Text Box 6"/>
          <p:cNvSpPr txBox="1">
            <a:spLocks noChangeArrowheads="1"/>
          </p:cNvSpPr>
          <p:nvPr/>
        </p:nvSpPr>
        <p:spPr bwMode="auto">
          <a:xfrm>
            <a:off x="1716088" y="841375"/>
            <a:ext cx="5276850" cy="5286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solidFill>
                  <a:srgbClr val="FF33CC"/>
                </a:solidFill>
              </a:rPr>
              <a:t>American Thinking:  $$$ = </a:t>
            </a:r>
            <a:r>
              <a:rPr kumimoji="1" lang="en-US" altLang="zh-TW" i="1">
                <a:solidFill>
                  <a:srgbClr val="FF33CC"/>
                </a:solidFill>
              </a:rPr>
              <a:t>Success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16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777" y="2886835"/>
            <a:ext cx="1930757" cy="1917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6504B-377B-42F0-97E7-08B75E9595B0}" type="slidenum">
              <a:rPr lang="zh-TW" altLang="en-US"/>
              <a:pPr/>
              <a:t>27</a:t>
            </a:fld>
            <a:endParaRPr lang="en-US" altLang="zh-TW"/>
          </a:p>
        </p:txBody>
      </p:sp>
      <p:sp>
        <p:nvSpPr>
          <p:cNvPr id="754690" name="Rectangle 2"/>
          <p:cNvSpPr>
            <a:spLocks noChangeArrowheads="1"/>
          </p:cNvSpPr>
          <p:nvPr/>
        </p:nvSpPr>
        <p:spPr bwMode="auto">
          <a:xfrm>
            <a:off x="4795838" y="2259805"/>
            <a:ext cx="3322637" cy="579438"/>
          </a:xfrm>
          <a:prstGeom prst="rect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FF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200" b="1" i="1">
                <a:solidFill>
                  <a:srgbClr val="FFFF00"/>
                </a:solidFill>
              </a:rPr>
              <a:t>unfair advantages.</a:t>
            </a:r>
          </a:p>
        </p:txBody>
      </p:sp>
      <p:sp>
        <p:nvSpPr>
          <p:cNvPr id="754691" name="Text Box 3"/>
          <p:cNvSpPr txBox="1">
            <a:spLocks noChangeArrowheads="1"/>
          </p:cNvSpPr>
          <p:nvPr/>
        </p:nvSpPr>
        <p:spPr bwMode="auto">
          <a:xfrm>
            <a:off x="587375" y="1438275"/>
            <a:ext cx="440627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dirty="0">
                <a:solidFill>
                  <a:srgbClr val="0000FF"/>
                </a:solidFill>
              </a:rPr>
              <a:t>It is about </a:t>
            </a:r>
            <a:r>
              <a:rPr kumimoji="1" lang="en-US" altLang="zh-TW" b="1" i="1" dirty="0">
                <a:solidFill>
                  <a:srgbClr val="0000FF"/>
                </a:solidFill>
              </a:rPr>
              <a:t>Competition.</a:t>
            </a:r>
            <a:r>
              <a:rPr kumimoji="1" lang="en-US" altLang="zh-TW" dirty="0">
                <a:solidFill>
                  <a:srgbClr val="0000FF"/>
                </a:solidFill>
              </a:rPr>
              <a:t> </a:t>
            </a:r>
          </a:p>
          <a:p>
            <a:endParaRPr kumimoji="1" lang="en-US" altLang="zh-TW" dirty="0">
              <a:solidFill>
                <a:srgbClr val="0000FF"/>
              </a:solidFill>
            </a:endParaRPr>
          </a:p>
          <a:p>
            <a:r>
              <a:rPr kumimoji="1" lang="en-US" altLang="zh-TW" dirty="0">
                <a:solidFill>
                  <a:srgbClr val="0000FF"/>
                </a:solidFill>
              </a:rPr>
              <a:t>		You need some  </a:t>
            </a:r>
          </a:p>
        </p:txBody>
      </p:sp>
      <p:sp>
        <p:nvSpPr>
          <p:cNvPr id="754692" name="Text Box 4"/>
          <p:cNvSpPr txBox="1">
            <a:spLocks noChangeArrowheads="1"/>
          </p:cNvSpPr>
          <p:nvPr/>
        </p:nvSpPr>
        <p:spPr bwMode="auto">
          <a:xfrm>
            <a:off x="2352675" y="4804276"/>
            <a:ext cx="4441825" cy="6699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600">
                <a:solidFill>
                  <a:srgbClr val="0000FF"/>
                </a:solidFill>
              </a:rPr>
              <a:t>競爭</a:t>
            </a:r>
            <a:r>
              <a:rPr kumimoji="1" lang="zh-TW" altLang="en-US" sz="3600"/>
              <a:t>和你想的不一樣 </a:t>
            </a:r>
          </a:p>
        </p:txBody>
      </p:sp>
      <p:sp>
        <p:nvSpPr>
          <p:cNvPr id="754693" name="Text Box 5"/>
          <p:cNvSpPr txBox="1">
            <a:spLocks noChangeArrowheads="1"/>
          </p:cNvSpPr>
          <p:nvPr/>
        </p:nvSpPr>
        <p:spPr bwMode="auto">
          <a:xfrm>
            <a:off x="2352675" y="450850"/>
            <a:ext cx="4441825" cy="66992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3600">
                <a:solidFill>
                  <a:srgbClr val="0000FF"/>
                </a:solidFill>
              </a:rPr>
              <a:t>成功</a:t>
            </a:r>
            <a:r>
              <a:rPr kumimoji="1" lang="zh-TW" altLang="en-US" sz="3600"/>
              <a:t>和你想的不一樣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33B74-9D9A-4923-B0A0-571F15AA6119}" type="slidenum">
              <a:rPr lang="zh-TW" altLang="en-US"/>
              <a:pPr/>
              <a:t>28</a:t>
            </a:fld>
            <a:endParaRPr lang="en-US" altLang="zh-TW"/>
          </a:p>
        </p:txBody>
      </p:sp>
      <p:sp>
        <p:nvSpPr>
          <p:cNvPr id="763906" name="Text Box 2"/>
          <p:cNvSpPr txBox="1">
            <a:spLocks noChangeArrowheads="1"/>
          </p:cNvSpPr>
          <p:nvPr/>
        </p:nvSpPr>
        <p:spPr bwMode="auto">
          <a:xfrm>
            <a:off x="1209675" y="276225"/>
            <a:ext cx="7194550" cy="430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</a:rPr>
              <a:t>除了豺狼的利齒外 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  		還有什麼能磨出羚羊的健肢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 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除了恐懼	還有什麼能使鳥長翅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 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除了飢餓	還有什麼能賦予蒼鷹以利眼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 </a:t>
            </a:r>
          </a:p>
          <a:p>
            <a:r>
              <a:rPr kumimoji="1" lang="zh-TW" altLang="en-US">
                <a:solidFill>
                  <a:srgbClr val="0000FF"/>
                </a:solidFill>
              </a:rPr>
              <a:t>世界之寶   	來自暴行</a:t>
            </a:r>
          </a:p>
          <a:p>
            <a:r>
              <a:rPr kumimoji="1" lang="zh-TW" altLang="en-US"/>
              <a:t>				</a:t>
            </a:r>
            <a:r>
              <a:rPr kumimoji="1" lang="en-US" altLang="zh-TW" sz="2400"/>
              <a:t>Robinson Jeffers </a:t>
            </a:r>
            <a:r>
              <a:rPr kumimoji="1" lang="zh-TW" altLang="en-US" sz="2400"/>
              <a:t>美國詩人</a:t>
            </a:r>
          </a:p>
          <a:p>
            <a:endParaRPr kumimoji="1" lang="zh-TW" altLang="en-US" sz="2400"/>
          </a:p>
        </p:txBody>
      </p:sp>
      <p:sp>
        <p:nvSpPr>
          <p:cNvPr id="763907" name="Text Box 3"/>
          <p:cNvSpPr txBox="1">
            <a:spLocks noChangeArrowheads="1"/>
          </p:cNvSpPr>
          <p:nvPr/>
        </p:nvSpPr>
        <p:spPr bwMode="auto">
          <a:xfrm>
            <a:off x="2328863" y="4438650"/>
            <a:ext cx="4378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solidFill>
                  <a:srgbClr val="CC3300"/>
                </a:solidFill>
              </a:rPr>
              <a:t>It is about </a:t>
            </a:r>
            <a:r>
              <a:rPr kumimoji="1" lang="en-US" altLang="zh-TW" b="1" i="1">
                <a:solidFill>
                  <a:srgbClr val="CC3300"/>
                </a:solidFill>
              </a:rPr>
              <a:t>Competition.</a:t>
            </a:r>
            <a:r>
              <a:rPr kumimoji="1" lang="en-US" altLang="zh-TW">
                <a:solidFill>
                  <a:srgbClr val="CC3300"/>
                </a:solidFill>
              </a:rPr>
              <a:t> </a:t>
            </a:r>
            <a:r>
              <a:rPr kumimoji="1" lang="zh-TW" altLang="en-US">
                <a:solidFill>
                  <a:srgbClr val="CC3300"/>
                </a:solidFill>
              </a:rPr>
              <a:t>競爭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CBFFF5-2DD2-45D7-AD8B-25FBEF03EE12}" type="slidenum">
              <a:rPr lang="zh-TW" altLang="en-US"/>
              <a:pPr/>
              <a:t>29</a:t>
            </a:fld>
            <a:endParaRPr lang="en-US" altLang="zh-TW"/>
          </a:p>
        </p:txBody>
      </p:sp>
      <p:sp>
        <p:nvSpPr>
          <p:cNvPr id="740354" name="Text Box 2"/>
          <p:cNvSpPr txBox="1">
            <a:spLocks noChangeArrowheads="1"/>
          </p:cNvSpPr>
          <p:nvPr/>
        </p:nvSpPr>
        <p:spPr bwMode="auto">
          <a:xfrm>
            <a:off x="1663700" y="1557338"/>
            <a:ext cx="5819775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kumimoji="1" lang="en-US" altLang="zh-TW"/>
              <a:t>about the </a:t>
            </a:r>
            <a:r>
              <a:rPr kumimoji="1" lang="en-US" altLang="zh-TW" b="1" i="1"/>
              <a:t>Unfair Advantages of Myself</a:t>
            </a:r>
          </a:p>
          <a:p>
            <a:pPr algn="ctr">
              <a:lnSpc>
                <a:spcPct val="150000"/>
              </a:lnSpc>
            </a:pPr>
            <a:r>
              <a:rPr kumimoji="1" lang="en-US" altLang="zh-TW" b="1" i="1"/>
              <a:t>or of Yourself</a:t>
            </a:r>
          </a:p>
        </p:txBody>
      </p:sp>
      <p:sp>
        <p:nvSpPr>
          <p:cNvPr id="740355" name="Text Box 3"/>
          <p:cNvSpPr txBox="1">
            <a:spLocks noChangeArrowheads="1"/>
          </p:cNvSpPr>
          <p:nvPr/>
        </p:nvSpPr>
        <p:spPr bwMode="auto">
          <a:xfrm>
            <a:off x="4433888" y="1836738"/>
            <a:ext cx="273050" cy="308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TW"/>
              <a:t>.</a:t>
            </a:r>
          </a:p>
          <a:p>
            <a:pPr algn="ctr"/>
            <a:r>
              <a:rPr kumimoji="1" lang="en-US" altLang="zh-TW"/>
              <a:t>.</a:t>
            </a:r>
          </a:p>
          <a:p>
            <a:pPr algn="ctr"/>
            <a:r>
              <a:rPr kumimoji="1" lang="en-US" altLang="zh-TW"/>
              <a:t>.</a:t>
            </a:r>
          </a:p>
          <a:p>
            <a:pPr algn="ctr"/>
            <a:r>
              <a:rPr kumimoji="1" lang="en-US" altLang="zh-TW"/>
              <a:t>.</a:t>
            </a:r>
          </a:p>
          <a:p>
            <a:pPr algn="ctr"/>
            <a:r>
              <a:rPr kumimoji="1" lang="en-US" altLang="zh-TW"/>
              <a:t>.</a:t>
            </a:r>
          </a:p>
          <a:p>
            <a:pPr algn="ctr"/>
            <a:r>
              <a:rPr kumimoji="1" lang="en-US" altLang="zh-TW"/>
              <a:t>.</a:t>
            </a:r>
          </a:p>
          <a:p>
            <a:pPr algn="ctr"/>
            <a:endParaRPr kumimoji="1" lang="zh-TW" altLang="en-US"/>
          </a:p>
        </p:txBody>
      </p:sp>
      <p:sp>
        <p:nvSpPr>
          <p:cNvPr id="740356" name="Text Box 4"/>
          <p:cNvSpPr txBox="1">
            <a:spLocks noChangeArrowheads="1"/>
          </p:cNvSpPr>
          <p:nvPr/>
        </p:nvSpPr>
        <p:spPr bwMode="auto">
          <a:xfrm>
            <a:off x="2935288" y="650875"/>
            <a:ext cx="33639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But, </a:t>
            </a:r>
            <a:r>
              <a:rPr lang="zh-TW" altLang="en-US">
                <a:solidFill>
                  <a:srgbClr val="0000FF"/>
                </a:solidFill>
              </a:rPr>
              <a:t>人類社會不一樣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17E13-7B7A-4DFD-943B-7AB3216383C4}" type="slidenum">
              <a:rPr lang="zh-TW" altLang="en-US"/>
              <a:pPr/>
              <a:t>30</a:t>
            </a:fld>
            <a:endParaRPr lang="en-US" altLang="zh-TW"/>
          </a:p>
        </p:txBody>
      </p:sp>
      <p:sp>
        <p:nvSpPr>
          <p:cNvPr id="742402" name="Text Box 2"/>
          <p:cNvSpPr txBox="1">
            <a:spLocks noChangeArrowheads="1"/>
          </p:cNvSpPr>
          <p:nvPr/>
        </p:nvSpPr>
        <p:spPr bwMode="auto">
          <a:xfrm>
            <a:off x="1997075" y="41275"/>
            <a:ext cx="6336991" cy="13018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zh-TW" altLang="en-US" dirty="0">
                <a:solidFill>
                  <a:srgbClr val="0000FF"/>
                </a:solidFill>
              </a:rPr>
              <a:t> </a:t>
            </a:r>
            <a:r>
              <a:rPr kumimoji="1" lang="en-US" altLang="zh-TW" dirty="0">
                <a:solidFill>
                  <a:srgbClr val="0000FF"/>
                </a:solidFill>
              </a:rPr>
              <a:t>Fun &amp; Time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/>
              <a:t> Love Science &amp; Scientific Thinking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>
                <a:solidFill>
                  <a:srgbClr val="0000FF"/>
                </a:solidFill>
              </a:rPr>
              <a:t> Focus (Do one thing </a:t>
            </a:r>
            <a:r>
              <a:rPr kumimoji="1" lang="en-US" altLang="zh-TW" dirty="0" smtClean="0">
                <a:solidFill>
                  <a:srgbClr val="0000FF"/>
                </a:solidFill>
              </a:rPr>
              <a:t>in a period of </a:t>
            </a:r>
            <a:r>
              <a:rPr kumimoji="1" lang="en-US" altLang="zh-TW" dirty="0">
                <a:solidFill>
                  <a:srgbClr val="0000FF"/>
                </a:solidFill>
              </a:rPr>
              <a:t>time)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/>
              <a:t> Good Advisers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>
                <a:solidFill>
                  <a:srgbClr val="0000FF"/>
                </a:solidFill>
              </a:rPr>
              <a:t> Suitable Environment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/>
              <a:t> Not trapped in what I can’t do well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>
                <a:solidFill>
                  <a:srgbClr val="0000FF"/>
                </a:solidFill>
              </a:rPr>
              <a:t> Confident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>
                <a:solidFill>
                  <a:srgbClr val="0000FF"/>
                </a:solidFill>
              </a:rPr>
              <a:t> Smart, but not very smart</a:t>
            </a:r>
            <a:r>
              <a:rPr kumimoji="1" lang="en-US" altLang="zh-TW" dirty="0"/>
              <a:t> </a:t>
            </a:r>
            <a:endParaRPr kumimoji="1" lang="en-US" altLang="zh-TW" dirty="0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/>
              <a:t> Support from family</a:t>
            </a:r>
          </a:p>
          <a:p>
            <a:pPr>
              <a:lnSpc>
                <a:spcPct val="150000"/>
              </a:lnSpc>
              <a:buFont typeface="Wingdings" pitchFamily="2" charset="2"/>
              <a:buChar char="ü"/>
            </a:pPr>
            <a:r>
              <a:rPr kumimoji="1" lang="en-US" altLang="zh-TW" dirty="0"/>
              <a:t> </a:t>
            </a:r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en-US" altLang="zh-TW" dirty="0"/>
          </a:p>
          <a:p>
            <a:pPr>
              <a:lnSpc>
                <a:spcPct val="150000"/>
              </a:lnSpc>
            </a:pPr>
            <a:endParaRPr kumimoji="1" lang="zh-TW" altLang="en-US" dirty="0"/>
          </a:p>
        </p:txBody>
      </p:sp>
      <p:sp>
        <p:nvSpPr>
          <p:cNvPr id="742403" name="Line 3"/>
          <p:cNvSpPr>
            <a:spLocks noChangeShapeType="1"/>
          </p:cNvSpPr>
          <p:nvPr/>
        </p:nvSpPr>
        <p:spPr bwMode="auto">
          <a:xfrm flipV="1">
            <a:off x="944563" y="912813"/>
            <a:ext cx="0" cy="1974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742404" name="Text Box 4"/>
          <p:cNvSpPr txBox="1">
            <a:spLocks noChangeArrowheads="1"/>
          </p:cNvSpPr>
          <p:nvPr/>
        </p:nvSpPr>
        <p:spPr bwMode="auto">
          <a:xfrm rot="16200000">
            <a:off x="-346074" y="1624012"/>
            <a:ext cx="18018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/>
              <a:t>Importance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58138-1CA3-4104-AE7D-80E95B768407}" type="slidenum">
              <a:rPr lang="zh-TW" altLang="en-US"/>
              <a:pPr/>
              <a:t>31</a:t>
            </a:fld>
            <a:endParaRPr lang="en-US" altLang="zh-TW"/>
          </a:p>
        </p:txBody>
      </p:sp>
      <p:sp>
        <p:nvSpPr>
          <p:cNvPr id="746498" name="Text Box 2"/>
          <p:cNvSpPr txBox="1">
            <a:spLocks noChangeArrowheads="1"/>
          </p:cNvSpPr>
          <p:nvPr/>
        </p:nvSpPr>
        <p:spPr bwMode="auto">
          <a:xfrm>
            <a:off x="239713" y="292100"/>
            <a:ext cx="86614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4800" i="1">
                <a:solidFill>
                  <a:srgbClr val="0000FF"/>
                </a:solidFill>
                <a:ea typeface="新細明體" pitchFamily="18" charset="-120"/>
              </a:rPr>
              <a:t>The cure for boredom is curiosity. </a:t>
            </a:r>
          </a:p>
          <a:p>
            <a:pPr>
              <a:lnSpc>
                <a:spcPct val="150000"/>
              </a:lnSpc>
            </a:pPr>
            <a:r>
              <a:rPr kumimoji="1" lang="en-US" altLang="zh-TW" sz="4800" i="1">
                <a:solidFill>
                  <a:srgbClr val="0000FF"/>
                </a:solidFill>
                <a:ea typeface="新細明體" pitchFamily="18" charset="-120"/>
              </a:rPr>
              <a:t>There is no cure for curiosity.</a:t>
            </a:r>
          </a:p>
          <a:p>
            <a:pPr>
              <a:lnSpc>
                <a:spcPct val="150000"/>
              </a:lnSpc>
            </a:pPr>
            <a:r>
              <a:rPr kumimoji="1" lang="en-US" altLang="zh-TW" sz="4800" i="1">
                <a:solidFill>
                  <a:srgbClr val="0000FF"/>
                </a:solidFill>
                <a:ea typeface="新細明體" pitchFamily="18" charset="-120"/>
              </a:rPr>
              <a:t>						</a:t>
            </a:r>
            <a:r>
              <a:rPr kumimoji="1" lang="en-US" altLang="zh-TW" sz="2400" i="1">
                <a:solidFill>
                  <a:srgbClr val="0000FF"/>
                </a:solidFill>
                <a:ea typeface="新細明體" pitchFamily="18" charset="-120"/>
                <a:sym typeface="Symbol" pitchFamily="18" charset="2"/>
              </a:rPr>
              <a:t> </a:t>
            </a:r>
            <a:r>
              <a:rPr kumimoji="1" lang="en-US" altLang="zh-TW" sz="2400" i="1">
                <a:solidFill>
                  <a:srgbClr val="0000FF"/>
                </a:solidFill>
                <a:ea typeface="新細明體" pitchFamily="18" charset="-120"/>
              </a:rPr>
              <a:t>Dorothy Parker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F3C97-DC3F-4C58-A4BD-023FC714B399}" type="slidenum">
              <a:rPr lang="zh-TW" altLang="en-US"/>
              <a:pPr/>
              <a:t>32</a:t>
            </a:fld>
            <a:endParaRPr lang="en-US" altLang="zh-TW"/>
          </a:p>
        </p:txBody>
      </p:sp>
      <p:pic>
        <p:nvPicPr>
          <p:cNvPr id="670722" name="Picture 2" descr="200852684216719_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33" y="131975"/>
            <a:ext cx="2130863" cy="1598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0723" name="Text Box 3"/>
          <p:cNvSpPr txBox="1">
            <a:spLocks noChangeArrowheads="1"/>
          </p:cNvSpPr>
          <p:nvPr/>
        </p:nvSpPr>
        <p:spPr bwMode="auto">
          <a:xfrm>
            <a:off x="631825" y="2022534"/>
            <a:ext cx="34909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Job market concerns</a:t>
            </a:r>
          </a:p>
        </p:txBody>
      </p:sp>
      <p:sp>
        <p:nvSpPr>
          <p:cNvPr id="670724" name="Text Box 4"/>
          <p:cNvSpPr txBox="1">
            <a:spLocks noChangeArrowheads="1"/>
          </p:cNvSpPr>
          <p:nvPr/>
        </p:nvSpPr>
        <p:spPr bwMode="auto">
          <a:xfrm>
            <a:off x="928688" y="2660709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Parents’ influences</a:t>
            </a:r>
          </a:p>
        </p:txBody>
      </p:sp>
      <p:sp>
        <p:nvSpPr>
          <p:cNvPr id="670725" name="Text Box 5"/>
          <p:cNvSpPr txBox="1">
            <a:spLocks noChangeArrowheads="1"/>
          </p:cNvSpPr>
          <p:nvPr/>
        </p:nvSpPr>
        <p:spPr bwMode="auto">
          <a:xfrm>
            <a:off x="1089025" y="3300472"/>
            <a:ext cx="29146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Different life style</a:t>
            </a:r>
          </a:p>
        </p:txBody>
      </p:sp>
      <p:sp>
        <p:nvSpPr>
          <p:cNvPr id="670726" name="Text Box 6"/>
          <p:cNvSpPr txBox="1">
            <a:spLocks noChangeArrowheads="1"/>
          </p:cNvSpPr>
          <p:nvPr/>
        </p:nvSpPr>
        <p:spPr bwMode="auto">
          <a:xfrm>
            <a:off x="4862513" y="2022534"/>
            <a:ext cx="7985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Fun</a:t>
            </a:r>
          </a:p>
        </p:txBody>
      </p:sp>
      <p:sp>
        <p:nvSpPr>
          <p:cNvPr id="670727" name="Text Box 7"/>
          <p:cNvSpPr txBox="1">
            <a:spLocks noChangeArrowheads="1"/>
          </p:cNvSpPr>
          <p:nvPr/>
        </p:nvSpPr>
        <p:spPr bwMode="auto">
          <a:xfrm>
            <a:off x="4862513" y="3300472"/>
            <a:ext cx="24209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Achievements</a:t>
            </a:r>
          </a:p>
        </p:txBody>
      </p:sp>
      <p:sp>
        <p:nvSpPr>
          <p:cNvPr id="670728" name="Text Box 8"/>
          <p:cNvSpPr txBox="1">
            <a:spLocks noChangeArrowheads="1"/>
          </p:cNvSpPr>
          <p:nvPr/>
        </p:nvSpPr>
        <p:spPr bwMode="auto">
          <a:xfrm>
            <a:off x="2055813" y="3940234"/>
            <a:ext cx="2085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Higher risk?</a:t>
            </a:r>
          </a:p>
        </p:txBody>
      </p:sp>
      <p:sp>
        <p:nvSpPr>
          <p:cNvPr id="670729" name="Text Box 9"/>
          <p:cNvSpPr txBox="1">
            <a:spLocks noChangeArrowheads="1"/>
          </p:cNvSpPr>
          <p:nvPr/>
        </p:nvSpPr>
        <p:spPr bwMode="auto">
          <a:xfrm>
            <a:off x="4862513" y="2660709"/>
            <a:ext cx="20653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Information </a:t>
            </a:r>
            <a:endParaRPr kumimoji="1" lang="en-US" altLang="zh-TW" sz="2400" b="1">
              <a:solidFill>
                <a:schemeClr val="bg2"/>
              </a:solidFill>
              <a:latin typeface="Arial" charset="0"/>
            </a:endParaRPr>
          </a:p>
        </p:txBody>
      </p:sp>
      <p:sp>
        <p:nvSpPr>
          <p:cNvPr id="670730" name="Text Box 10"/>
          <p:cNvSpPr txBox="1">
            <a:spLocks noChangeArrowheads="1"/>
          </p:cNvSpPr>
          <p:nvPr/>
        </p:nvSpPr>
        <p:spPr bwMode="auto">
          <a:xfrm>
            <a:off x="4862513" y="3940234"/>
            <a:ext cx="2085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dirty="0">
                <a:latin typeface="Arial" charset="0"/>
                <a:ea typeface="新細明體" pitchFamily="18" charset="-120"/>
              </a:rPr>
              <a:t>Brain power</a:t>
            </a:r>
          </a:p>
        </p:txBody>
      </p:sp>
      <p:pic>
        <p:nvPicPr>
          <p:cNvPr id="670731" name="Picture 11" descr="p1050753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5" y="0"/>
            <a:ext cx="2219325" cy="336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0732" name="Text Box 12"/>
          <p:cNvSpPr txBox="1">
            <a:spLocks noChangeArrowheads="1"/>
          </p:cNvSpPr>
          <p:nvPr/>
        </p:nvSpPr>
        <p:spPr bwMode="auto">
          <a:xfrm>
            <a:off x="4862513" y="4606984"/>
            <a:ext cx="1930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/>
              <a:t>Longer life?</a:t>
            </a:r>
          </a:p>
        </p:txBody>
      </p:sp>
      <p:sp>
        <p:nvSpPr>
          <p:cNvPr id="670733" name="Text Box 13"/>
          <p:cNvSpPr txBox="1">
            <a:spLocks noChangeArrowheads="1"/>
          </p:cNvSpPr>
          <p:nvPr/>
        </p:nvSpPr>
        <p:spPr bwMode="auto">
          <a:xfrm>
            <a:off x="5462588" y="1265238"/>
            <a:ext cx="9477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solidFill>
                  <a:srgbClr val="0000FF"/>
                </a:solidFill>
              </a:rPr>
              <a:t>&lt; 1%</a:t>
            </a:r>
          </a:p>
        </p:txBody>
      </p:sp>
      <p:sp>
        <p:nvSpPr>
          <p:cNvPr id="670734" name="Rectangle 14"/>
          <p:cNvSpPr>
            <a:spLocks noChangeArrowheads="1"/>
          </p:cNvSpPr>
          <p:nvPr/>
        </p:nvSpPr>
        <p:spPr bwMode="auto">
          <a:xfrm>
            <a:off x="3175000" y="5251509"/>
            <a:ext cx="3028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</a:rPr>
              <a:t>子非魚焉知魚之樂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741B3-AD9F-4E21-AAE7-DC0B4F581D10}" type="slidenum">
              <a:rPr lang="zh-TW" altLang="en-US"/>
              <a:pPr/>
              <a:t>33</a:t>
            </a:fld>
            <a:endParaRPr lang="en-US" altLang="zh-TW"/>
          </a:p>
        </p:txBody>
      </p:sp>
      <p:sp>
        <p:nvSpPr>
          <p:cNvPr id="659458" name="Text Box 2"/>
          <p:cNvSpPr txBox="1">
            <a:spLocks noChangeArrowheads="1"/>
          </p:cNvSpPr>
          <p:nvPr/>
        </p:nvSpPr>
        <p:spPr bwMode="auto">
          <a:xfrm>
            <a:off x="800100" y="349250"/>
            <a:ext cx="7435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en-US" altLang="zh-TW" sz="2400">
                <a:latin typeface="Arial" charset="0"/>
                <a:ea typeface="新細明體" pitchFamily="18" charset="-120"/>
              </a:rPr>
              <a:t>To survive, live, and have fun in a scientific JUNGLE. </a:t>
            </a:r>
          </a:p>
        </p:txBody>
      </p:sp>
      <p:sp>
        <p:nvSpPr>
          <p:cNvPr id="659459" name="Text Box 3"/>
          <p:cNvSpPr txBox="1">
            <a:spLocks noChangeArrowheads="1"/>
          </p:cNvSpPr>
          <p:nvPr/>
        </p:nvSpPr>
        <p:spPr bwMode="auto">
          <a:xfrm>
            <a:off x="1787525" y="952500"/>
            <a:ext cx="5518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zh-TW" altLang="en-US" b="1">
                <a:latin typeface="Arial" charset="0"/>
              </a:rPr>
              <a:t>在科學叢林中生存、生活、及生趣</a:t>
            </a:r>
          </a:p>
        </p:txBody>
      </p:sp>
      <p:sp>
        <p:nvSpPr>
          <p:cNvPr id="659460" name="Text Box 4"/>
          <p:cNvSpPr txBox="1">
            <a:spLocks noChangeArrowheads="1"/>
          </p:cNvSpPr>
          <p:nvPr/>
        </p:nvSpPr>
        <p:spPr bwMode="auto">
          <a:xfrm>
            <a:off x="2398713" y="4789488"/>
            <a:ext cx="1965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Jungle Rule: </a:t>
            </a:r>
          </a:p>
        </p:txBody>
      </p:sp>
      <p:sp>
        <p:nvSpPr>
          <p:cNvPr id="659461" name="Text Box 5"/>
          <p:cNvSpPr txBox="1">
            <a:spLocks noChangeArrowheads="1"/>
          </p:cNvSpPr>
          <p:nvPr/>
        </p:nvSpPr>
        <p:spPr bwMode="auto">
          <a:xfrm>
            <a:off x="4514850" y="4787900"/>
            <a:ext cx="2706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2400">
                <a:latin typeface="Arial" charset="0"/>
              </a:rPr>
              <a:t>弱肉強食 適者生存</a:t>
            </a:r>
          </a:p>
        </p:txBody>
      </p:sp>
      <p:sp>
        <p:nvSpPr>
          <p:cNvPr id="659462" name="Text Box 6"/>
          <p:cNvSpPr txBox="1">
            <a:spLocks noChangeArrowheads="1"/>
          </p:cNvSpPr>
          <p:nvPr/>
        </p:nvSpPr>
        <p:spPr bwMode="auto">
          <a:xfrm>
            <a:off x="558800" y="2590800"/>
            <a:ext cx="7912100" cy="17875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en-US" altLang="zh-TW">
                <a:latin typeface="Arial" charset="0"/>
              </a:rPr>
              <a:t>A high school student said: </a:t>
            </a:r>
          </a:p>
          <a:p>
            <a:pPr>
              <a:lnSpc>
                <a:spcPct val="130000"/>
              </a:lnSpc>
            </a:pPr>
            <a:r>
              <a:rPr kumimoji="1" lang="en-US" altLang="zh-TW">
                <a:solidFill>
                  <a:srgbClr val="CC3300"/>
                </a:solidFill>
                <a:latin typeface="Arial" charset="0"/>
              </a:rPr>
              <a:t>	</a:t>
            </a:r>
            <a:r>
              <a:rPr kumimoji="1" lang="zh-TW" altLang="en-US">
                <a:solidFill>
                  <a:srgbClr val="CC3300"/>
                </a:solidFill>
                <a:latin typeface="Arial" charset="0"/>
              </a:rPr>
              <a:t>做實驗時，會與不會的差別太明顯了，</a:t>
            </a:r>
          </a:p>
          <a:p>
            <a:pPr>
              <a:lnSpc>
                <a:spcPct val="130000"/>
              </a:lnSpc>
            </a:pPr>
            <a:r>
              <a:rPr kumimoji="1" lang="zh-TW" altLang="en-US">
                <a:solidFill>
                  <a:srgbClr val="CC3300"/>
                </a:solidFill>
                <a:latin typeface="Arial" charset="0"/>
              </a:rPr>
              <a:t>					一點也無法掩飾</a:t>
            </a:r>
            <a:r>
              <a:rPr kumimoji="1" lang="en-US" altLang="zh-TW" i="1">
                <a:solidFill>
                  <a:srgbClr val="CC3300"/>
                </a:solidFill>
              </a:rPr>
              <a:t>!</a:t>
            </a:r>
          </a:p>
        </p:txBody>
      </p:sp>
      <p:sp>
        <p:nvSpPr>
          <p:cNvPr id="659463" name="Text Box 7"/>
          <p:cNvSpPr txBox="1">
            <a:spLocks noChangeArrowheads="1"/>
          </p:cNvSpPr>
          <p:nvPr/>
        </p:nvSpPr>
        <p:spPr bwMode="auto">
          <a:xfrm>
            <a:off x="2938463" y="1771650"/>
            <a:ext cx="3152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Jungle Vs. Civilization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5BEAE-C66F-4EE2-8628-51CA64687C1E}" type="slidenum">
              <a:rPr lang="zh-TW" altLang="en-US"/>
              <a:pPr/>
              <a:t>34</a:t>
            </a:fld>
            <a:endParaRPr lang="en-US" altLang="zh-TW"/>
          </a:p>
        </p:txBody>
      </p:sp>
      <p:sp>
        <p:nvSpPr>
          <p:cNvPr id="3" name="文字方塊 2"/>
          <p:cNvSpPr txBox="1"/>
          <p:nvPr/>
        </p:nvSpPr>
        <p:spPr>
          <a:xfrm>
            <a:off x="2611224" y="226243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u="sng" dirty="0"/>
              <a:t>基礎研究</a:t>
            </a:r>
            <a:r>
              <a:rPr lang="zh-TW" altLang="en-US" dirty="0"/>
              <a:t>之出路與退路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395926" y="1055802"/>
            <a:ext cx="6893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Don’t isolate </a:t>
            </a:r>
            <a:r>
              <a:rPr lang="en-US" altLang="zh-TW" dirty="0" smtClean="0">
                <a:solidFill>
                  <a:srgbClr val="0000FF"/>
                </a:solidFill>
              </a:rPr>
              <a:t>yourself</a:t>
            </a:r>
            <a:r>
              <a:rPr lang="en-US" altLang="zh-TW" dirty="0" smtClean="0"/>
              <a:t>, unless you are Einstein.</a:t>
            </a: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2290713" y="1696825"/>
            <a:ext cx="39084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0000FF"/>
                </a:solidFill>
              </a:rPr>
              <a:t>interests, abilities, visions</a:t>
            </a:r>
            <a:endParaRPr lang="zh-TW" altLang="en-US" dirty="0">
              <a:solidFill>
                <a:srgbClr val="0000FF"/>
              </a:solidFill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336803" y="2931745"/>
            <a:ext cx="3865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dirty="0"/>
              <a:t>吾少也</a:t>
            </a:r>
            <a:r>
              <a:rPr lang="zh-TW" altLang="en-US" dirty="0" smtClean="0"/>
              <a:t>賤</a:t>
            </a:r>
            <a:r>
              <a:rPr lang="zh-TW" altLang="en-US" dirty="0" smtClean="0">
                <a:latin typeface="新細明體"/>
                <a:ea typeface="新細明體"/>
              </a:rPr>
              <a:t>，</a:t>
            </a:r>
            <a:r>
              <a:rPr lang="zh-TW" altLang="en-US" dirty="0" smtClean="0"/>
              <a:t>故多能鄙事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367645" y="3789585"/>
            <a:ext cx="45833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33CC"/>
                </a:solidFill>
              </a:rPr>
              <a:t>某師曰</a:t>
            </a:r>
            <a:r>
              <a:rPr lang="zh-TW" altLang="en-US" dirty="0" smtClean="0">
                <a:solidFill>
                  <a:srgbClr val="FF33CC"/>
                </a:solidFill>
                <a:latin typeface="新細明體"/>
                <a:ea typeface="新細明體"/>
              </a:rPr>
              <a:t>：</a:t>
            </a:r>
            <a:r>
              <a:rPr lang="zh-TW" altLang="en-US" dirty="0" smtClean="0">
                <a:solidFill>
                  <a:srgbClr val="FF33CC"/>
                </a:solidFill>
              </a:rPr>
              <a:t>其生僅不能二事 </a:t>
            </a:r>
            <a:r>
              <a:rPr lang="en-US" altLang="zh-TW" dirty="0" smtClean="0">
                <a:solidFill>
                  <a:srgbClr val="FF33CC"/>
                </a:solidFill>
                <a:latin typeface="新細明體"/>
                <a:ea typeface="新細明體"/>
              </a:rPr>
              <a:t>…</a:t>
            </a:r>
            <a:endParaRPr lang="zh-TW" altLang="en-US" dirty="0">
              <a:solidFill>
                <a:srgbClr val="FF33CC"/>
              </a:solidFill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3252247" y="2243579"/>
            <a:ext cx="19976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 smtClean="0">
                <a:solidFill>
                  <a:srgbClr val="FF0000"/>
                </a:solidFill>
              </a:rPr>
              <a:t>專注 </a:t>
            </a:r>
            <a:r>
              <a:rPr lang="zh-TW" altLang="en-US" dirty="0" smtClean="0">
                <a:solidFill>
                  <a:srgbClr val="FF0000"/>
                </a:solidFill>
                <a:latin typeface="Times New Roman"/>
                <a:cs typeface="Times New Roman"/>
              </a:rPr>
              <a:t>≠</a:t>
            </a:r>
            <a:r>
              <a:rPr lang="zh-TW" altLang="en-US" dirty="0" smtClean="0">
                <a:solidFill>
                  <a:srgbClr val="FF0000"/>
                </a:solidFill>
              </a:rPr>
              <a:t> 狹隘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020E94-C8C2-482D-9A5B-6AC398B61C44}" type="slidenum">
              <a:rPr lang="zh-TW" altLang="en-US" smtClean="0"/>
              <a:pPr/>
              <a:t>35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0631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D77C82-C972-41B9-ACFC-C7BE41C08850}" type="slidenum">
              <a:rPr lang="zh-TW" altLang="en-US"/>
              <a:pPr/>
              <a:t>36</a:t>
            </a:fld>
            <a:endParaRPr lang="en-US" altLang="zh-TW"/>
          </a:p>
        </p:txBody>
      </p:sp>
      <p:sp>
        <p:nvSpPr>
          <p:cNvPr id="661506" name="Freeform 2"/>
          <p:cNvSpPr>
            <a:spLocks/>
          </p:cNvSpPr>
          <p:nvPr/>
        </p:nvSpPr>
        <p:spPr bwMode="auto">
          <a:xfrm>
            <a:off x="1317625" y="350838"/>
            <a:ext cx="5764213" cy="3022600"/>
          </a:xfrm>
          <a:custGeom>
            <a:avLst/>
            <a:gdLst>
              <a:gd name="T0" fmla="*/ 0 w 3631"/>
              <a:gd name="T1" fmla="*/ 1904 h 1904"/>
              <a:gd name="T2" fmla="*/ 839 w 3631"/>
              <a:gd name="T3" fmla="*/ 1856 h 1904"/>
              <a:gd name="T4" fmla="*/ 1201 w 3631"/>
              <a:gd name="T5" fmla="*/ 1644 h 1904"/>
              <a:gd name="T6" fmla="*/ 1552 w 3631"/>
              <a:gd name="T7" fmla="*/ 1143 h 1904"/>
              <a:gd name="T8" fmla="*/ 1709 w 3631"/>
              <a:gd name="T9" fmla="*/ 1011 h 1904"/>
              <a:gd name="T10" fmla="*/ 1940 w 3631"/>
              <a:gd name="T11" fmla="*/ 1562 h 1904"/>
              <a:gd name="T12" fmla="*/ 2326 w 3631"/>
              <a:gd name="T13" fmla="*/ 605 h 1904"/>
              <a:gd name="T14" fmla="*/ 2632 w 3631"/>
              <a:gd name="T15" fmla="*/ 998 h 1904"/>
              <a:gd name="T16" fmla="*/ 2971 w 3631"/>
              <a:gd name="T17" fmla="*/ 255 h 1904"/>
              <a:gd name="T18" fmla="*/ 3331 w 3631"/>
              <a:gd name="T19" fmla="*/ 851 h 1904"/>
              <a:gd name="T20" fmla="*/ 3631 w 3631"/>
              <a:gd name="T21" fmla="*/ 0 h 1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631" h="1904">
                <a:moveTo>
                  <a:pt x="0" y="1904"/>
                </a:moveTo>
                <a:cubicBezTo>
                  <a:pt x="140" y="1896"/>
                  <a:pt x="639" y="1899"/>
                  <a:pt x="839" y="1856"/>
                </a:cubicBezTo>
                <a:cubicBezTo>
                  <a:pt x="1039" y="1812"/>
                  <a:pt x="1082" y="1762"/>
                  <a:pt x="1201" y="1644"/>
                </a:cubicBezTo>
                <a:cubicBezTo>
                  <a:pt x="1320" y="1525"/>
                  <a:pt x="1468" y="1248"/>
                  <a:pt x="1552" y="1143"/>
                </a:cubicBezTo>
                <a:cubicBezTo>
                  <a:pt x="1637" y="1037"/>
                  <a:pt x="1644" y="941"/>
                  <a:pt x="1709" y="1011"/>
                </a:cubicBezTo>
                <a:cubicBezTo>
                  <a:pt x="1774" y="1081"/>
                  <a:pt x="1837" y="1630"/>
                  <a:pt x="1940" y="1562"/>
                </a:cubicBezTo>
                <a:cubicBezTo>
                  <a:pt x="2043" y="1494"/>
                  <a:pt x="2211" y="699"/>
                  <a:pt x="2326" y="605"/>
                </a:cubicBezTo>
                <a:cubicBezTo>
                  <a:pt x="2441" y="511"/>
                  <a:pt x="2525" y="1056"/>
                  <a:pt x="2632" y="998"/>
                </a:cubicBezTo>
                <a:cubicBezTo>
                  <a:pt x="2739" y="940"/>
                  <a:pt x="2855" y="279"/>
                  <a:pt x="2971" y="255"/>
                </a:cubicBezTo>
                <a:cubicBezTo>
                  <a:pt x="3087" y="231"/>
                  <a:pt x="3221" y="893"/>
                  <a:pt x="3331" y="851"/>
                </a:cubicBezTo>
                <a:cubicBezTo>
                  <a:pt x="3441" y="809"/>
                  <a:pt x="3568" y="177"/>
                  <a:pt x="3631" y="0"/>
                </a:cubicBezTo>
              </a:path>
            </a:pathLst>
          </a:custGeom>
          <a:noFill/>
          <a:ln w="254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61507" name="Line 3"/>
          <p:cNvSpPr>
            <a:spLocks noChangeShapeType="1"/>
          </p:cNvSpPr>
          <p:nvPr/>
        </p:nvSpPr>
        <p:spPr bwMode="auto">
          <a:xfrm flipV="1">
            <a:off x="1103313" y="1595438"/>
            <a:ext cx="0" cy="19748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61508" name="Text Box 4"/>
          <p:cNvSpPr txBox="1">
            <a:spLocks noChangeArrowheads="1"/>
          </p:cNvSpPr>
          <p:nvPr/>
        </p:nvSpPr>
        <p:spPr bwMode="auto">
          <a:xfrm>
            <a:off x="0" y="0"/>
            <a:ext cx="2525713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Learning Barriers</a:t>
            </a:r>
          </a:p>
        </p:txBody>
      </p:sp>
      <p:sp>
        <p:nvSpPr>
          <p:cNvPr id="661509" name="Text Box 5"/>
          <p:cNvSpPr txBox="1">
            <a:spLocks noChangeArrowheads="1"/>
          </p:cNvSpPr>
          <p:nvPr/>
        </p:nvSpPr>
        <p:spPr bwMode="auto">
          <a:xfrm>
            <a:off x="5862638" y="3762375"/>
            <a:ext cx="1336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Difficulty</a:t>
            </a:r>
          </a:p>
        </p:txBody>
      </p:sp>
      <p:sp>
        <p:nvSpPr>
          <p:cNvPr id="661510" name="Line 6"/>
          <p:cNvSpPr>
            <a:spLocks noChangeShapeType="1"/>
          </p:cNvSpPr>
          <p:nvPr/>
        </p:nvSpPr>
        <p:spPr bwMode="auto">
          <a:xfrm flipV="1">
            <a:off x="3271838" y="3565525"/>
            <a:ext cx="39592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61511" name="Text Box 7"/>
          <p:cNvSpPr txBox="1">
            <a:spLocks noChangeArrowheads="1"/>
          </p:cNvSpPr>
          <p:nvPr/>
        </p:nvSpPr>
        <p:spPr bwMode="auto">
          <a:xfrm>
            <a:off x="1503363" y="1233488"/>
            <a:ext cx="7096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Fun</a:t>
            </a:r>
          </a:p>
        </p:txBody>
      </p:sp>
      <p:sp>
        <p:nvSpPr>
          <p:cNvPr id="661512" name="Text Box 8"/>
          <p:cNvSpPr txBox="1">
            <a:spLocks noChangeArrowheads="1"/>
          </p:cNvSpPr>
          <p:nvPr/>
        </p:nvSpPr>
        <p:spPr bwMode="auto">
          <a:xfrm>
            <a:off x="1042988" y="4743450"/>
            <a:ext cx="14874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2400">
                <a:solidFill>
                  <a:srgbClr val="0000FF"/>
                </a:solidFill>
                <a:latin typeface="Arial" charset="0"/>
              </a:rPr>
              <a:t>成功攀岩</a:t>
            </a: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:</a:t>
            </a:r>
          </a:p>
        </p:txBody>
      </p:sp>
      <p:sp>
        <p:nvSpPr>
          <p:cNvPr id="661513" name="Text Box 9"/>
          <p:cNvSpPr txBox="1">
            <a:spLocks noChangeArrowheads="1"/>
          </p:cNvSpPr>
          <p:nvPr/>
        </p:nvSpPr>
        <p:spPr bwMode="auto">
          <a:xfrm>
            <a:off x="2551113" y="474662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 sz="2400">
                <a:solidFill>
                  <a:srgbClr val="0000FF"/>
                </a:solidFill>
                <a:latin typeface="Arial" charset="0"/>
              </a:rPr>
              <a:t>找著力點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914600-D22D-4E4A-B071-58F1AE12D193}" type="slidenum">
              <a:rPr lang="zh-TW" altLang="en-US"/>
              <a:pPr/>
              <a:t>37</a:t>
            </a:fld>
            <a:endParaRPr lang="en-US" altLang="zh-TW"/>
          </a:p>
        </p:txBody>
      </p:sp>
      <p:sp>
        <p:nvSpPr>
          <p:cNvPr id="663554" name="Text Box 2"/>
          <p:cNvSpPr txBox="1">
            <a:spLocks noChangeArrowheads="1"/>
          </p:cNvSpPr>
          <p:nvPr/>
        </p:nvSpPr>
        <p:spPr bwMode="auto">
          <a:xfrm>
            <a:off x="889000" y="479425"/>
            <a:ext cx="8201025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Undergraduate: 	1st barrier: Text books are in English.</a:t>
            </a:r>
          </a:p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			2ed: Seminars are not understandable.</a:t>
            </a:r>
          </a:p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			3rd: Instruments are complicated.</a:t>
            </a:r>
          </a:p>
        </p:txBody>
      </p:sp>
      <p:sp>
        <p:nvSpPr>
          <p:cNvPr id="663555" name="Text Box 3"/>
          <p:cNvSpPr txBox="1">
            <a:spLocks noChangeArrowheads="1"/>
          </p:cNvSpPr>
          <p:nvPr/>
        </p:nvSpPr>
        <p:spPr bwMode="auto">
          <a:xfrm>
            <a:off x="889000" y="2898775"/>
            <a:ext cx="567531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latin typeface="Arial" charset="0"/>
              </a:rPr>
              <a:t>Master: 		Building instruments</a:t>
            </a:r>
          </a:p>
        </p:txBody>
      </p:sp>
      <p:sp>
        <p:nvSpPr>
          <p:cNvPr id="663556" name="Text Box 4"/>
          <p:cNvSpPr txBox="1">
            <a:spLocks noChangeArrowheads="1"/>
          </p:cNvSpPr>
          <p:nvPr/>
        </p:nvSpPr>
        <p:spPr bwMode="auto">
          <a:xfrm>
            <a:off x="889000" y="3746500"/>
            <a:ext cx="4760913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PhD: 			Building a lab</a:t>
            </a:r>
          </a:p>
        </p:txBody>
      </p:sp>
      <p:sp>
        <p:nvSpPr>
          <p:cNvPr id="663557" name="Text Box 5"/>
          <p:cNvSpPr txBox="1">
            <a:spLocks noChangeArrowheads="1"/>
          </p:cNvSpPr>
          <p:nvPr/>
        </p:nvSpPr>
        <p:spPr bwMode="auto">
          <a:xfrm>
            <a:off x="889000" y="4594225"/>
            <a:ext cx="7826375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FF0000"/>
                </a:solidFill>
                <a:latin typeface="Arial" charset="0"/>
              </a:rPr>
              <a:t>Research Fellow:	to Find a topic (interesting &amp; doable)</a:t>
            </a:r>
          </a:p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FF0000"/>
                </a:solidFill>
                <a:latin typeface="Arial" charset="0"/>
              </a:rPr>
              <a:t>			</a:t>
            </a: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to Teach students </a:t>
            </a:r>
          </a:p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				(learning but not scaring)</a:t>
            </a:r>
          </a:p>
        </p:txBody>
      </p:sp>
      <p:sp>
        <p:nvSpPr>
          <p:cNvPr id="663558" name="Text Box 6"/>
          <p:cNvSpPr txBox="1">
            <a:spLocks noChangeArrowheads="1"/>
          </p:cNvSpPr>
          <p:nvPr/>
        </p:nvSpPr>
        <p:spPr bwMode="auto">
          <a:xfrm>
            <a:off x="0" y="0"/>
            <a:ext cx="4624388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Barriers that I have encountered:</a:t>
            </a:r>
          </a:p>
        </p:txBody>
      </p:sp>
      <p:sp>
        <p:nvSpPr>
          <p:cNvPr id="663559" name="Text Box 7"/>
          <p:cNvSpPr txBox="1">
            <a:spLocks noChangeArrowheads="1"/>
          </p:cNvSpPr>
          <p:nvPr/>
        </p:nvSpPr>
        <p:spPr bwMode="auto">
          <a:xfrm>
            <a:off x="889000" y="2281238"/>
            <a:ext cx="7305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FF0000"/>
                </a:solidFill>
                <a:latin typeface="Arial" charset="0"/>
              </a:rPr>
              <a:t>Exchange Student:  English is harder when listening.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8D8E-E455-4587-8EDD-735242DCBA67}" type="slidenum">
              <a:rPr lang="zh-TW" altLang="en-US"/>
              <a:pPr/>
              <a:t>38</a:t>
            </a:fld>
            <a:endParaRPr lang="en-US" altLang="zh-TW"/>
          </a:p>
        </p:txBody>
      </p:sp>
      <p:pic>
        <p:nvPicPr>
          <p:cNvPr id="665602" name="Picture 2" descr="digaholev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866900"/>
            <a:ext cx="2971800" cy="212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03" name="Picture 3" descr="seesaw-01-thum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788" y="2797175"/>
            <a:ext cx="1995487" cy="20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04" name="Text Box 4"/>
          <p:cNvSpPr txBox="1">
            <a:spLocks noChangeArrowheads="1"/>
          </p:cNvSpPr>
          <p:nvPr/>
        </p:nvSpPr>
        <p:spPr bwMode="auto">
          <a:xfrm>
            <a:off x="0" y="0"/>
            <a:ext cx="2470150" cy="63976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Tricks to survive:</a:t>
            </a:r>
          </a:p>
        </p:txBody>
      </p:sp>
      <p:sp>
        <p:nvSpPr>
          <p:cNvPr id="665605" name="Text Box 5"/>
          <p:cNvSpPr txBox="1">
            <a:spLocks noChangeArrowheads="1"/>
          </p:cNvSpPr>
          <p:nvPr/>
        </p:nvSpPr>
        <p:spPr bwMode="auto">
          <a:xfrm>
            <a:off x="3443288" y="92075"/>
            <a:ext cx="4046537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FF0000"/>
                </a:solidFill>
                <a:latin typeface="Arial" charset="0"/>
              </a:rPr>
              <a:t>Learn fast, steady.</a:t>
            </a:r>
          </a:p>
          <a:p>
            <a:pPr>
              <a:lnSpc>
                <a:spcPct val="150000"/>
              </a:lnSpc>
            </a:pPr>
            <a:r>
              <a:rPr kumimoji="1" lang="en-US" altLang="zh-TW" sz="2400">
                <a:solidFill>
                  <a:srgbClr val="FF0000"/>
                </a:solidFill>
                <a:latin typeface="Arial" charset="0"/>
              </a:rPr>
              <a:t>	Don’t give up too fast.</a:t>
            </a:r>
          </a:p>
        </p:txBody>
      </p:sp>
      <p:sp>
        <p:nvSpPr>
          <p:cNvPr id="665606" name="Text Box 6"/>
          <p:cNvSpPr txBox="1">
            <a:spLocks noChangeArrowheads="1"/>
          </p:cNvSpPr>
          <p:nvPr/>
        </p:nvSpPr>
        <p:spPr bwMode="auto">
          <a:xfrm rot="-311142">
            <a:off x="3613150" y="2098675"/>
            <a:ext cx="2235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Broad interests</a:t>
            </a:r>
          </a:p>
        </p:txBody>
      </p:sp>
      <p:sp>
        <p:nvSpPr>
          <p:cNvPr id="665607" name="Text Box 7"/>
          <p:cNvSpPr txBox="1">
            <a:spLocks noChangeArrowheads="1"/>
          </p:cNvSpPr>
          <p:nvPr/>
        </p:nvSpPr>
        <p:spPr bwMode="auto">
          <a:xfrm rot="-332939">
            <a:off x="207963" y="2449513"/>
            <a:ext cx="2284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Focused efforts</a:t>
            </a:r>
          </a:p>
        </p:txBody>
      </p:sp>
      <p:sp>
        <p:nvSpPr>
          <p:cNvPr id="665608" name="Text Box 8"/>
          <p:cNvSpPr txBox="1">
            <a:spLocks noChangeArrowheads="1"/>
          </p:cNvSpPr>
          <p:nvPr/>
        </p:nvSpPr>
        <p:spPr bwMode="auto">
          <a:xfrm>
            <a:off x="0" y="1797050"/>
            <a:ext cx="19621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latin typeface="Arial" charset="0"/>
              </a:rPr>
              <a:t>Tricks to live:</a:t>
            </a:r>
          </a:p>
        </p:txBody>
      </p:sp>
      <p:sp>
        <p:nvSpPr>
          <p:cNvPr id="665609" name="Rectangle 9"/>
          <p:cNvSpPr>
            <a:spLocks noChangeArrowheads="1"/>
          </p:cNvSpPr>
          <p:nvPr/>
        </p:nvSpPr>
        <p:spPr bwMode="auto">
          <a:xfrm rot="-366931">
            <a:off x="446088" y="2792413"/>
            <a:ext cx="5330825" cy="889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65610" name="AutoShape 10"/>
          <p:cNvSpPr>
            <a:spLocks noChangeArrowheads="1"/>
          </p:cNvSpPr>
          <p:nvPr/>
        </p:nvSpPr>
        <p:spPr bwMode="auto">
          <a:xfrm>
            <a:off x="2925763" y="2909888"/>
            <a:ext cx="360362" cy="574675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65611" name="Text Box 11"/>
          <p:cNvSpPr txBox="1">
            <a:spLocks noChangeArrowheads="1"/>
          </p:cNvSpPr>
          <p:nvPr/>
        </p:nvSpPr>
        <p:spPr bwMode="auto">
          <a:xfrm>
            <a:off x="0" y="5094288"/>
            <a:ext cx="26733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Tricks to have fun:</a:t>
            </a:r>
          </a:p>
        </p:txBody>
      </p:sp>
      <p:sp>
        <p:nvSpPr>
          <p:cNvPr id="665612" name="Text Box 12"/>
          <p:cNvSpPr txBox="1">
            <a:spLocks noChangeArrowheads="1"/>
          </p:cNvSpPr>
          <p:nvPr/>
        </p:nvSpPr>
        <p:spPr bwMode="auto">
          <a:xfrm>
            <a:off x="3275013" y="5097463"/>
            <a:ext cx="42338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latin typeface="Arial" charset="0"/>
              </a:rPr>
              <a:t>Interest, Ability, Communicate</a:t>
            </a:r>
          </a:p>
        </p:txBody>
      </p:sp>
      <p:sp>
        <p:nvSpPr>
          <p:cNvPr id="665613" name="Text Box 13"/>
          <p:cNvSpPr txBox="1">
            <a:spLocks noChangeArrowheads="1"/>
          </p:cNvSpPr>
          <p:nvPr/>
        </p:nvSpPr>
        <p:spPr bwMode="auto">
          <a:xfrm>
            <a:off x="6105525" y="3978275"/>
            <a:ext cx="3038475" cy="528638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9900"/>
                </a:solidFill>
                <a:latin typeface="Arial" charset="0"/>
              </a:rPr>
              <a:t>為了要深入而廣博</a:t>
            </a:r>
          </a:p>
        </p:txBody>
      </p:sp>
      <p:sp>
        <p:nvSpPr>
          <p:cNvPr id="665614" name="Text Box 14"/>
          <p:cNvSpPr txBox="1">
            <a:spLocks noChangeArrowheads="1"/>
          </p:cNvSpPr>
          <p:nvPr/>
        </p:nvSpPr>
        <p:spPr bwMode="auto">
          <a:xfrm>
            <a:off x="6942138" y="219075"/>
            <a:ext cx="1616075" cy="528638"/>
          </a:xfrm>
          <a:prstGeom prst="rect">
            <a:avLst/>
          </a:prstGeom>
          <a:noFill/>
          <a:ln w="9525">
            <a:solidFill>
              <a:srgbClr val="00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FF0000"/>
                </a:solidFill>
                <a:latin typeface="Arial" charset="0"/>
              </a:rPr>
              <a:t>自發學習</a:t>
            </a:r>
          </a:p>
        </p:txBody>
      </p:sp>
      <p:sp>
        <p:nvSpPr>
          <p:cNvPr id="665615" name="Rectangle 15"/>
          <p:cNvSpPr>
            <a:spLocks noChangeArrowheads="1"/>
          </p:cNvSpPr>
          <p:nvPr/>
        </p:nvSpPr>
        <p:spPr bwMode="auto">
          <a:xfrm>
            <a:off x="0" y="1673225"/>
            <a:ext cx="9144000" cy="889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665616" name="Rectangle 16"/>
          <p:cNvSpPr>
            <a:spLocks noChangeArrowheads="1"/>
          </p:cNvSpPr>
          <p:nvPr/>
        </p:nvSpPr>
        <p:spPr bwMode="auto">
          <a:xfrm>
            <a:off x="0" y="4770438"/>
            <a:ext cx="9144000" cy="88900"/>
          </a:xfrm>
          <a:prstGeom prst="rect">
            <a:avLst/>
          </a:prstGeom>
          <a:solidFill>
            <a:srgbClr val="CC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BED20-3501-45FE-9E13-97AA3493079C}" type="slidenum">
              <a:rPr lang="zh-TW" altLang="en-US"/>
              <a:pPr/>
              <a:t>39</a:t>
            </a:fld>
            <a:endParaRPr lang="en-US" altLang="zh-TW"/>
          </a:p>
        </p:txBody>
      </p:sp>
      <p:sp>
        <p:nvSpPr>
          <p:cNvPr id="672770" name="Text Box 2"/>
          <p:cNvSpPr txBox="1">
            <a:spLocks noChangeArrowheads="1"/>
          </p:cNvSpPr>
          <p:nvPr/>
        </p:nvSpPr>
        <p:spPr bwMode="auto">
          <a:xfrm>
            <a:off x="298450" y="204788"/>
            <a:ext cx="33845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0000FF"/>
                </a:solidFill>
                <a:latin typeface="標楷體" pitchFamily="65" charset="-120"/>
              </a:rPr>
              <a:t>憂國憂民或思考科學</a:t>
            </a:r>
          </a:p>
          <a:p>
            <a:r>
              <a:rPr kumimoji="1" lang="zh-TW" altLang="en-US">
                <a:solidFill>
                  <a:srgbClr val="0000FF"/>
                </a:solidFill>
                <a:latin typeface="標楷體" pitchFamily="65" charset="-120"/>
              </a:rPr>
              <a:t>            不傷胃</a:t>
            </a:r>
          </a:p>
        </p:txBody>
      </p:sp>
      <p:sp>
        <p:nvSpPr>
          <p:cNvPr id="672771" name="Text Box 3"/>
          <p:cNvSpPr txBox="1">
            <a:spLocks noChangeArrowheads="1"/>
          </p:cNvSpPr>
          <p:nvPr/>
        </p:nvSpPr>
        <p:spPr bwMode="auto">
          <a:xfrm>
            <a:off x="376238" y="1703388"/>
            <a:ext cx="30289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TW" altLang="en-US">
                <a:solidFill>
                  <a:srgbClr val="CC3300"/>
                </a:solidFill>
                <a:latin typeface="標楷體" pitchFamily="65" charset="-120"/>
              </a:rPr>
              <a:t>憂慮自己又不運動</a:t>
            </a:r>
          </a:p>
          <a:p>
            <a:r>
              <a:rPr kumimoji="1" lang="zh-TW" altLang="en-US">
                <a:solidFill>
                  <a:srgbClr val="CC3300"/>
                </a:solidFill>
                <a:latin typeface="標楷體" pitchFamily="65" charset="-120"/>
              </a:rPr>
              <a:t>會得胃潰瘍</a:t>
            </a:r>
          </a:p>
        </p:txBody>
      </p:sp>
      <p:pic>
        <p:nvPicPr>
          <p:cNvPr id="672772" name="Picture 4" descr="file0778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5763" y="0"/>
            <a:ext cx="4948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2773" name="Text Box 5"/>
          <p:cNvSpPr txBox="1">
            <a:spLocks noChangeArrowheads="1"/>
          </p:cNvSpPr>
          <p:nvPr/>
        </p:nvSpPr>
        <p:spPr bwMode="auto">
          <a:xfrm>
            <a:off x="374650" y="3697288"/>
            <a:ext cx="3543300" cy="10953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200">
                <a:solidFill>
                  <a:srgbClr val="0000FF"/>
                </a:solidFill>
              </a:rPr>
              <a:t>Don’t Worry,</a:t>
            </a:r>
          </a:p>
          <a:p>
            <a:r>
              <a:rPr kumimoji="1" lang="en-US" altLang="zh-TW" sz="3200">
                <a:solidFill>
                  <a:srgbClr val="0000FF"/>
                </a:solidFill>
              </a:rPr>
              <a:t>	Be</a:t>
            </a:r>
            <a:r>
              <a:rPr kumimoji="1" lang="en-US" altLang="zh-TW" sz="3200" i="1">
                <a:solidFill>
                  <a:srgbClr val="0000FF"/>
                </a:solidFill>
              </a:rPr>
              <a:t>  </a:t>
            </a:r>
            <a:r>
              <a:rPr kumimoji="1" lang="en-US" altLang="zh-TW" sz="3200" i="1" u="sng">
                <a:solidFill>
                  <a:srgbClr val="0000FF"/>
                </a:solidFill>
              </a:rPr>
              <a:t>                </a:t>
            </a:r>
            <a:r>
              <a:rPr kumimoji="1" lang="en-US" altLang="zh-TW" sz="3200" i="1">
                <a:solidFill>
                  <a:srgbClr val="0000FF"/>
                </a:solidFill>
              </a:rPr>
              <a:t>!</a:t>
            </a:r>
          </a:p>
        </p:txBody>
      </p:sp>
      <p:sp>
        <p:nvSpPr>
          <p:cNvPr id="672774" name="Text Box 6"/>
          <p:cNvSpPr txBox="1">
            <a:spLocks noChangeArrowheads="1"/>
          </p:cNvSpPr>
          <p:nvPr/>
        </p:nvSpPr>
        <p:spPr bwMode="auto">
          <a:xfrm>
            <a:off x="2157413" y="4164013"/>
            <a:ext cx="1692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TW" sz="3200"/>
              <a:t>running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277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88B613-7833-43A3-B7CC-A8D36009626D}" type="slidenum">
              <a:rPr lang="zh-TW" altLang="en-US"/>
              <a:pPr/>
              <a:t>40</a:t>
            </a:fld>
            <a:endParaRPr lang="en-US" altLang="zh-TW"/>
          </a:p>
        </p:txBody>
      </p:sp>
      <p:sp>
        <p:nvSpPr>
          <p:cNvPr id="674818" name="Text Box 2"/>
          <p:cNvSpPr txBox="1">
            <a:spLocks noChangeArrowheads="1"/>
          </p:cNvSpPr>
          <p:nvPr/>
        </p:nvSpPr>
        <p:spPr bwMode="auto">
          <a:xfrm>
            <a:off x="512763" y="1128713"/>
            <a:ext cx="2706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What I enjoy most:</a:t>
            </a:r>
          </a:p>
        </p:txBody>
      </p:sp>
      <p:sp>
        <p:nvSpPr>
          <p:cNvPr id="674819" name="Text Box 3"/>
          <p:cNvSpPr txBox="1">
            <a:spLocks noChangeArrowheads="1"/>
          </p:cNvSpPr>
          <p:nvPr/>
        </p:nvSpPr>
        <p:spPr bwMode="auto">
          <a:xfrm>
            <a:off x="512763" y="3589338"/>
            <a:ext cx="3046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latin typeface="Arial" charset="0"/>
              </a:rPr>
              <a:t>What I did not enjoy: </a:t>
            </a:r>
          </a:p>
        </p:txBody>
      </p:sp>
      <p:sp>
        <p:nvSpPr>
          <p:cNvPr id="674820" name="Text Box 4"/>
          <p:cNvSpPr txBox="1">
            <a:spLocks noChangeArrowheads="1"/>
          </p:cNvSpPr>
          <p:nvPr/>
        </p:nvSpPr>
        <p:spPr bwMode="auto">
          <a:xfrm>
            <a:off x="1828800" y="1708150"/>
            <a:ext cx="6280150" cy="151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2400">
                <a:latin typeface="標楷體" pitchFamily="65" charset="-120"/>
              </a:rPr>
              <a:t>解決問題  </a:t>
            </a:r>
            <a:r>
              <a:rPr lang="en-US" altLang="zh-TW" sz="2400" i="1"/>
              <a:t>problem solving</a:t>
            </a:r>
          </a:p>
          <a:p>
            <a:pPr>
              <a:lnSpc>
                <a:spcPct val="130000"/>
              </a:lnSpc>
            </a:pPr>
            <a:r>
              <a:rPr lang="zh-TW" altLang="en-US" sz="2400">
                <a:latin typeface="標楷體" pitchFamily="65" charset="-120"/>
              </a:rPr>
              <a:t>明白事物的道理</a:t>
            </a:r>
            <a:r>
              <a:rPr lang="en-US" altLang="zh-TW" sz="2400">
                <a:latin typeface="標楷體" pitchFamily="65" charset="-120"/>
              </a:rPr>
              <a:t>(</a:t>
            </a:r>
            <a:r>
              <a:rPr lang="zh-TW" altLang="en-US" sz="2400">
                <a:latin typeface="標楷體" pitchFamily="65" charset="-120"/>
              </a:rPr>
              <a:t>自然律是</a:t>
            </a:r>
            <a:r>
              <a:rPr lang="zh-TW" altLang="en-US" sz="2400" u="sng">
                <a:latin typeface="標楷體" pitchFamily="65" charset="-120"/>
              </a:rPr>
              <a:t>不變的</a:t>
            </a:r>
            <a:r>
              <a:rPr lang="zh-TW" altLang="en-US" sz="2400">
                <a:latin typeface="標楷體" pitchFamily="65" charset="-120"/>
              </a:rPr>
              <a:t>且</a:t>
            </a:r>
            <a:r>
              <a:rPr lang="zh-TW" altLang="en-US" sz="2400" u="sng">
                <a:solidFill>
                  <a:srgbClr val="CC3300"/>
                </a:solidFill>
                <a:latin typeface="標楷體" pitchFamily="65" charset="-120"/>
              </a:rPr>
              <a:t>有跡可循</a:t>
            </a:r>
            <a:r>
              <a:rPr lang="en-US" altLang="zh-TW" sz="2400">
                <a:latin typeface="標楷體" pitchFamily="65" charset="-120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zh-TW" altLang="en-US" sz="2400">
                <a:latin typeface="標楷體" pitchFamily="65" charset="-120"/>
              </a:rPr>
              <a:t>見識 </a:t>
            </a:r>
            <a:r>
              <a:rPr lang="en-US" altLang="zh-TW" sz="2400" i="1"/>
              <a:t>vision</a:t>
            </a:r>
          </a:p>
        </p:txBody>
      </p:sp>
      <p:sp>
        <p:nvSpPr>
          <p:cNvPr id="674821" name="Text Box 5"/>
          <p:cNvSpPr txBox="1">
            <a:spLocks noChangeArrowheads="1"/>
          </p:cNvSpPr>
          <p:nvPr/>
        </p:nvSpPr>
        <p:spPr bwMode="auto">
          <a:xfrm>
            <a:off x="1828800" y="4164013"/>
            <a:ext cx="4422775" cy="104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kumimoji="1" lang="zh-TW" altLang="en-US" sz="2400">
                <a:latin typeface="Arial" charset="0"/>
              </a:rPr>
              <a:t>寫作、講英文</a:t>
            </a:r>
          </a:p>
          <a:p>
            <a:pPr>
              <a:lnSpc>
                <a:spcPct val="130000"/>
              </a:lnSpc>
            </a:pPr>
            <a:r>
              <a:rPr kumimoji="1" lang="en-US" altLang="zh-TW" sz="2400">
                <a:latin typeface="Arial" charset="0"/>
              </a:rPr>
              <a:t>Typing, computer programming</a:t>
            </a:r>
          </a:p>
        </p:txBody>
      </p:sp>
      <p:sp>
        <p:nvSpPr>
          <p:cNvPr id="674822" name="Text Box 6"/>
          <p:cNvSpPr txBox="1">
            <a:spLocks noChangeArrowheads="1"/>
          </p:cNvSpPr>
          <p:nvPr/>
        </p:nvSpPr>
        <p:spPr bwMode="auto">
          <a:xfrm>
            <a:off x="306388" y="296863"/>
            <a:ext cx="31146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During my career: </a:t>
            </a:r>
          </a:p>
        </p:txBody>
      </p:sp>
      <p:sp>
        <p:nvSpPr>
          <p:cNvPr id="674823" name="Text Box 7"/>
          <p:cNvSpPr txBox="1">
            <a:spLocks noChangeArrowheads="1"/>
          </p:cNvSpPr>
          <p:nvPr/>
        </p:nvSpPr>
        <p:spPr bwMode="auto">
          <a:xfrm>
            <a:off x="3514725" y="3530600"/>
            <a:ext cx="20859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>
                <a:latin typeface="Arial" charset="0"/>
                <a:ea typeface="新細明體" pitchFamily="18" charset="-120"/>
              </a:rPr>
              <a:t>(Personally)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A4AA-7AA3-4593-A3B9-AABE6D9E266E}" type="slidenum">
              <a:rPr lang="zh-TW" altLang="en-US"/>
              <a:pPr/>
              <a:t>41</a:t>
            </a:fld>
            <a:endParaRPr lang="en-US" altLang="zh-TW"/>
          </a:p>
        </p:txBody>
      </p:sp>
      <p:grpSp>
        <p:nvGrpSpPr>
          <p:cNvPr id="687106" name="Group 2"/>
          <p:cNvGrpSpPr>
            <a:grpSpLocks/>
          </p:cNvGrpSpPr>
          <p:nvPr/>
        </p:nvGrpSpPr>
        <p:grpSpPr bwMode="auto">
          <a:xfrm>
            <a:off x="2287588" y="273050"/>
            <a:ext cx="4824412" cy="5494338"/>
            <a:chOff x="2200" y="1434"/>
            <a:chExt cx="2604" cy="2750"/>
          </a:xfrm>
        </p:grpSpPr>
        <p:pic>
          <p:nvPicPr>
            <p:cNvPr id="687107" name="Picture 3" descr="F_CH4_T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0" y="1434"/>
              <a:ext cx="2604" cy="27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87108" name="Line 4"/>
            <p:cNvSpPr>
              <a:spLocks noChangeShapeType="1"/>
            </p:cNvSpPr>
            <p:nvPr/>
          </p:nvSpPr>
          <p:spPr bwMode="auto">
            <a:xfrm flipH="1">
              <a:off x="3198" y="2659"/>
              <a:ext cx="317" cy="45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>
              <a:spAutoFit/>
            </a:bodyPr>
            <a:lstStyle/>
            <a:p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D40BF-7878-4434-BAD9-5E61E086A514}" type="slidenum">
              <a:rPr lang="zh-TW" altLang="en-US"/>
              <a:pPr/>
              <a:t>42</a:t>
            </a:fld>
            <a:endParaRPr lang="en-US" altLang="zh-TW"/>
          </a:p>
        </p:txBody>
      </p:sp>
      <p:graphicFrame>
        <p:nvGraphicFramePr>
          <p:cNvPr id="688130" name="Object 2"/>
          <p:cNvGraphicFramePr>
            <a:graphicFrameLocks noChangeAspect="1"/>
          </p:cNvGraphicFramePr>
          <p:nvPr/>
        </p:nvGraphicFramePr>
        <p:xfrm>
          <a:off x="6065838" y="1508125"/>
          <a:ext cx="1362075" cy="1943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216" name="Bitmap Image" r:id="rId3" imgW="1362265" imgH="1943371" progId="Paint.Picture">
                  <p:embed/>
                </p:oleObj>
              </mc:Choice>
              <mc:Fallback>
                <p:oleObj name="Bitmap Image" r:id="rId3" imgW="1362265" imgH="1943371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65838" y="1508125"/>
                        <a:ext cx="1362075" cy="1943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8131" name="Object 3"/>
          <p:cNvGraphicFramePr>
            <a:graphicFrameLocks noChangeAspect="1"/>
          </p:cNvGraphicFramePr>
          <p:nvPr/>
        </p:nvGraphicFramePr>
        <p:xfrm>
          <a:off x="3251200" y="1909763"/>
          <a:ext cx="2457450" cy="300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217" name="Bitmap Image" r:id="rId5" imgW="2457143" imgH="3010320" progId="Paint.Picture">
                  <p:embed/>
                </p:oleObj>
              </mc:Choice>
              <mc:Fallback>
                <p:oleObj name="Bitmap Image" r:id="rId5" imgW="2457143" imgH="301032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1909763"/>
                        <a:ext cx="2457450" cy="3009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8132" name="Rectangle 4"/>
          <p:cNvSpPr>
            <a:spLocks noChangeArrowheads="1"/>
          </p:cNvSpPr>
          <p:nvPr/>
        </p:nvSpPr>
        <p:spPr bwMode="auto">
          <a:xfrm>
            <a:off x="4591050" y="1136650"/>
            <a:ext cx="461963" cy="5556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aphicFrame>
        <p:nvGraphicFramePr>
          <p:cNvPr id="688133" name="Object 5"/>
          <p:cNvGraphicFramePr>
            <a:graphicFrameLocks noChangeAspect="1"/>
          </p:cNvGraphicFramePr>
          <p:nvPr/>
        </p:nvGraphicFramePr>
        <p:xfrm>
          <a:off x="1090613" y="3487738"/>
          <a:ext cx="1733550" cy="1209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8218" name="Bitmap Image" r:id="rId7" imgW="1733333" imgH="1209524" progId="Paint.Picture">
                  <p:embed/>
                </p:oleObj>
              </mc:Choice>
              <mc:Fallback>
                <p:oleObj name="Bitmap Image" r:id="rId7" imgW="1733333" imgH="1209524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0613" y="3487738"/>
                        <a:ext cx="1733550" cy="1209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8134" name="Line 6"/>
          <p:cNvSpPr>
            <a:spLocks noChangeShapeType="1"/>
          </p:cNvSpPr>
          <p:nvPr/>
        </p:nvSpPr>
        <p:spPr bwMode="auto">
          <a:xfrm flipH="1">
            <a:off x="4818063" y="4016375"/>
            <a:ext cx="14239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88135" name="Line 7"/>
          <p:cNvSpPr>
            <a:spLocks noChangeShapeType="1"/>
          </p:cNvSpPr>
          <p:nvPr/>
        </p:nvSpPr>
        <p:spPr bwMode="auto">
          <a:xfrm flipH="1">
            <a:off x="398463" y="4138613"/>
            <a:ext cx="14239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88136" name="Line 8"/>
          <p:cNvSpPr>
            <a:spLocks noChangeShapeType="1"/>
          </p:cNvSpPr>
          <p:nvPr/>
        </p:nvSpPr>
        <p:spPr bwMode="auto">
          <a:xfrm>
            <a:off x="6897688" y="2139950"/>
            <a:ext cx="14239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88137" name="Line 9"/>
          <p:cNvSpPr>
            <a:spLocks noChangeShapeType="1"/>
          </p:cNvSpPr>
          <p:nvPr/>
        </p:nvSpPr>
        <p:spPr bwMode="auto">
          <a:xfrm>
            <a:off x="2185988" y="2401888"/>
            <a:ext cx="1423987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688138" name="Text Box 10"/>
          <p:cNvSpPr txBox="1">
            <a:spLocks noChangeArrowheads="1"/>
          </p:cNvSpPr>
          <p:nvPr/>
        </p:nvSpPr>
        <p:spPr bwMode="auto">
          <a:xfrm>
            <a:off x="338138" y="285750"/>
            <a:ext cx="5981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chemeClr val="accent2"/>
                </a:solidFill>
                <a:ea typeface="華康細圓體" pitchFamily="49" charset="-120"/>
              </a:rPr>
              <a:t>Time delay of the short-lived collision complex</a:t>
            </a:r>
          </a:p>
        </p:txBody>
      </p:sp>
      <p:sp>
        <p:nvSpPr>
          <p:cNvPr id="688139" name="Text Box 11"/>
          <p:cNvSpPr txBox="1">
            <a:spLocks noChangeArrowheads="1"/>
          </p:cNvSpPr>
          <p:nvPr/>
        </p:nvSpPr>
        <p:spPr bwMode="auto">
          <a:xfrm>
            <a:off x="2592388" y="904875"/>
            <a:ext cx="3263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chemeClr val="accent2"/>
                </a:solidFill>
                <a:ea typeface="華康細圓體" pitchFamily="49" charset="-120"/>
              </a:rPr>
              <a:t>Forward peaking product</a:t>
            </a:r>
          </a:p>
        </p:txBody>
      </p:sp>
      <p:sp>
        <p:nvSpPr>
          <p:cNvPr id="688140" name="AutoShape 12"/>
          <p:cNvSpPr>
            <a:spLocks noChangeArrowheads="1"/>
          </p:cNvSpPr>
          <p:nvPr/>
        </p:nvSpPr>
        <p:spPr bwMode="auto">
          <a:xfrm>
            <a:off x="1795463" y="1066800"/>
            <a:ext cx="439737" cy="177800"/>
          </a:xfrm>
          <a:prstGeom prst="rightArrow">
            <a:avLst>
              <a:gd name="adj1" fmla="val 50000"/>
              <a:gd name="adj2" fmla="val 61830"/>
            </a:avLst>
          </a:prstGeom>
          <a:solidFill>
            <a:srgbClr val="FF0000"/>
          </a:solidFill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000000">
                                      <p:cBhvr>
                                        <p:cTn id="6" dur="2000" fill="hold"/>
                                        <p:tgtEl>
                                          <p:spTgt spid="688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500"/>
                                        <p:tgtEl>
                                          <p:spTgt spid="68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68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68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8135" grpId="0" animBg="1"/>
      <p:bldP spid="68813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C27575-5612-47A8-ACFD-D3D9E69CAA44}" type="slidenum">
              <a:rPr lang="zh-TW" altLang="en-US"/>
              <a:pPr/>
              <a:t>43</a:t>
            </a:fld>
            <a:endParaRPr lang="en-US" altLang="zh-TW"/>
          </a:p>
        </p:txBody>
      </p:sp>
      <p:pic>
        <p:nvPicPr>
          <p:cNvPr id="5775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8" y="1363663"/>
            <a:ext cx="7843837" cy="3471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7543" name="Text Box 7"/>
          <p:cNvSpPr txBox="1">
            <a:spLocks noChangeArrowheads="1"/>
          </p:cNvSpPr>
          <p:nvPr/>
        </p:nvSpPr>
        <p:spPr bwMode="auto">
          <a:xfrm>
            <a:off x="3400425" y="1879600"/>
            <a:ext cx="184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en-US">
              <a:latin typeface="Tw Cen MT Condensed Extra Bold" pitchFamily="34" charset="0"/>
            </a:endParaRPr>
          </a:p>
        </p:txBody>
      </p:sp>
      <p:sp>
        <p:nvSpPr>
          <p:cNvPr id="577545" name="Text Box 9"/>
          <p:cNvSpPr txBox="1">
            <a:spLocks noChangeArrowheads="1"/>
          </p:cNvSpPr>
          <p:nvPr/>
        </p:nvSpPr>
        <p:spPr bwMode="auto">
          <a:xfrm>
            <a:off x="5600700" y="5138738"/>
            <a:ext cx="28194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>
                <a:solidFill>
                  <a:srgbClr val="0000FF"/>
                </a:solidFill>
              </a:rPr>
              <a:t>from Manney et al, </a:t>
            </a:r>
            <a:r>
              <a:rPr lang="en-US" altLang="zh-TW" sz="1600" i="1">
                <a:solidFill>
                  <a:srgbClr val="0000FF"/>
                </a:solidFill>
              </a:rPr>
              <a:t>Nature </a:t>
            </a:r>
            <a:r>
              <a:rPr lang="en-US" altLang="zh-TW" sz="1600">
                <a:solidFill>
                  <a:srgbClr val="0000FF"/>
                </a:solidFill>
              </a:rPr>
              <a:t>2011</a:t>
            </a:r>
            <a:endParaRPr lang="zh-TW" altLang="en-US" sz="1600">
              <a:solidFill>
                <a:srgbClr val="0000FF"/>
              </a:solidFill>
            </a:endParaRPr>
          </a:p>
        </p:txBody>
      </p:sp>
      <p:sp>
        <p:nvSpPr>
          <p:cNvPr id="577546" name="Text Box 10"/>
          <p:cNvSpPr txBox="1">
            <a:spLocks noChangeArrowheads="1"/>
          </p:cNvSpPr>
          <p:nvPr/>
        </p:nvSpPr>
        <p:spPr bwMode="auto">
          <a:xfrm>
            <a:off x="1716088" y="650875"/>
            <a:ext cx="16176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Tw Cen MT Condensed Extra Bold" pitchFamily="34" charset="0"/>
              </a:rPr>
              <a:t>North pole</a:t>
            </a:r>
          </a:p>
        </p:txBody>
      </p:sp>
      <p:sp>
        <p:nvSpPr>
          <p:cNvPr id="577547" name="Text Box 11"/>
          <p:cNvSpPr txBox="1">
            <a:spLocks noChangeArrowheads="1"/>
          </p:cNvSpPr>
          <p:nvPr/>
        </p:nvSpPr>
        <p:spPr bwMode="auto">
          <a:xfrm>
            <a:off x="4814888" y="650875"/>
            <a:ext cx="15954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Tw Cen MT Condensed Extra Bold" pitchFamily="34" charset="0"/>
              </a:rPr>
              <a:t>South pole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188B4-32D1-4D7C-882C-1A1D879A7C80}" type="slidenum">
              <a:rPr lang="zh-TW" altLang="en-US"/>
              <a:pPr/>
              <a:t>44</a:t>
            </a:fld>
            <a:endParaRPr lang="en-US" altLang="zh-TW"/>
          </a:p>
        </p:txBody>
      </p:sp>
      <p:sp>
        <p:nvSpPr>
          <p:cNvPr id="455685" name="Text Box 5"/>
          <p:cNvSpPr txBox="1">
            <a:spLocks noChangeArrowheads="1"/>
          </p:cNvSpPr>
          <p:nvPr/>
        </p:nvSpPr>
        <p:spPr bwMode="auto">
          <a:xfrm>
            <a:off x="3148013" y="1828800"/>
            <a:ext cx="3359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latin typeface="Tw Cen MT Condensed Extra Bold" pitchFamily="34" charset="0"/>
              </a:rPr>
              <a:t> </a:t>
            </a:r>
            <a:r>
              <a:rPr lang="en-US" altLang="zh-TW">
                <a:latin typeface="Tw Cen MT Condensed Extra Bold" pitchFamily="34" charset="0"/>
              </a:rPr>
              <a:t>Air mass: 5.1×10</a:t>
            </a:r>
            <a:r>
              <a:rPr lang="en-US" altLang="zh-TW" baseline="30000">
                <a:latin typeface="Tw Cen MT Condensed Extra Bold" pitchFamily="34" charset="0"/>
              </a:rPr>
              <a:t>18</a:t>
            </a:r>
            <a:r>
              <a:rPr lang="en-US" altLang="zh-TW">
                <a:latin typeface="Tw Cen MT Condensed Extra Bold" pitchFamily="34" charset="0"/>
              </a:rPr>
              <a:t> kg </a:t>
            </a:r>
            <a:endParaRPr lang="zh-TW" altLang="en-US">
              <a:latin typeface="Tw Cen MT Condensed Extra Bold" pitchFamily="34" charset="0"/>
            </a:endParaRPr>
          </a:p>
        </p:txBody>
      </p:sp>
      <p:sp>
        <p:nvSpPr>
          <p:cNvPr id="455686" name="Text Box 6"/>
          <p:cNvSpPr txBox="1">
            <a:spLocks noChangeArrowheads="1"/>
          </p:cNvSpPr>
          <p:nvPr/>
        </p:nvSpPr>
        <p:spPr bwMode="auto">
          <a:xfrm>
            <a:off x="2063750" y="2616200"/>
            <a:ext cx="46196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Tw Cen MT Condensed Extra Bold" pitchFamily="34" charset="0"/>
              </a:rPr>
              <a:t>World population: 7×10</a:t>
            </a:r>
            <a:r>
              <a:rPr lang="en-US" altLang="zh-TW" baseline="30000">
                <a:latin typeface="Tw Cen MT Condensed Extra Bold" pitchFamily="34" charset="0"/>
              </a:rPr>
              <a:t>9</a:t>
            </a:r>
            <a:r>
              <a:rPr lang="en-US" altLang="zh-TW">
                <a:latin typeface="Tw Cen MT Condensed Extra Bold" pitchFamily="34" charset="0"/>
              </a:rPr>
              <a:t> person </a:t>
            </a:r>
          </a:p>
        </p:txBody>
      </p:sp>
      <p:sp>
        <p:nvSpPr>
          <p:cNvPr id="455687" name="Text Box 7"/>
          <p:cNvSpPr txBox="1">
            <a:spLocks noChangeArrowheads="1"/>
          </p:cNvSpPr>
          <p:nvPr/>
        </p:nvSpPr>
        <p:spPr bwMode="auto">
          <a:xfrm>
            <a:off x="2735263" y="1087438"/>
            <a:ext cx="46815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>
                <a:latin typeface="Tw Cen MT Condensed Extra Bold" pitchFamily="34" charset="0"/>
              </a:rPr>
              <a:t> </a:t>
            </a:r>
            <a:r>
              <a:rPr lang="en-US" altLang="zh-TW">
                <a:latin typeface="Tw Cen MT Condensed Extra Bold" pitchFamily="34" charset="0"/>
              </a:rPr>
              <a:t>Ozone mass: (3.0</a:t>
            </a:r>
            <a:r>
              <a:rPr lang="en-US" altLang="zh-TW">
                <a:latin typeface="Symbol" pitchFamily="18" charset="2"/>
              </a:rPr>
              <a:t>-</a:t>
            </a:r>
            <a:r>
              <a:rPr lang="en-US" altLang="zh-TW">
                <a:latin typeface="Tw Cen MT Condensed Extra Bold" pitchFamily="34" charset="0"/>
              </a:rPr>
              <a:t>3.3) ×10</a:t>
            </a:r>
            <a:r>
              <a:rPr lang="en-US" altLang="zh-TW" baseline="30000">
                <a:latin typeface="Tw Cen MT Condensed Extra Bold" pitchFamily="34" charset="0"/>
              </a:rPr>
              <a:t>12</a:t>
            </a:r>
            <a:r>
              <a:rPr lang="en-US" altLang="zh-TW">
                <a:latin typeface="Tw Cen MT Condensed Extra Bold" pitchFamily="34" charset="0"/>
              </a:rPr>
              <a:t> kg </a:t>
            </a:r>
            <a:endParaRPr lang="zh-TW" altLang="en-US">
              <a:latin typeface="Tw Cen MT Condensed Extra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97007-07B4-4624-A09E-46DCC73041F4}" type="slidenum">
              <a:rPr lang="zh-TW" altLang="en-US"/>
              <a:pPr/>
              <a:t>45</a:t>
            </a:fld>
            <a:endParaRPr lang="en-US" altLang="zh-TW"/>
          </a:p>
        </p:txBody>
      </p:sp>
      <p:pic>
        <p:nvPicPr>
          <p:cNvPr id="568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1131888"/>
            <a:ext cx="6370638" cy="4754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68323" name="Rectangle 3"/>
          <p:cNvSpPr>
            <a:spLocks noChangeArrowheads="1"/>
          </p:cNvSpPr>
          <p:nvPr/>
        </p:nvSpPr>
        <p:spPr bwMode="auto">
          <a:xfrm>
            <a:off x="6669088" y="1854200"/>
            <a:ext cx="18923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ClO + ClO cycle</a:t>
            </a:r>
          </a:p>
          <a:p>
            <a:r>
              <a:rPr kumimoji="1" lang="en-US" altLang="zh-TW" sz="18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(blue)</a:t>
            </a:r>
            <a:endParaRPr kumimoji="1" lang="zh-TW" altLang="en-US" sz="1800" b="1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568324" name="Rectangle 4"/>
          <p:cNvSpPr>
            <a:spLocks noChangeArrowheads="1"/>
          </p:cNvSpPr>
          <p:nvPr/>
        </p:nvSpPr>
        <p:spPr bwMode="auto">
          <a:xfrm>
            <a:off x="6669088" y="3495675"/>
            <a:ext cx="191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 b="1">
                <a:solidFill>
                  <a:srgbClr val="4D4D4D"/>
                </a:solidFill>
                <a:latin typeface="Arial" charset="0"/>
                <a:ea typeface="新細明體" pitchFamily="18" charset="-120"/>
              </a:rPr>
              <a:t>BrO + ClO cycle</a:t>
            </a:r>
          </a:p>
          <a:p>
            <a:r>
              <a:rPr kumimoji="1" lang="en-US" altLang="zh-TW" sz="1800" b="1">
                <a:solidFill>
                  <a:srgbClr val="4D4D4D"/>
                </a:solidFill>
                <a:latin typeface="Arial" charset="0"/>
                <a:ea typeface="新細明體" pitchFamily="18" charset="-120"/>
              </a:rPr>
              <a:t>(gray)</a:t>
            </a:r>
            <a:endParaRPr kumimoji="1" lang="zh-TW" altLang="en-US" sz="1800" b="1">
              <a:solidFill>
                <a:srgbClr val="4D4D4D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568325" name="Rectangle 5"/>
          <p:cNvSpPr>
            <a:spLocks noChangeArrowheads="1"/>
          </p:cNvSpPr>
          <p:nvPr/>
        </p:nvSpPr>
        <p:spPr bwMode="auto">
          <a:xfrm>
            <a:off x="6669088" y="2611438"/>
            <a:ext cx="1663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ClO + O cycle</a:t>
            </a:r>
          </a:p>
          <a:p>
            <a:r>
              <a:rPr kumimoji="1" lang="en-US" altLang="zh-TW" sz="18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(red)</a:t>
            </a:r>
            <a:endParaRPr kumimoji="1" lang="zh-TW" altLang="en-US" sz="1800" b="1">
              <a:solidFill>
                <a:srgbClr val="FF0000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568326" name="Rectangle 6"/>
          <p:cNvSpPr>
            <a:spLocks noChangeArrowheads="1"/>
          </p:cNvSpPr>
          <p:nvPr/>
        </p:nvSpPr>
        <p:spPr bwMode="auto">
          <a:xfrm>
            <a:off x="6669088" y="3187700"/>
            <a:ext cx="2254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800">
                <a:solidFill>
                  <a:srgbClr val="FF6600"/>
                </a:solidFill>
                <a:latin typeface="Arial" charset="0"/>
                <a:ea typeface="新細明體" pitchFamily="18" charset="-120"/>
              </a:rPr>
              <a:t>HOCl cycle (orange)</a:t>
            </a:r>
            <a:endParaRPr kumimoji="1" lang="zh-TW" altLang="en-US" sz="1800">
              <a:solidFill>
                <a:srgbClr val="FF6600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568327" name="Text Box 7"/>
          <p:cNvSpPr txBox="1">
            <a:spLocks noChangeArrowheads="1"/>
          </p:cNvSpPr>
          <p:nvPr/>
        </p:nvSpPr>
        <p:spPr bwMode="auto">
          <a:xfrm>
            <a:off x="6543675" y="4591050"/>
            <a:ext cx="11049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400" b="1">
                <a:latin typeface="Arial" charset="0"/>
                <a:ea typeface="新細明體" pitchFamily="18" charset="-120"/>
              </a:rPr>
              <a:t>(20~22 km)</a:t>
            </a:r>
          </a:p>
        </p:txBody>
      </p:sp>
      <p:sp>
        <p:nvSpPr>
          <p:cNvPr id="568328" name="Text Box 8"/>
          <p:cNvSpPr txBox="1">
            <a:spLocks noChangeArrowheads="1"/>
          </p:cNvSpPr>
          <p:nvPr/>
        </p:nvSpPr>
        <p:spPr bwMode="auto">
          <a:xfrm>
            <a:off x="504825" y="252413"/>
            <a:ext cx="6737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99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 b="1" i="1">
                <a:solidFill>
                  <a:srgbClr val="0000FF"/>
                </a:solidFill>
                <a:ea typeface="新細明體" pitchFamily="18" charset="-120"/>
              </a:rPr>
              <a:t>Simulations under conditions of Polar Stratosphere </a:t>
            </a:r>
          </a:p>
        </p:txBody>
      </p:sp>
      <p:sp>
        <p:nvSpPr>
          <p:cNvPr id="568329" name="Rectangle 9"/>
          <p:cNvSpPr>
            <a:spLocks noChangeArrowheads="1"/>
          </p:cNvSpPr>
          <p:nvPr/>
        </p:nvSpPr>
        <p:spPr bwMode="auto">
          <a:xfrm>
            <a:off x="1214438" y="642938"/>
            <a:ext cx="66722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0000FF"/>
                </a:solidFill>
                <a:ea typeface="新細明體" pitchFamily="18" charset="-120"/>
              </a:rPr>
              <a:t>Frieler et al. </a:t>
            </a:r>
            <a:r>
              <a:rPr kumimoji="1" lang="en-US" altLang="en-US" sz="2400">
                <a:solidFill>
                  <a:srgbClr val="0000FF"/>
                </a:solidFill>
                <a:ea typeface="新細明體" pitchFamily="18" charset="-120"/>
              </a:rPr>
              <a:t>Geophys. Res.</a:t>
            </a:r>
            <a:r>
              <a:rPr kumimoji="1" lang="en-US" altLang="zh-TW" sz="2400">
                <a:solidFill>
                  <a:srgbClr val="0000FF"/>
                </a:solidFill>
                <a:ea typeface="新細明體" pitchFamily="18" charset="-120"/>
              </a:rPr>
              <a:t> </a:t>
            </a:r>
            <a:r>
              <a:rPr kumimoji="1" lang="en-US" altLang="en-US" sz="2400">
                <a:solidFill>
                  <a:srgbClr val="0000FF"/>
                </a:solidFill>
                <a:ea typeface="新細明體" pitchFamily="18" charset="-120"/>
              </a:rPr>
              <a:t>Lett., 33, L10812</a:t>
            </a:r>
            <a:r>
              <a:rPr kumimoji="1" lang="en-US" altLang="zh-TW" sz="2400">
                <a:solidFill>
                  <a:srgbClr val="0000FF"/>
                </a:solidFill>
                <a:ea typeface="新細明體" pitchFamily="18" charset="-120"/>
              </a:rPr>
              <a:t> (2006).</a:t>
            </a:r>
            <a:endParaRPr kumimoji="1" lang="zh-TW" altLang="en-US" sz="2400">
              <a:solidFill>
                <a:srgbClr val="0000FF"/>
              </a:solidFill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19561B-C086-421A-9835-18834C83EA64}" type="slidenum">
              <a:rPr lang="zh-TW" altLang="en-US"/>
              <a:pPr/>
              <a:t>46</a:t>
            </a:fld>
            <a:endParaRPr lang="en-US" altLang="zh-TW"/>
          </a:p>
        </p:txBody>
      </p:sp>
      <p:sp>
        <p:nvSpPr>
          <p:cNvPr id="381954" name="Text Box 2"/>
          <p:cNvSpPr txBox="1">
            <a:spLocks noChangeArrowheads="1"/>
          </p:cNvSpPr>
          <p:nvPr/>
        </p:nvSpPr>
        <p:spPr bwMode="auto">
          <a:xfrm>
            <a:off x="546100" y="311150"/>
            <a:ext cx="6196013" cy="579438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en-US" altLang="zh-TW" sz="3200" b="1" i="1">
                <a:solidFill>
                  <a:srgbClr val="0000FF"/>
                </a:solidFill>
                <a:ea typeface="新細明體" pitchFamily="18" charset="-120"/>
              </a:rPr>
              <a:t>Catalytic Cycles of Ozone Depletion</a:t>
            </a:r>
          </a:p>
        </p:txBody>
      </p:sp>
      <p:sp>
        <p:nvSpPr>
          <p:cNvPr id="381955" name="Text Box 3"/>
          <p:cNvSpPr txBox="1">
            <a:spLocks noChangeArrowheads="1"/>
          </p:cNvSpPr>
          <p:nvPr/>
        </p:nvSpPr>
        <p:spPr bwMode="auto">
          <a:xfrm>
            <a:off x="4992688" y="1731963"/>
            <a:ext cx="22050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  <a:ea typeface="新細明體" pitchFamily="18" charset="-120"/>
              </a:rPr>
              <a:t>ClOOCl cycle</a:t>
            </a:r>
          </a:p>
        </p:txBody>
      </p:sp>
      <p:grpSp>
        <p:nvGrpSpPr>
          <p:cNvPr id="381956" name="Group 4"/>
          <p:cNvGrpSpPr>
            <a:grpSpLocks/>
          </p:cNvGrpSpPr>
          <p:nvPr/>
        </p:nvGrpSpPr>
        <p:grpSpPr bwMode="auto">
          <a:xfrm>
            <a:off x="3784600" y="3333750"/>
            <a:ext cx="4410075" cy="2997200"/>
            <a:chOff x="2384" y="2100"/>
            <a:chExt cx="2778" cy="1888"/>
          </a:xfrm>
        </p:grpSpPr>
        <p:pic>
          <p:nvPicPr>
            <p:cNvPr id="381957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052" t="44713" r="15894"/>
            <a:stretch>
              <a:fillRect/>
            </a:stretch>
          </p:blipFill>
          <p:spPr bwMode="auto">
            <a:xfrm>
              <a:off x="2662" y="2384"/>
              <a:ext cx="2433" cy="732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81958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15" t="70680" r="20302"/>
            <a:stretch>
              <a:fillRect/>
            </a:stretch>
          </p:blipFill>
          <p:spPr bwMode="auto">
            <a:xfrm>
              <a:off x="2662" y="3120"/>
              <a:ext cx="1777" cy="750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1959" name="Text Box 7"/>
            <p:cNvSpPr txBox="1">
              <a:spLocks noChangeArrowheads="1"/>
            </p:cNvSpPr>
            <p:nvPr/>
          </p:nvSpPr>
          <p:spPr bwMode="auto">
            <a:xfrm>
              <a:off x="2622" y="2102"/>
              <a:ext cx="12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ea typeface="新細明體" pitchFamily="18" charset="-120"/>
                </a:rPr>
                <a:t>ClO-BrO cycle</a:t>
              </a:r>
            </a:p>
          </p:txBody>
        </p:sp>
        <p:sp>
          <p:nvSpPr>
            <p:cNvPr id="381960" name="AutoShape 8"/>
            <p:cNvSpPr>
              <a:spLocks noChangeArrowheads="1"/>
            </p:cNvSpPr>
            <p:nvPr/>
          </p:nvSpPr>
          <p:spPr bwMode="auto">
            <a:xfrm>
              <a:off x="2384" y="2100"/>
              <a:ext cx="2778" cy="1888"/>
            </a:xfrm>
            <a:prstGeom prst="roundRect">
              <a:avLst>
                <a:gd name="adj" fmla="val 16667"/>
              </a:avLst>
            </a:prstGeom>
            <a:noFill/>
            <a:ln w="38100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381961" name="AutoShape 9"/>
          <p:cNvSpPr>
            <a:spLocks noChangeArrowheads="1"/>
          </p:cNvSpPr>
          <p:nvPr/>
        </p:nvSpPr>
        <p:spPr bwMode="auto">
          <a:xfrm>
            <a:off x="3787775" y="1204913"/>
            <a:ext cx="4425950" cy="1720850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81962" name="Text Box 10"/>
          <p:cNvSpPr txBox="1">
            <a:spLocks noChangeArrowheads="1"/>
          </p:cNvSpPr>
          <p:nvPr/>
        </p:nvSpPr>
        <p:spPr bwMode="auto">
          <a:xfrm>
            <a:off x="6869113" y="2198688"/>
            <a:ext cx="12366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pitchFamily="18" charset="-120"/>
              </a:rPr>
              <a:t>50-70%</a:t>
            </a:r>
          </a:p>
        </p:txBody>
      </p:sp>
      <p:sp>
        <p:nvSpPr>
          <p:cNvPr id="381963" name="Text Box 11"/>
          <p:cNvSpPr txBox="1">
            <a:spLocks noChangeArrowheads="1"/>
          </p:cNvSpPr>
          <p:nvPr/>
        </p:nvSpPr>
        <p:spPr bwMode="auto">
          <a:xfrm>
            <a:off x="571500" y="1235075"/>
            <a:ext cx="3130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FF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4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ppb of ClO</a:t>
            </a:r>
            <a:r>
              <a:rPr lang="en-US" altLang="zh-TW" sz="2400" b="1" baseline="-25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x</a:t>
            </a:r>
            <a:r>
              <a:rPr lang="en-US" altLang="zh-TW" sz="24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 can destroy ppm of O</a:t>
            </a:r>
            <a:r>
              <a:rPr lang="en-US" altLang="zh-TW" sz="2400" b="1" baseline="-25000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3</a:t>
            </a:r>
            <a:r>
              <a:rPr lang="en-US" altLang="zh-TW" sz="24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18290-CB85-4864-AD8A-7A7EE0F96236}" type="slidenum">
              <a:rPr lang="zh-TW" altLang="en-US"/>
              <a:pPr/>
              <a:t>47</a:t>
            </a:fld>
            <a:endParaRPr lang="en-US" altLang="zh-TW"/>
          </a:p>
        </p:txBody>
      </p:sp>
      <p:sp>
        <p:nvSpPr>
          <p:cNvPr id="48128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916238" y="-26988"/>
            <a:ext cx="6227762" cy="431801"/>
          </a:xfrm>
          <a:prstGeom prst="rect">
            <a:avLst/>
          </a:prstGeom>
          <a:solidFill>
            <a:srgbClr val="666699">
              <a:alpha val="30000"/>
            </a:srgbClr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US" altLang="zh-TW" sz="1600" i="1">
                <a:solidFill>
                  <a:schemeClr val="tx1"/>
                </a:solidFill>
                <a:ea typeface="新細明體" pitchFamily="18" charset="-120"/>
              </a:rPr>
              <a:t>Horizontal Cut View of the Crossed Beam Chamber at R410, IAMS</a:t>
            </a:r>
          </a:p>
        </p:txBody>
      </p:sp>
      <p:grpSp>
        <p:nvGrpSpPr>
          <p:cNvPr id="481283" name="Group 3"/>
          <p:cNvGrpSpPr>
            <a:grpSpLocks/>
          </p:cNvGrpSpPr>
          <p:nvPr/>
        </p:nvGrpSpPr>
        <p:grpSpPr bwMode="auto">
          <a:xfrm>
            <a:off x="1468438" y="506413"/>
            <a:ext cx="6464300" cy="6464300"/>
            <a:chOff x="925" y="319"/>
            <a:chExt cx="4072" cy="4072"/>
          </a:xfrm>
        </p:grpSpPr>
        <p:grpSp>
          <p:nvGrpSpPr>
            <p:cNvPr id="481284" name="Group 4"/>
            <p:cNvGrpSpPr>
              <a:grpSpLocks/>
            </p:cNvGrpSpPr>
            <p:nvPr/>
          </p:nvGrpSpPr>
          <p:grpSpPr bwMode="auto">
            <a:xfrm>
              <a:off x="925" y="319"/>
              <a:ext cx="4072" cy="4072"/>
              <a:chOff x="895" y="248"/>
              <a:chExt cx="4072" cy="4072"/>
            </a:xfrm>
          </p:grpSpPr>
          <p:pic>
            <p:nvPicPr>
              <p:cNvPr id="481285" name="Picture 5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5" y="248"/>
                <a:ext cx="4072" cy="40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81286" name="Rectangle 6"/>
              <p:cNvSpPr>
                <a:spLocks noChangeArrowheads="1"/>
              </p:cNvSpPr>
              <p:nvPr/>
            </p:nvSpPr>
            <p:spPr bwMode="auto">
              <a:xfrm>
                <a:off x="2645" y="2410"/>
                <a:ext cx="323" cy="1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81287" name="Rectangle 7"/>
              <p:cNvSpPr>
                <a:spLocks noChangeArrowheads="1"/>
              </p:cNvSpPr>
              <p:nvPr/>
            </p:nvSpPr>
            <p:spPr bwMode="auto">
              <a:xfrm>
                <a:off x="3151" y="1971"/>
                <a:ext cx="323" cy="1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81288" name="Text Box 8"/>
              <p:cNvSpPr txBox="1">
                <a:spLocks noChangeArrowheads="1"/>
              </p:cNvSpPr>
              <p:nvPr/>
            </p:nvSpPr>
            <p:spPr bwMode="auto">
              <a:xfrm>
                <a:off x="2641" y="2349"/>
                <a:ext cx="351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TW" sz="2400">
                    <a:solidFill>
                      <a:srgbClr val="0000FF"/>
                    </a:solidFill>
                    <a:ea typeface="新細明體" pitchFamily="18" charset="-120"/>
                  </a:rPr>
                  <a:t>F</a:t>
                </a:r>
                <a:r>
                  <a:rPr lang="en-US" altLang="zh-TW" sz="2400" baseline="-25000">
                    <a:solidFill>
                      <a:srgbClr val="0000FF"/>
                    </a:solidFill>
                    <a:ea typeface="新細明體" pitchFamily="18" charset="-120"/>
                  </a:rPr>
                  <a:t>2  </a:t>
                </a:r>
              </a:p>
            </p:txBody>
          </p:sp>
          <p:sp>
            <p:nvSpPr>
              <p:cNvPr id="481289" name="Text Box 9"/>
              <p:cNvSpPr txBox="1">
                <a:spLocks noChangeArrowheads="1"/>
              </p:cNvSpPr>
              <p:nvPr/>
            </p:nvSpPr>
            <p:spPr bwMode="auto">
              <a:xfrm>
                <a:off x="3154" y="1833"/>
                <a:ext cx="575" cy="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altLang="zh-TW" sz="2400">
                    <a:solidFill>
                      <a:srgbClr val="0000FF"/>
                    </a:solidFill>
                    <a:ea typeface="新細明體" pitchFamily="18" charset="-120"/>
                  </a:rPr>
                  <a:t>C</a:t>
                </a:r>
                <a:r>
                  <a:rPr lang="en-US" altLang="zh-TW" sz="2400" baseline="-25000">
                    <a:solidFill>
                      <a:srgbClr val="0000FF"/>
                    </a:solidFill>
                    <a:ea typeface="新細明體" pitchFamily="18" charset="-120"/>
                  </a:rPr>
                  <a:t>2</a:t>
                </a:r>
                <a:r>
                  <a:rPr lang="en-US" altLang="zh-TW" sz="2400">
                    <a:solidFill>
                      <a:srgbClr val="0000FF"/>
                    </a:solidFill>
                    <a:ea typeface="新細明體" pitchFamily="18" charset="-120"/>
                  </a:rPr>
                  <a:t>H</a:t>
                </a:r>
                <a:r>
                  <a:rPr lang="en-US" altLang="zh-TW" sz="2400" baseline="-25000">
                    <a:solidFill>
                      <a:srgbClr val="0000FF"/>
                    </a:solidFill>
                    <a:ea typeface="新細明體" pitchFamily="18" charset="-120"/>
                  </a:rPr>
                  <a:t>4  </a:t>
                </a:r>
              </a:p>
            </p:txBody>
          </p:sp>
          <p:sp>
            <p:nvSpPr>
              <p:cNvPr id="481290" name="Rectangle 10"/>
              <p:cNvSpPr>
                <a:spLocks noChangeArrowheads="1"/>
              </p:cNvSpPr>
              <p:nvPr/>
            </p:nvSpPr>
            <p:spPr bwMode="auto">
              <a:xfrm>
                <a:off x="3203" y="4020"/>
                <a:ext cx="1070" cy="3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481291" name="Rectangle 11"/>
              <p:cNvSpPr>
                <a:spLocks noChangeArrowheads="1"/>
              </p:cNvSpPr>
              <p:nvPr/>
            </p:nvSpPr>
            <p:spPr bwMode="auto">
              <a:xfrm>
                <a:off x="3315" y="2604"/>
                <a:ext cx="126" cy="153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sp>
          <p:nvSpPr>
            <p:cNvPr id="481292" name="Line 12"/>
            <p:cNvSpPr>
              <a:spLocks noChangeShapeType="1"/>
            </p:cNvSpPr>
            <p:nvPr/>
          </p:nvSpPr>
          <p:spPr bwMode="auto">
            <a:xfrm flipH="1" flipV="1">
              <a:off x="2798" y="2028"/>
              <a:ext cx="488" cy="50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11724-03D7-4AB4-89D7-7C3D60DB7E56}" type="slidenum">
              <a:rPr lang="zh-TW" altLang="en-US"/>
              <a:pPr/>
              <a:t>48</a:t>
            </a:fld>
            <a:endParaRPr lang="en-US" altLang="zh-TW"/>
          </a:p>
        </p:txBody>
      </p:sp>
      <p:pic>
        <p:nvPicPr>
          <p:cNvPr id="4823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4538" y="2549525"/>
            <a:ext cx="1755775" cy="237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2307" name="Rectangle 3"/>
          <p:cNvSpPr>
            <a:spLocks noChangeArrowheads="1"/>
          </p:cNvSpPr>
          <p:nvPr/>
        </p:nvSpPr>
        <p:spPr bwMode="auto">
          <a:xfrm>
            <a:off x="6007100" y="2193925"/>
            <a:ext cx="1692275" cy="11874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82308" name="Rectangle 4"/>
          <p:cNvSpPr>
            <a:spLocks noChangeArrowheads="1"/>
          </p:cNvSpPr>
          <p:nvPr/>
        </p:nvSpPr>
        <p:spPr bwMode="auto">
          <a:xfrm>
            <a:off x="4711700" y="1084263"/>
            <a:ext cx="2574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F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+ (CH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3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)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S</a:t>
            </a:r>
          </a:p>
        </p:txBody>
      </p:sp>
      <p:sp>
        <p:nvSpPr>
          <p:cNvPr id="482309" name="Text Box 5"/>
          <p:cNvSpPr txBox="1">
            <a:spLocks noChangeArrowheads="1"/>
          </p:cNvSpPr>
          <p:nvPr/>
        </p:nvSpPr>
        <p:spPr bwMode="auto">
          <a:xfrm>
            <a:off x="488950" y="109538"/>
            <a:ext cx="7524750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b="1">
                <a:ea typeface="新細明體" pitchFamily="18" charset="-120"/>
              </a:rPr>
              <a:t>Two types of </a:t>
            </a:r>
            <a:r>
              <a:rPr lang="en-US" altLang="zh-TW" b="1" i="1">
                <a:solidFill>
                  <a:srgbClr val="0000FF"/>
                </a:solidFill>
                <a:ea typeface="新細明體" pitchFamily="18" charset="-120"/>
              </a:rPr>
              <a:t>M-M</a:t>
            </a:r>
            <a:r>
              <a:rPr lang="en-US" altLang="zh-TW" b="1" i="1">
                <a:ea typeface="新細明體" pitchFamily="18" charset="-120"/>
              </a:rPr>
              <a:t> Reactions</a:t>
            </a:r>
            <a:r>
              <a:rPr lang="en-US" altLang="zh-TW" b="1">
                <a:ea typeface="新細明體" pitchFamily="18" charset="-120"/>
              </a:rPr>
              <a:t> investigated:</a:t>
            </a:r>
          </a:p>
        </p:txBody>
      </p:sp>
      <p:pic>
        <p:nvPicPr>
          <p:cNvPr id="482310" name="Picture 6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2660650"/>
            <a:ext cx="1727200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2311" name="Rectangle 7"/>
          <p:cNvSpPr>
            <a:spLocks noChangeArrowheads="1"/>
          </p:cNvSpPr>
          <p:nvPr/>
        </p:nvSpPr>
        <p:spPr bwMode="auto">
          <a:xfrm>
            <a:off x="1281113" y="1085850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F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+ C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4</a:t>
            </a:r>
          </a:p>
        </p:txBody>
      </p:sp>
      <p:sp>
        <p:nvSpPr>
          <p:cNvPr id="482312" name="Text Box 8"/>
          <p:cNvSpPr txBox="1">
            <a:spLocks noChangeArrowheads="1"/>
          </p:cNvSpPr>
          <p:nvPr/>
        </p:nvSpPr>
        <p:spPr bwMode="auto">
          <a:xfrm>
            <a:off x="4386263" y="1873250"/>
            <a:ext cx="457041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ja-JP" sz="2400">
                <a:ea typeface="MS PGothic" pitchFamily="34" charset="-128"/>
              </a:rPr>
              <a:t>J. Chem. Phys. </a:t>
            </a:r>
            <a:r>
              <a:rPr lang="en-US" altLang="ja-JP" sz="2400" b="1">
                <a:ea typeface="MS PGothic" pitchFamily="34" charset="-128"/>
              </a:rPr>
              <a:t>127</a:t>
            </a:r>
            <a:r>
              <a:rPr lang="en-US" altLang="ja-JP" sz="2400">
                <a:ea typeface="MS PGothic" pitchFamily="34" charset="-128"/>
              </a:rPr>
              <a:t>, 101101 (2007)</a:t>
            </a:r>
            <a:r>
              <a:rPr lang="en-US" altLang="zh-TW" sz="2400">
                <a:ea typeface="新細明體" pitchFamily="18" charset="-120"/>
              </a:rPr>
              <a:t> </a:t>
            </a:r>
          </a:p>
          <a:p>
            <a:endParaRPr lang="en-US" altLang="zh-TW" sz="2400">
              <a:ea typeface="新細明體" pitchFamily="18" charset="-120"/>
            </a:endParaRPr>
          </a:p>
          <a:p>
            <a:r>
              <a:rPr lang="en-US" altLang="zh-TW" sz="2400">
                <a:ea typeface="新細明體" pitchFamily="18" charset="-120"/>
              </a:rPr>
              <a:t>J. Chem. Phys. </a:t>
            </a:r>
            <a:r>
              <a:rPr lang="en-US" altLang="zh-TW" sz="2400" b="1">
                <a:ea typeface="新細明體" pitchFamily="18" charset="-120"/>
              </a:rPr>
              <a:t>128</a:t>
            </a:r>
            <a:r>
              <a:rPr lang="en-US" altLang="zh-TW" sz="2400">
                <a:ea typeface="新細明體" pitchFamily="18" charset="-120"/>
              </a:rPr>
              <a:t>, 104317  (2008)</a:t>
            </a:r>
          </a:p>
        </p:txBody>
      </p:sp>
      <p:sp>
        <p:nvSpPr>
          <p:cNvPr id="482313" name="Text Box 9"/>
          <p:cNvSpPr txBox="1">
            <a:spLocks noChangeArrowheads="1"/>
          </p:cNvSpPr>
          <p:nvPr/>
        </p:nvSpPr>
        <p:spPr bwMode="auto">
          <a:xfrm>
            <a:off x="452438" y="1882775"/>
            <a:ext cx="41179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400">
                <a:ea typeface="新細明體" pitchFamily="18" charset="-120"/>
              </a:rPr>
              <a:t>J. Chem. Phys. </a:t>
            </a:r>
            <a:r>
              <a:rPr lang="en-US" altLang="zh-TW" sz="2400" b="1">
                <a:ea typeface="新細明體" pitchFamily="18" charset="-120"/>
              </a:rPr>
              <a:t>128</a:t>
            </a:r>
            <a:r>
              <a:rPr lang="en-US" altLang="zh-TW" sz="2400">
                <a:ea typeface="新細明體" pitchFamily="18" charset="-120"/>
              </a:rPr>
              <a:t>, 184302 (2008).</a:t>
            </a:r>
          </a:p>
        </p:txBody>
      </p:sp>
      <p:sp>
        <p:nvSpPr>
          <p:cNvPr id="482314" name="Rectangle 10"/>
          <p:cNvSpPr>
            <a:spLocks noChangeArrowheads="1"/>
          </p:cNvSpPr>
          <p:nvPr/>
        </p:nvSpPr>
        <p:spPr bwMode="auto">
          <a:xfrm>
            <a:off x="1344613" y="4697413"/>
            <a:ext cx="2016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F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+ C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3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6</a:t>
            </a:r>
          </a:p>
        </p:txBody>
      </p:sp>
      <p:sp>
        <p:nvSpPr>
          <p:cNvPr id="482315" name="Text Box 11"/>
          <p:cNvSpPr txBox="1">
            <a:spLocks noChangeArrowheads="1"/>
          </p:cNvSpPr>
          <p:nvPr/>
        </p:nvSpPr>
        <p:spPr bwMode="auto">
          <a:xfrm>
            <a:off x="528638" y="5454650"/>
            <a:ext cx="38989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400">
                <a:ea typeface="新細明體" pitchFamily="18" charset="-120"/>
              </a:rPr>
              <a:t>J. Phys. Chem. A, </a:t>
            </a:r>
            <a:r>
              <a:rPr lang="en-US" altLang="zh-TW" sz="2400" b="1">
                <a:ea typeface="新細明體" pitchFamily="18" charset="-120"/>
              </a:rPr>
              <a:t>113</a:t>
            </a:r>
            <a:r>
              <a:rPr lang="en-US" altLang="zh-TW" sz="2400">
                <a:ea typeface="新細明體" pitchFamily="18" charset="-120"/>
              </a:rPr>
              <a:t>, 4381 (2009). </a:t>
            </a:r>
          </a:p>
        </p:txBody>
      </p:sp>
      <p:sp>
        <p:nvSpPr>
          <p:cNvPr id="482316" name="Rectangle 12"/>
          <p:cNvSpPr>
            <a:spLocks noChangeArrowheads="1"/>
          </p:cNvSpPr>
          <p:nvPr/>
        </p:nvSpPr>
        <p:spPr bwMode="auto">
          <a:xfrm>
            <a:off x="5241925" y="4921250"/>
            <a:ext cx="3159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F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+ CH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3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SSCH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3</a:t>
            </a:r>
          </a:p>
        </p:txBody>
      </p:sp>
      <p:sp>
        <p:nvSpPr>
          <p:cNvPr id="482317" name="Text Box 13"/>
          <p:cNvSpPr txBox="1">
            <a:spLocks noChangeArrowheads="1"/>
          </p:cNvSpPr>
          <p:nvPr/>
        </p:nvSpPr>
        <p:spPr bwMode="auto">
          <a:xfrm>
            <a:off x="4397375" y="5613400"/>
            <a:ext cx="47228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ea typeface="新細明體" pitchFamily="18" charset="-120"/>
              </a:rPr>
              <a:t>J. Chem. Phys. </a:t>
            </a:r>
            <a:r>
              <a:rPr lang="en-US" altLang="zh-TW" sz="2400" b="1">
                <a:ea typeface="新細明體" pitchFamily="18" charset="-120"/>
              </a:rPr>
              <a:t>130</a:t>
            </a:r>
            <a:r>
              <a:rPr lang="en-US" altLang="zh-TW" sz="2400">
                <a:ea typeface="新細明體" pitchFamily="18" charset="-120"/>
              </a:rPr>
              <a:t>, 014301 (2009)   </a:t>
            </a:r>
            <a:endParaRPr lang="zh-TW" altLang="en-US" sz="2400">
              <a:ea typeface="新細明體" pitchFamily="18" charset="-120"/>
            </a:endParaRPr>
          </a:p>
        </p:txBody>
      </p:sp>
      <p:pic>
        <p:nvPicPr>
          <p:cNvPr id="482318" name="Picture 14" descr="M&amp;M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25" y="109538"/>
            <a:ext cx="1554163" cy="146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DD3B5-89A4-4B3F-974A-EA2B5EC57E8C}" type="slidenum">
              <a:rPr lang="zh-TW" altLang="en-US"/>
              <a:pPr/>
              <a:t>49</a:t>
            </a:fld>
            <a:endParaRPr lang="en-US" altLang="zh-TW"/>
          </a:p>
        </p:txBody>
      </p:sp>
      <p:pic>
        <p:nvPicPr>
          <p:cNvPr id="4833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895350"/>
            <a:ext cx="1482725" cy="197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333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43" r="41693"/>
          <a:stretch>
            <a:fillRect/>
          </a:stretch>
        </p:blipFill>
        <p:spPr bwMode="auto">
          <a:xfrm>
            <a:off x="4484688" y="366713"/>
            <a:ext cx="1598612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83332" name="Object 4"/>
          <p:cNvGraphicFramePr>
            <a:graphicFrameLocks noChangeAspect="1"/>
          </p:cNvGraphicFramePr>
          <p:nvPr/>
        </p:nvGraphicFramePr>
        <p:xfrm>
          <a:off x="4541838" y="3103563"/>
          <a:ext cx="4238625" cy="327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391" name="Graph" r:id="rId5" imgW="8505444" imgH="7040880" progId="Origin50.Graph">
                  <p:embed/>
                </p:oleObj>
              </mc:Choice>
              <mc:Fallback>
                <p:oleObj name="Graph" r:id="rId5" imgW="8505444" imgH="7040880" progId="Origin50.Graph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838" y="3103563"/>
                        <a:ext cx="4238625" cy="3276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3333" name="Rectangle 5"/>
          <p:cNvSpPr>
            <a:spLocks noChangeArrowheads="1"/>
          </p:cNvSpPr>
          <p:nvPr/>
        </p:nvSpPr>
        <p:spPr bwMode="auto">
          <a:xfrm>
            <a:off x="1709738" y="261938"/>
            <a:ext cx="2540000" cy="1311275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F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4</a:t>
            </a:r>
          </a:p>
          <a:p>
            <a:pPr>
              <a:lnSpc>
                <a:spcPct val="125000"/>
              </a:lnSpc>
            </a:pP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 F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4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F</a:t>
            </a:r>
            <a:endParaRPr kumimoji="1" lang="en-US" altLang="zh-TW" sz="3200" baseline="-250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483334" name="Rectangle 6"/>
          <p:cNvSpPr>
            <a:spLocks noChangeArrowheads="1"/>
          </p:cNvSpPr>
          <p:nvPr/>
        </p:nvSpPr>
        <p:spPr bwMode="auto">
          <a:xfrm>
            <a:off x="6178550" y="261938"/>
            <a:ext cx="2540000" cy="1311275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5000"/>
              </a:lnSpc>
            </a:pP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F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3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6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</a:t>
            </a:r>
          </a:p>
          <a:p>
            <a:pPr>
              <a:lnSpc>
                <a:spcPct val="125000"/>
              </a:lnSpc>
            </a:pP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 F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3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6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F</a:t>
            </a:r>
          </a:p>
        </p:txBody>
      </p:sp>
      <p:sp>
        <p:nvSpPr>
          <p:cNvPr id="483335" name="Text Box 7"/>
          <p:cNvSpPr txBox="1">
            <a:spLocks noChangeArrowheads="1"/>
          </p:cNvSpPr>
          <p:nvPr/>
        </p:nvSpPr>
        <p:spPr bwMode="auto">
          <a:xfrm>
            <a:off x="2106613" y="2109788"/>
            <a:ext cx="22526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FF0000"/>
                </a:solidFill>
                <a:ea typeface="新細明體" pitchFamily="18" charset="-120"/>
              </a:rPr>
              <a:t>5.5</a:t>
            </a:r>
            <a:r>
              <a:rPr kumimoji="1" lang="en-US" altLang="zh-TW" sz="2400">
                <a:solidFill>
                  <a:srgbClr val="FF0000"/>
                </a:solidFill>
                <a:ea typeface="新細明體" pitchFamily="18" charset="-120"/>
                <a:sym typeface="Symbol" pitchFamily="18" charset="2"/>
              </a:rPr>
              <a:t>0.5 kcal/mol</a:t>
            </a:r>
          </a:p>
        </p:txBody>
      </p:sp>
      <p:sp>
        <p:nvSpPr>
          <p:cNvPr id="483336" name="Text Box 8"/>
          <p:cNvSpPr txBox="1">
            <a:spLocks noChangeArrowheads="1"/>
          </p:cNvSpPr>
          <p:nvPr/>
        </p:nvSpPr>
        <p:spPr bwMode="auto">
          <a:xfrm>
            <a:off x="6335713" y="2111375"/>
            <a:ext cx="2392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>
                <a:solidFill>
                  <a:srgbClr val="FF0000"/>
                </a:solidFill>
                <a:ea typeface="新細明體" pitchFamily="18" charset="-120"/>
              </a:rPr>
              <a:t>2.4 ± 0.3 kcal/mol</a:t>
            </a:r>
            <a:endParaRPr kumimoji="1" lang="zh-TW" altLang="en-US" sz="2400">
              <a:solidFill>
                <a:srgbClr val="FF0000"/>
              </a:solidFill>
              <a:ea typeface="新細明體" pitchFamily="18" charset="-120"/>
            </a:endParaRPr>
          </a:p>
        </p:txBody>
      </p:sp>
      <p:sp>
        <p:nvSpPr>
          <p:cNvPr id="483337" name="Rectangle 9"/>
          <p:cNvSpPr>
            <a:spLocks noChangeArrowheads="1"/>
          </p:cNvSpPr>
          <p:nvPr/>
        </p:nvSpPr>
        <p:spPr bwMode="auto">
          <a:xfrm>
            <a:off x="4481513" y="1962150"/>
            <a:ext cx="590550" cy="295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grpSp>
        <p:nvGrpSpPr>
          <p:cNvPr id="483338" name="Group 10"/>
          <p:cNvGrpSpPr>
            <a:grpSpLocks/>
          </p:cNvGrpSpPr>
          <p:nvPr/>
        </p:nvGrpSpPr>
        <p:grpSpPr bwMode="auto">
          <a:xfrm>
            <a:off x="190500" y="2925763"/>
            <a:ext cx="4564063" cy="3786187"/>
            <a:chOff x="120" y="1819"/>
            <a:chExt cx="2875" cy="2385"/>
          </a:xfrm>
        </p:grpSpPr>
        <p:graphicFrame>
          <p:nvGraphicFramePr>
            <p:cNvPr id="483339" name="Object 11"/>
            <p:cNvGraphicFramePr>
              <a:graphicFrameLocks noChangeAspect="1"/>
            </p:cNvGraphicFramePr>
            <p:nvPr/>
          </p:nvGraphicFramePr>
          <p:xfrm>
            <a:off x="120" y="1819"/>
            <a:ext cx="2875" cy="23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3392" name="Graph" r:id="rId7" imgW="3801600" imgH="3153600" progId="Origin50.Graph">
                    <p:embed/>
                  </p:oleObj>
                </mc:Choice>
                <mc:Fallback>
                  <p:oleObj name="Graph" r:id="rId7" imgW="3801600" imgH="3153600" progId="Origin50.Graph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0" y="1819"/>
                          <a:ext cx="2875" cy="238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3340" name="Rectangle 12"/>
            <p:cNvSpPr>
              <a:spLocks noChangeArrowheads="1"/>
            </p:cNvSpPr>
            <p:nvPr/>
          </p:nvSpPr>
          <p:spPr bwMode="auto">
            <a:xfrm>
              <a:off x="614" y="2223"/>
              <a:ext cx="452" cy="39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4E4EC-E9A3-4F60-964D-304D98E19E6A}" type="slidenum">
              <a:rPr lang="zh-TW" altLang="en-US"/>
              <a:pPr/>
              <a:t>50</a:t>
            </a:fld>
            <a:endParaRPr lang="en-US" altLang="zh-TW"/>
          </a:p>
        </p:txBody>
      </p:sp>
      <p:sp>
        <p:nvSpPr>
          <p:cNvPr id="484354" name="Rectangle 2"/>
          <p:cNvSpPr>
            <a:spLocks noChangeArrowheads="1"/>
          </p:cNvSpPr>
          <p:nvPr/>
        </p:nvSpPr>
        <p:spPr bwMode="auto">
          <a:xfrm>
            <a:off x="0" y="10906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484355" name="Object 3"/>
          <p:cNvGraphicFramePr>
            <a:graphicFrameLocks noChangeAspect="1"/>
          </p:cNvGraphicFramePr>
          <p:nvPr/>
        </p:nvGraphicFramePr>
        <p:xfrm>
          <a:off x="4451350" y="109538"/>
          <a:ext cx="4692650" cy="650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4383" name="Graph" r:id="rId3" imgW="2935834" imgH="4068470" progId="Origin50.Graph">
                  <p:embed/>
                </p:oleObj>
              </mc:Choice>
              <mc:Fallback>
                <p:oleObj name="Graph" r:id="rId3" imgW="2935834" imgH="4068470" progId="Origin50.Graph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1350" y="109538"/>
                        <a:ext cx="4692650" cy="650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435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508000"/>
            <a:ext cx="4394200" cy="610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4357" name="Rectangle 5"/>
          <p:cNvSpPr>
            <a:spLocks noChangeArrowheads="1"/>
          </p:cNvSpPr>
          <p:nvPr/>
        </p:nvSpPr>
        <p:spPr bwMode="auto">
          <a:xfrm>
            <a:off x="212725" y="0"/>
            <a:ext cx="52736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66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F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4 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 F + C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2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H</a:t>
            </a:r>
            <a:r>
              <a:rPr kumimoji="1" lang="en-US" altLang="zh-TW" sz="3200" baseline="-250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4</a:t>
            </a:r>
            <a:r>
              <a:rPr kumimoji="1" lang="en-US" altLang="zh-TW" sz="3200">
                <a:solidFill>
                  <a:srgbClr val="0000FF"/>
                </a:solidFill>
                <a:latin typeface="Arial" charset="0"/>
                <a:ea typeface="新細明體" pitchFamily="18" charset="-120"/>
                <a:sym typeface="Symbol" pitchFamily="18" charset="2"/>
              </a:rPr>
              <a:t>F</a:t>
            </a:r>
            <a:endParaRPr kumimoji="1" lang="en-US" altLang="zh-TW" sz="3200" baseline="-250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C94D4-B6CD-49D6-A306-1663C6591058}" type="slidenum">
              <a:rPr lang="zh-TW" altLang="en-US"/>
              <a:pPr/>
              <a:t>51</a:t>
            </a:fld>
            <a:endParaRPr lang="en-US" altLang="zh-TW"/>
          </a:p>
        </p:txBody>
      </p:sp>
      <p:pic>
        <p:nvPicPr>
          <p:cNvPr id="485378" name="Picture 2"/>
          <p:cNvPicPr>
            <a:picLocks noChangeAspect="1" noChangeArrowheads="1"/>
          </p:cNvPicPr>
          <p:nvPr/>
        </p:nvPicPr>
        <p:blipFill>
          <a:blip r:embed="rId3">
            <a:lum bright="-2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513" y="1050925"/>
            <a:ext cx="2573337" cy="257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5379" name="Line 3"/>
          <p:cNvSpPr>
            <a:spLocks noChangeShapeType="1"/>
          </p:cNvSpPr>
          <p:nvPr/>
        </p:nvSpPr>
        <p:spPr bwMode="auto">
          <a:xfrm flipH="1">
            <a:off x="1676400" y="2365375"/>
            <a:ext cx="13620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5380" name="Text Box 4"/>
          <p:cNvSpPr txBox="1">
            <a:spLocks noChangeArrowheads="1"/>
          </p:cNvSpPr>
          <p:nvPr/>
        </p:nvSpPr>
        <p:spPr bwMode="auto">
          <a:xfrm>
            <a:off x="396875" y="2159000"/>
            <a:ext cx="1271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latin typeface="Arial" charset="0"/>
                <a:ea typeface="新細明體" pitchFamily="18" charset="-120"/>
              </a:rPr>
              <a:t>backward</a:t>
            </a:r>
          </a:p>
        </p:txBody>
      </p:sp>
      <p:sp>
        <p:nvSpPr>
          <p:cNvPr id="485381" name="Text Box 5"/>
          <p:cNvSpPr txBox="1">
            <a:spLocks noChangeArrowheads="1"/>
          </p:cNvSpPr>
          <p:nvPr/>
        </p:nvSpPr>
        <p:spPr bwMode="auto">
          <a:xfrm>
            <a:off x="2986088" y="2098675"/>
            <a:ext cx="3921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latin typeface="Arial" charset="0"/>
                <a:ea typeface="新細明體" pitchFamily="18" charset="-120"/>
              </a:rPr>
              <a:t>+</a:t>
            </a:r>
          </a:p>
        </p:txBody>
      </p:sp>
      <p:graphicFrame>
        <p:nvGraphicFramePr>
          <p:cNvPr id="485382" name="Object 6"/>
          <p:cNvGraphicFramePr>
            <a:graphicFrameLocks noChangeAspect="1"/>
          </p:cNvGraphicFramePr>
          <p:nvPr/>
        </p:nvGraphicFramePr>
        <p:xfrm>
          <a:off x="3284538" y="1763713"/>
          <a:ext cx="6202362" cy="499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5413" name="Graph" r:id="rId4" imgW="3902659" imgH="3138221" progId="Origin50.Graph">
                  <p:embed/>
                </p:oleObj>
              </mc:Choice>
              <mc:Fallback>
                <p:oleObj name="Graph" r:id="rId4" imgW="3902659" imgH="3138221" progId="Origin50.Graph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538" y="1763713"/>
                        <a:ext cx="6202362" cy="4999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8538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263" y="1193800"/>
            <a:ext cx="1303337" cy="110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5384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371475"/>
            <a:ext cx="1274763" cy="1703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538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038" y="1643063"/>
            <a:ext cx="1249362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5386" name="Text Box 10"/>
          <p:cNvSpPr txBox="1">
            <a:spLocks noChangeArrowheads="1"/>
          </p:cNvSpPr>
          <p:nvPr/>
        </p:nvSpPr>
        <p:spPr bwMode="auto">
          <a:xfrm>
            <a:off x="4148138" y="822325"/>
            <a:ext cx="7445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pitchFamily="18" charset="-120"/>
              </a:rPr>
              <a:t>F</a:t>
            </a:r>
            <a:r>
              <a:rPr lang="en-US" altLang="zh-TW" sz="2400" baseline="-25000">
                <a:latin typeface="Arial" charset="0"/>
                <a:ea typeface="新細明體" pitchFamily="18" charset="-120"/>
              </a:rPr>
              <a:t>2</a:t>
            </a:r>
            <a:r>
              <a:rPr lang="en-US" altLang="zh-TW" sz="2400">
                <a:latin typeface="Arial" charset="0"/>
                <a:ea typeface="新細明體" pitchFamily="18" charset="-120"/>
              </a:rPr>
              <a:t> +</a:t>
            </a:r>
          </a:p>
        </p:txBody>
      </p:sp>
      <p:sp>
        <p:nvSpPr>
          <p:cNvPr id="485387" name="Text Box 11"/>
          <p:cNvSpPr txBox="1">
            <a:spLocks noChangeArrowheads="1"/>
          </p:cNvSpPr>
          <p:nvPr/>
        </p:nvSpPr>
        <p:spPr bwMode="auto">
          <a:xfrm>
            <a:off x="7673975" y="538163"/>
            <a:ext cx="631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latin typeface="Arial" charset="0"/>
                <a:ea typeface="新細明體" pitchFamily="18" charset="-120"/>
              </a:rPr>
              <a:t>F +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6C7F5-BCB4-4415-94AA-3CF78E4226EA}" type="slidenum">
              <a:rPr lang="zh-TW" altLang="en-US"/>
              <a:pPr/>
              <a:t>52</a:t>
            </a:fld>
            <a:endParaRPr lang="en-US" altLang="zh-TW"/>
          </a:p>
        </p:txBody>
      </p:sp>
      <p:graphicFrame>
        <p:nvGraphicFramePr>
          <p:cNvPr id="486402" name="Object 2"/>
          <p:cNvGraphicFramePr>
            <a:graphicFrameLocks noChangeAspect="1"/>
          </p:cNvGraphicFramePr>
          <p:nvPr/>
        </p:nvGraphicFramePr>
        <p:xfrm>
          <a:off x="304800" y="1931988"/>
          <a:ext cx="5241925" cy="435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6441" name="Graph" r:id="rId3" imgW="3618720" imgH="3006720" progId="Origin50.Graph">
                  <p:embed/>
                </p:oleObj>
              </mc:Choice>
              <mc:Fallback>
                <p:oleObj name="Graph" r:id="rId3" imgW="3618720" imgH="3006720" progId="Origin50.Graph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931988"/>
                        <a:ext cx="5241925" cy="435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86403" name="Group 3"/>
          <p:cNvGrpSpPr>
            <a:grpSpLocks/>
          </p:cNvGrpSpPr>
          <p:nvPr/>
        </p:nvGrpSpPr>
        <p:grpSpPr bwMode="auto">
          <a:xfrm>
            <a:off x="5202238" y="2390775"/>
            <a:ext cx="3505200" cy="2465388"/>
            <a:chOff x="3198" y="2296"/>
            <a:chExt cx="2208" cy="1553"/>
          </a:xfrm>
        </p:grpSpPr>
        <p:sp>
          <p:nvSpPr>
            <p:cNvPr id="486404" name="Oval 4"/>
            <p:cNvSpPr>
              <a:spLocks noChangeArrowheads="1"/>
            </p:cNvSpPr>
            <p:nvPr/>
          </p:nvSpPr>
          <p:spPr bwMode="auto">
            <a:xfrm>
              <a:off x="4082" y="2523"/>
              <a:ext cx="703" cy="725"/>
            </a:xfrm>
            <a:prstGeom prst="ellipse">
              <a:avLst/>
            </a:prstGeom>
            <a:solidFill>
              <a:srgbClr val="66FF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86405" name="Oval 5"/>
            <p:cNvSpPr>
              <a:spLocks noChangeArrowheads="1"/>
            </p:cNvSpPr>
            <p:nvPr/>
          </p:nvSpPr>
          <p:spPr bwMode="auto">
            <a:xfrm>
              <a:off x="4252" y="2704"/>
              <a:ext cx="363" cy="363"/>
            </a:xfrm>
            <a:prstGeom prst="ellipse">
              <a:avLst/>
            </a:prstGeom>
            <a:solidFill>
              <a:srgbClr val="CC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86406" name="Freeform 6"/>
            <p:cNvSpPr>
              <a:spLocks/>
            </p:cNvSpPr>
            <p:nvPr/>
          </p:nvSpPr>
          <p:spPr bwMode="auto">
            <a:xfrm>
              <a:off x="3198" y="2582"/>
              <a:ext cx="2127" cy="167"/>
            </a:xfrm>
            <a:custGeom>
              <a:avLst/>
              <a:gdLst>
                <a:gd name="T0" fmla="*/ 0 w 2127"/>
                <a:gd name="T1" fmla="*/ 167 h 167"/>
                <a:gd name="T2" fmla="*/ 1084 w 2127"/>
                <a:gd name="T3" fmla="*/ 19 h 167"/>
                <a:gd name="T4" fmla="*/ 2127 w 2127"/>
                <a:gd name="T5" fmla="*/ 5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27" h="167">
                  <a:moveTo>
                    <a:pt x="0" y="167"/>
                  </a:moveTo>
                  <a:cubicBezTo>
                    <a:pt x="181" y="142"/>
                    <a:pt x="730" y="38"/>
                    <a:pt x="1084" y="19"/>
                  </a:cubicBezTo>
                  <a:cubicBezTo>
                    <a:pt x="1438" y="0"/>
                    <a:pt x="1910" y="44"/>
                    <a:pt x="2127" y="51"/>
                  </a:cubicBezTo>
                </a:path>
              </a:pathLst>
            </a:custGeom>
            <a:noFill/>
            <a:ln w="25400">
              <a:solidFill>
                <a:srgbClr val="0000FF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6407" name="Text Box 7"/>
            <p:cNvSpPr txBox="1">
              <a:spLocks noChangeArrowheads="1"/>
            </p:cNvSpPr>
            <p:nvPr/>
          </p:nvSpPr>
          <p:spPr bwMode="auto">
            <a:xfrm>
              <a:off x="3447" y="2296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solidFill>
                    <a:srgbClr val="0000FF"/>
                  </a:solidFill>
                  <a:ea typeface="新細明體" pitchFamily="18" charset="-120"/>
                </a:rPr>
                <a:t>fast</a:t>
              </a:r>
            </a:p>
          </p:txBody>
        </p:sp>
        <p:sp>
          <p:nvSpPr>
            <p:cNvPr id="486408" name="Freeform 8"/>
            <p:cNvSpPr>
              <a:spLocks/>
            </p:cNvSpPr>
            <p:nvPr/>
          </p:nvSpPr>
          <p:spPr bwMode="auto">
            <a:xfrm flipV="1">
              <a:off x="3220" y="3021"/>
              <a:ext cx="1384" cy="205"/>
            </a:xfrm>
            <a:custGeom>
              <a:avLst/>
              <a:gdLst>
                <a:gd name="T0" fmla="*/ 0 w 2041"/>
                <a:gd name="T1" fmla="*/ 295 h 295"/>
                <a:gd name="T2" fmla="*/ 2041 w 2041"/>
                <a:gd name="T3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41" h="295">
                  <a:moveTo>
                    <a:pt x="0" y="295"/>
                  </a:moveTo>
                  <a:cubicBezTo>
                    <a:pt x="896" y="147"/>
                    <a:pt x="1792" y="0"/>
                    <a:pt x="2041" y="295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6409" name="Text Box 9"/>
            <p:cNvSpPr txBox="1">
              <a:spLocks noChangeArrowheads="1"/>
            </p:cNvSpPr>
            <p:nvPr/>
          </p:nvSpPr>
          <p:spPr bwMode="auto">
            <a:xfrm>
              <a:off x="3447" y="3135"/>
              <a:ext cx="47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solidFill>
                    <a:srgbClr val="FF0000"/>
                  </a:solidFill>
                  <a:ea typeface="新細明體" pitchFamily="18" charset="-120"/>
                </a:rPr>
                <a:t>slow</a:t>
              </a:r>
            </a:p>
          </p:txBody>
        </p:sp>
        <p:sp>
          <p:nvSpPr>
            <p:cNvPr id="486410" name="Oval 10"/>
            <p:cNvSpPr>
              <a:spLocks noChangeArrowheads="1"/>
            </p:cNvSpPr>
            <p:nvPr/>
          </p:nvSpPr>
          <p:spPr bwMode="auto">
            <a:xfrm>
              <a:off x="4196" y="2647"/>
              <a:ext cx="476" cy="47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86411" name="Freeform 11"/>
            <p:cNvSpPr>
              <a:spLocks/>
            </p:cNvSpPr>
            <p:nvPr/>
          </p:nvSpPr>
          <p:spPr bwMode="auto">
            <a:xfrm>
              <a:off x="4433" y="3245"/>
              <a:ext cx="160" cy="355"/>
            </a:xfrm>
            <a:custGeom>
              <a:avLst/>
              <a:gdLst>
                <a:gd name="T0" fmla="*/ 160 w 160"/>
                <a:gd name="T1" fmla="*/ 355 h 355"/>
                <a:gd name="T2" fmla="*/ 21 w 160"/>
                <a:gd name="T3" fmla="*/ 190 h 355"/>
                <a:gd name="T4" fmla="*/ 0 w 160"/>
                <a:gd name="T5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0" h="355">
                  <a:moveTo>
                    <a:pt x="160" y="355"/>
                  </a:moveTo>
                  <a:lnTo>
                    <a:pt x="21" y="190"/>
                  </a:lnTo>
                  <a:lnTo>
                    <a:pt x="0" y="0"/>
                  </a:lnTo>
                </a:path>
              </a:pathLst>
            </a:custGeom>
            <a:noFill/>
            <a:ln w="9525" cap="flat" cmpd="sng">
              <a:solidFill>
                <a:srgbClr val="009900"/>
              </a:solidFill>
              <a:prstDash val="solid"/>
              <a:round/>
              <a:headEnd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6412" name="Text Box 12"/>
            <p:cNvSpPr txBox="1">
              <a:spLocks noChangeArrowheads="1"/>
            </p:cNvSpPr>
            <p:nvPr/>
          </p:nvSpPr>
          <p:spPr bwMode="auto">
            <a:xfrm>
              <a:off x="4040" y="3561"/>
              <a:ext cx="13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TW" sz="2400">
                  <a:solidFill>
                    <a:srgbClr val="009900"/>
                  </a:solidFill>
                  <a:ea typeface="華康細圓體" pitchFamily="49" charset="-120"/>
                </a:rPr>
                <a:t>attractive region</a:t>
              </a:r>
            </a:p>
          </p:txBody>
        </p:sp>
      </p:grpSp>
      <p:sp>
        <p:nvSpPr>
          <p:cNvPr id="486413" name="Line 13"/>
          <p:cNvSpPr>
            <a:spLocks noChangeShapeType="1"/>
          </p:cNvSpPr>
          <p:nvPr/>
        </p:nvSpPr>
        <p:spPr bwMode="auto">
          <a:xfrm flipH="1" flipV="1">
            <a:off x="2200275" y="2914650"/>
            <a:ext cx="2376488" cy="1752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86414" name="Rectangle 14"/>
          <p:cNvSpPr>
            <a:spLocks noChangeArrowheads="1"/>
          </p:cNvSpPr>
          <p:nvPr/>
        </p:nvSpPr>
        <p:spPr bwMode="auto">
          <a:xfrm>
            <a:off x="576263" y="342900"/>
            <a:ext cx="48545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F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 + (CH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3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)</a:t>
            </a:r>
            <a:r>
              <a:rPr kumimoji="1" lang="en-US" altLang="zh-TW" sz="3600" baseline="-25000">
                <a:solidFill>
                  <a:srgbClr val="0000FF"/>
                </a:solidFill>
                <a:ea typeface="新細明體" pitchFamily="18" charset="-120"/>
              </a:rPr>
              <a:t>2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</a:rPr>
              <a:t>S </a:t>
            </a:r>
            <a:r>
              <a:rPr kumimoji="1" lang="en-US" altLang="zh-TW" sz="3600">
                <a:solidFill>
                  <a:srgbClr val="0000FF"/>
                </a:solidFill>
                <a:ea typeface="新細明體" pitchFamily="18" charset="-120"/>
                <a:sym typeface="Symbol" pitchFamily="18" charset="2"/>
              </a:rPr>
              <a:t> Products</a:t>
            </a:r>
          </a:p>
        </p:txBody>
      </p:sp>
      <p:sp>
        <p:nvSpPr>
          <p:cNvPr id="486415" name="Text Box 15"/>
          <p:cNvSpPr txBox="1">
            <a:spLocks noChangeArrowheads="1"/>
          </p:cNvSpPr>
          <p:nvPr/>
        </p:nvSpPr>
        <p:spPr bwMode="auto">
          <a:xfrm>
            <a:off x="557213" y="1160463"/>
            <a:ext cx="7762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CC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FF0000"/>
                </a:solidFill>
                <a:ea typeface="新細明體" pitchFamily="18" charset="-120"/>
              </a:rPr>
              <a:t>Negative activation energy; Negative temperature dependence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93F1CC-FBBE-47EF-A044-1E0A03979C9D}" type="slidenum">
              <a:rPr lang="zh-TW" altLang="en-US"/>
              <a:pPr/>
              <a:t>53</a:t>
            </a:fld>
            <a:endParaRPr lang="en-US" altLang="zh-TW"/>
          </a:p>
        </p:txBody>
      </p:sp>
      <p:sp>
        <p:nvSpPr>
          <p:cNvPr id="487426" name="Text Box 2"/>
          <p:cNvSpPr txBox="1">
            <a:spLocks noChangeArrowheads="1"/>
          </p:cNvSpPr>
          <p:nvPr/>
        </p:nvSpPr>
        <p:spPr bwMode="auto">
          <a:xfrm>
            <a:off x="495300" y="5805488"/>
            <a:ext cx="58928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1400">
                <a:solidFill>
                  <a:schemeClr val="accent2"/>
                </a:solidFill>
                <a:latin typeface="Arial" charset="0"/>
                <a:ea typeface="華康細圓體" pitchFamily="49" charset="-120"/>
              </a:rPr>
              <a:t>Geometry: CAS-PT2 /cc-pVDZ (C,H); cc-pV(T+d)Z (S); aug-cc-pVTZ (F) </a:t>
            </a:r>
          </a:p>
          <a:p>
            <a:r>
              <a:rPr kumimoji="1" lang="en-US" altLang="zh-TW" sz="1400">
                <a:solidFill>
                  <a:srgbClr val="CC3300"/>
                </a:solidFill>
                <a:latin typeface="Arial" charset="0"/>
                <a:ea typeface="華康細圓體" pitchFamily="49" charset="-120"/>
              </a:rPr>
              <a:t>CCSD(T) &amp; CAS-PT2 / Complete Basis Set Extrapolation for S, F.</a:t>
            </a:r>
          </a:p>
        </p:txBody>
      </p:sp>
      <p:grpSp>
        <p:nvGrpSpPr>
          <p:cNvPr id="487427" name="Group 3"/>
          <p:cNvGrpSpPr>
            <a:grpSpLocks/>
          </p:cNvGrpSpPr>
          <p:nvPr/>
        </p:nvGrpSpPr>
        <p:grpSpPr bwMode="auto">
          <a:xfrm>
            <a:off x="525463" y="627063"/>
            <a:ext cx="8093075" cy="4867275"/>
            <a:chOff x="331" y="210"/>
            <a:chExt cx="5098" cy="3066"/>
          </a:xfrm>
        </p:grpSpPr>
        <p:sp>
          <p:nvSpPr>
            <p:cNvPr id="487428" name="Text Box 4"/>
            <p:cNvSpPr txBox="1">
              <a:spLocks noChangeArrowheads="1"/>
            </p:cNvSpPr>
            <p:nvPr/>
          </p:nvSpPr>
          <p:spPr bwMode="auto">
            <a:xfrm>
              <a:off x="1747" y="2090"/>
              <a:ext cx="5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VDW</a:t>
              </a:r>
            </a:p>
          </p:txBody>
        </p:sp>
        <p:pic>
          <p:nvPicPr>
            <p:cNvPr id="487429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9" y="1523"/>
              <a:ext cx="1254" cy="6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7430" name="Line 6"/>
            <p:cNvSpPr>
              <a:spLocks noChangeShapeType="1"/>
            </p:cNvSpPr>
            <p:nvPr/>
          </p:nvSpPr>
          <p:spPr bwMode="auto">
            <a:xfrm flipV="1">
              <a:off x="1807" y="1637"/>
              <a:ext cx="362" cy="45"/>
            </a:xfrm>
            <a:prstGeom prst="line">
              <a:avLst/>
            </a:prstGeom>
            <a:noFill/>
            <a:ln w="28575" cap="rnd">
              <a:solidFill>
                <a:srgbClr val="5F5F5F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pic>
          <p:nvPicPr>
            <p:cNvPr id="487431" name="Picture 7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2" y="1369"/>
              <a:ext cx="839" cy="63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7432" name="Line 8"/>
            <p:cNvSpPr>
              <a:spLocks noChangeShapeType="1"/>
            </p:cNvSpPr>
            <p:nvPr/>
          </p:nvSpPr>
          <p:spPr bwMode="auto">
            <a:xfrm>
              <a:off x="5027" y="1516"/>
              <a:ext cx="68" cy="113"/>
            </a:xfrm>
            <a:prstGeom prst="line">
              <a:avLst/>
            </a:prstGeom>
            <a:noFill/>
            <a:ln w="28575" cap="rnd">
              <a:solidFill>
                <a:srgbClr val="5F5F5F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7433" name="Line 9"/>
            <p:cNvSpPr>
              <a:spLocks noChangeShapeType="1"/>
            </p:cNvSpPr>
            <p:nvPr/>
          </p:nvSpPr>
          <p:spPr bwMode="auto">
            <a:xfrm flipH="1">
              <a:off x="4846" y="1720"/>
              <a:ext cx="227" cy="68"/>
            </a:xfrm>
            <a:prstGeom prst="line">
              <a:avLst/>
            </a:prstGeom>
            <a:noFill/>
            <a:ln w="28575" cap="rnd">
              <a:solidFill>
                <a:srgbClr val="5F5F5F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pic>
          <p:nvPicPr>
            <p:cNvPr id="487434" name="Picture 1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7" y="2006"/>
              <a:ext cx="1206" cy="5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7435" name="Picture 11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88" y="509"/>
              <a:ext cx="1238" cy="6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7436" name="Picture 1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" y="518"/>
              <a:ext cx="995" cy="5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87437" name="Picture 1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7" y="2582"/>
              <a:ext cx="995" cy="6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7438" name="Freeform 14"/>
            <p:cNvSpPr>
              <a:spLocks/>
            </p:cNvSpPr>
            <p:nvPr/>
          </p:nvSpPr>
          <p:spPr bwMode="auto">
            <a:xfrm>
              <a:off x="3372" y="1651"/>
              <a:ext cx="1407" cy="1007"/>
            </a:xfrm>
            <a:custGeom>
              <a:avLst/>
              <a:gdLst>
                <a:gd name="T0" fmla="*/ 0 w 1407"/>
                <a:gd name="T1" fmla="*/ 236 h 1007"/>
                <a:gd name="T2" fmla="*/ 277 w 1407"/>
                <a:gd name="T3" fmla="*/ 100 h 1007"/>
                <a:gd name="T4" fmla="*/ 511 w 1407"/>
                <a:gd name="T5" fmla="*/ 35 h 1007"/>
                <a:gd name="T6" fmla="*/ 744 w 1407"/>
                <a:gd name="T7" fmla="*/ 18 h 1007"/>
                <a:gd name="T8" fmla="*/ 924 w 1407"/>
                <a:gd name="T9" fmla="*/ 143 h 1007"/>
                <a:gd name="T10" fmla="*/ 1201 w 1407"/>
                <a:gd name="T11" fmla="*/ 665 h 1007"/>
                <a:gd name="T12" fmla="*/ 1407 w 1407"/>
                <a:gd name="T13" fmla="*/ 1007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7" h="1007">
                  <a:moveTo>
                    <a:pt x="0" y="236"/>
                  </a:moveTo>
                  <a:cubicBezTo>
                    <a:pt x="46" y="213"/>
                    <a:pt x="192" y="134"/>
                    <a:pt x="277" y="100"/>
                  </a:cubicBezTo>
                  <a:cubicBezTo>
                    <a:pt x="362" y="66"/>
                    <a:pt x="433" y="49"/>
                    <a:pt x="511" y="35"/>
                  </a:cubicBezTo>
                  <a:cubicBezTo>
                    <a:pt x="589" y="21"/>
                    <a:pt x="675" y="0"/>
                    <a:pt x="744" y="18"/>
                  </a:cubicBezTo>
                  <a:cubicBezTo>
                    <a:pt x="813" y="36"/>
                    <a:pt x="848" y="35"/>
                    <a:pt x="924" y="143"/>
                  </a:cubicBezTo>
                  <a:cubicBezTo>
                    <a:pt x="1000" y="251"/>
                    <a:pt x="1121" y="521"/>
                    <a:pt x="1201" y="665"/>
                  </a:cubicBezTo>
                  <a:cubicBezTo>
                    <a:pt x="1281" y="809"/>
                    <a:pt x="1364" y="936"/>
                    <a:pt x="1407" y="1007"/>
                  </a:cubicBezTo>
                </a:path>
              </a:pathLst>
            </a:custGeom>
            <a:noFill/>
            <a:ln w="31750" cap="flat" cmpd="sng">
              <a:solidFill>
                <a:srgbClr val="0000FF"/>
              </a:solidFill>
              <a:prstDash val="solid"/>
              <a:round/>
              <a:headEnd type="none" w="med" len="med"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7439" name="Text Box 15"/>
            <p:cNvSpPr txBox="1">
              <a:spLocks noChangeArrowheads="1"/>
            </p:cNvSpPr>
            <p:nvPr/>
          </p:nvSpPr>
          <p:spPr bwMode="auto">
            <a:xfrm>
              <a:off x="365" y="767"/>
              <a:ext cx="4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F</a:t>
              </a:r>
              <a:r>
                <a:rPr lang="en-US" altLang="zh-TW" sz="2400" baseline="-250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2</a:t>
              </a:r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+</a:t>
              </a:r>
            </a:p>
          </p:txBody>
        </p:sp>
        <p:sp>
          <p:nvSpPr>
            <p:cNvPr id="487440" name="Text Box 16"/>
            <p:cNvSpPr txBox="1">
              <a:spLocks noChangeArrowheads="1"/>
            </p:cNvSpPr>
            <p:nvPr/>
          </p:nvSpPr>
          <p:spPr bwMode="auto">
            <a:xfrm>
              <a:off x="4959" y="631"/>
              <a:ext cx="39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+ F</a:t>
              </a:r>
            </a:p>
          </p:txBody>
        </p:sp>
        <p:sp>
          <p:nvSpPr>
            <p:cNvPr id="487441" name="Text Box 17"/>
            <p:cNvSpPr txBox="1">
              <a:spLocks noChangeArrowheads="1"/>
            </p:cNvSpPr>
            <p:nvPr/>
          </p:nvSpPr>
          <p:spPr bwMode="auto">
            <a:xfrm>
              <a:off x="4830" y="2627"/>
              <a:ext cx="5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+ HF</a:t>
              </a:r>
            </a:p>
          </p:txBody>
        </p:sp>
        <p:sp>
          <p:nvSpPr>
            <p:cNvPr id="487442" name="Text Box 18"/>
            <p:cNvSpPr txBox="1">
              <a:spLocks noChangeArrowheads="1"/>
            </p:cNvSpPr>
            <p:nvPr/>
          </p:nvSpPr>
          <p:spPr bwMode="auto">
            <a:xfrm>
              <a:off x="2132" y="1092"/>
              <a:ext cx="99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TS1 </a:t>
              </a:r>
              <a:r>
                <a:rPr lang="en-US" altLang="zh-TW" sz="2400"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≲ </a:t>
              </a:r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-2.5</a:t>
              </a:r>
            </a:p>
          </p:txBody>
        </p:sp>
        <p:sp>
          <p:nvSpPr>
            <p:cNvPr id="487443" name="Text Box 19"/>
            <p:cNvSpPr txBox="1">
              <a:spLocks noChangeArrowheads="1"/>
            </p:cNvSpPr>
            <p:nvPr/>
          </p:nvSpPr>
          <p:spPr bwMode="auto">
            <a:xfrm>
              <a:off x="2850" y="2542"/>
              <a:ext cx="8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INT (-12)</a:t>
              </a:r>
              <a:endParaRPr lang="en-US" altLang="zh-TW" sz="2400">
                <a:ea typeface="Arial Unicode MS" pitchFamily="34" charset="-120"/>
                <a:cs typeface="Arial Unicode MS" pitchFamily="34" charset="-120"/>
              </a:endParaRPr>
            </a:p>
          </p:txBody>
        </p:sp>
        <p:pic>
          <p:nvPicPr>
            <p:cNvPr id="487444" name="Picture 2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" y="518"/>
              <a:ext cx="803" cy="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87445" name="Text Box 21"/>
            <p:cNvSpPr txBox="1">
              <a:spLocks noChangeArrowheads="1"/>
            </p:cNvSpPr>
            <p:nvPr/>
          </p:nvSpPr>
          <p:spPr bwMode="auto">
            <a:xfrm>
              <a:off x="4234" y="210"/>
              <a:ext cx="114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新細明體" pitchFamily="18" charset="-120"/>
                </a:rPr>
                <a:t>3.4 kcal/mol</a:t>
              </a:r>
              <a:endParaRPr lang="en-US" altLang="zh-TW" sz="2400">
                <a:ea typeface="新細明體" pitchFamily="18" charset="-120"/>
              </a:endParaRPr>
            </a:p>
          </p:txBody>
        </p:sp>
        <p:sp>
          <p:nvSpPr>
            <p:cNvPr id="487446" name="Text Box 22"/>
            <p:cNvSpPr txBox="1">
              <a:spLocks noChangeArrowheads="1"/>
            </p:cNvSpPr>
            <p:nvPr/>
          </p:nvSpPr>
          <p:spPr bwMode="auto">
            <a:xfrm>
              <a:off x="378" y="1062"/>
              <a:ext cx="3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新細明體" pitchFamily="18" charset="-120"/>
                </a:rPr>
                <a:t>0.0</a:t>
              </a:r>
              <a:endParaRPr lang="en-US" altLang="zh-TW" sz="2400" baseline="30000"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487447" name="Text Box 23"/>
            <p:cNvSpPr txBox="1">
              <a:spLocks noChangeArrowheads="1"/>
            </p:cNvSpPr>
            <p:nvPr/>
          </p:nvSpPr>
          <p:spPr bwMode="auto">
            <a:xfrm>
              <a:off x="4506" y="1908"/>
              <a:ext cx="46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Arial Unicode MS" pitchFamily="34" charset="-120"/>
                  <a:cs typeface="Arial Unicode MS" pitchFamily="34" charset="-120"/>
                </a:rPr>
                <a:t>TS2</a:t>
              </a:r>
            </a:p>
          </p:txBody>
        </p:sp>
        <p:sp>
          <p:nvSpPr>
            <p:cNvPr id="487448" name="Rectangle 24"/>
            <p:cNvSpPr>
              <a:spLocks noChangeArrowheads="1"/>
            </p:cNvSpPr>
            <p:nvPr/>
          </p:nvSpPr>
          <p:spPr bwMode="auto">
            <a:xfrm rot="-1549260">
              <a:off x="4528" y="2378"/>
              <a:ext cx="204" cy="6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487449" name="Line 25"/>
            <p:cNvSpPr>
              <a:spLocks noChangeShapeType="1"/>
            </p:cNvSpPr>
            <p:nvPr/>
          </p:nvSpPr>
          <p:spPr bwMode="auto">
            <a:xfrm flipV="1">
              <a:off x="4483" y="2355"/>
              <a:ext cx="204" cy="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7450" name="Line 26"/>
            <p:cNvSpPr>
              <a:spLocks noChangeShapeType="1"/>
            </p:cNvSpPr>
            <p:nvPr/>
          </p:nvSpPr>
          <p:spPr bwMode="auto">
            <a:xfrm flipV="1">
              <a:off x="4551" y="2400"/>
              <a:ext cx="204" cy="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87451" name="Text Box 27"/>
            <p:cNvSpPr txBox="1">
              <a:spLocks noChangeArrowheads="1"/>
            </p:cNvSpPr>
            <p:nvPr/>
          </p:nvSpPr>
          <p:spPr bwMode="auto">
            <a:xfrm>
              <a:off x="4875" y="2968"/>
              <a:ext cx="5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  <a:ea typeface="新細明體" pitchFamily="18" charset="-120"/>
                </a:rPr>
                <a:t>-80.1</a:t>
              </a:r>
              <a:endParaRPr lang="en-US" altLang="zh-TW" sz="2400">
                <a:ea typeface="新細明體" pitchFamily="18" charset="-120"/>
              </a:endParaRPr>
            </a:p>
          </p:txBody>
        </p:sp>
        <p:sp>
          <p:nvSpPr>
            <p:cNvPr id="487452" name="Freeform 28"/>
            <p:cNvSpPr>
              <a:spLocks/>
            </p:cNvSpPr>
            <p:nvPr/>
          </p:nvSpPr>
          <p:spPr bwMode="auto">
            <a:xfrm>
              <a:off x="331" y="1140"/>
              <a:ext cx="4810" cy="874"/>
            </a:xfrm>
            <a:custGeom>
              <a:avLst/>
              <a:gdLst>
                <a:gd name="T0" fmla="*/ 0 w 4810"/>
                <a:gd name="T1" fmla="*/ 211 h 874"/>
                <a:gd name="T2" fmla="*/ 1027 w 4810"/>
                <a:gd name="T3" fmla="*/ 229 h 874"/>
                <a:gd name="T4" fmla="*/ 1704 w 4810"/>
                <a:gd name="T5" fmla="*/ 312 h 874"/>
                <a:gd name="T6" fmla="*/ 2258 w 4810"/>
                <a:gd name="T7" fmla="*/ 328 h 874"/>
                <a:gd name="T8" fmla="*/ 2867 w 4810"/>
                <a:gd name="T9" fmla="*/ 842 h 874"/>
                <a:gd name="T10" fmla="*/ 3742 w 4810"/>
                <a:gd name="T11" fmla="*/ 133 h 874"/>
                <a:gd name="T12" fmla="*/ 4810 w 4810"/>
                <a:gd name="T13" fmla="*/ 43 h 8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10" h="874">
                  <a:moveTo>
                    <a:pt x="0" y="211"/>
                  </a:moveTo>
                  <a:cubicBezTo>
                    <a:pt x="171" y="214"/>
                    <a:pt x="743" y="212"/>
                    <a:pt x="1027" y="229"/>
                  </a:cubicBezTo>
                  <a:cubicBezTo>
                    <a:pt x="1311" y="246"/>
                    <a:pt x="1499" y="296"/>
                    <a:pt x="1704" y="312"/>
                  </a:cubicBezTo>
                  <a:cubicBezTo>
                    <a:pt x="1909" y="328"/>
                    <a:pt x="2064" y="240"/>
                    <a:pt x="2258" y="328"/>
                  </a:cubicBezTo>
                  <a:cubicBezTo>
                    <a:pt x="2452" y="416"/>
                    <a:pt x="2620" y="874"/>
                    <a:pt x="2867" y="842"/>
                  </a:cubicBezTo>
                  <a:cubicBezTo>
                    <a:pt x="3114" y="810"/>
                    <a:pt x="3418" y="266"/>
                    <a:pt x="3742" y="133"/>
                  </a:cubicBezTo>
                  <a:cubicBezTo>
                    <a:pt x="4066" y="0"/>
                    <a:pt x="4587" y="62"/>
                    <a:pt x="4810" y="43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487453" name="Rectangle 29"/>
          <p:cNvSpPr>
            <a:spLocks noChangeArrowheads="1"/>
          </p:cNvSpPr>
          <p:nvPr/>
        </p:nvSpPr>
        <p:spPr bwMode="auto">
          <a:xfrm>
            <a:off x="503238" y="333375"/>
            <a:ext cx="38719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sz="2400" b="1">
                <a:solidFill>
                  <a:srgbClr val="0000FF"/>
                </a:solidFill>
                <a:ea typeface="新細明體" pitchFamily="18" charset="-120"/>
              </a:rPr>
              <a:t>Relative Energy in kcal/mol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CB32A-C36E-4DCF-9AE7-7B44CFE146D6}" type="slidenum">
              <a:rPr lang="zh-TW" altLang="en-US"/>
              <a:pPr/>
              <a:t>54</a:t>
            </a:fld>
            <a:endParaRPr lang="en-US" altLang="zh-TW"/>
          </a:p>
        </p:txBody>
      </p:sp>
      <p:pic>
        <p:nvPicPr>
          <p:cNvPr id="4884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" y="647700"/>
            <a:ext cx="7970838" cy="554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88451" name="Text Box 3"/>
          <p:cNvSpPr txBox="1">
            <a:spLocks noChangeArrowheads="1"/>
          </p:cNvSpPr>
          <p:nvPr/>
        </p:nvSpPr>
        <p:spPr bwMode="auto">
          <a:xfrm>
            <a:off x="555625" y="427038"/>
            <a:ext cx="1260475" cy="457200"/>
          </a:xfrm>
          <a:prstGeom prst="rect">
            <a:avLst/>
          </a:prstGeom>
          <a:solidFill>
            <a:srgbClr val="FF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>
                <a:solidFill>
                  <a:srgbClr val="0000FF"/>
                </a:solidFill>
                <a:ea typeface="新細明體" pitchFamily="18" charset="-120"/>
              </a:rPr>
              <a:t>2-D PES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AA556-2B26-4A48-BA00-B3C9867292DF}" type="slidenum">
              <a:rPr lang="zh-TW" altLang="en-US"/>
              <a:pPr/>
              <a:t>55</a:t>
            </a:fld>
            <a:endParaRPr lang="en-US" altLang="zh-TW"/>
          </a:p>
        </p:txBody>
      </p:sp>
      <p:pic>
        <p:nvPicPr>
          <p:cNvPr id="4495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" y="0"/>
            <a:ext cx="6754813" cy="673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9539" name="Line 3"/>
          <p:cNvSpPr>
            <a:spLocks noChangeShapeType="1"/>
          </p:cNvSpPr>
          <p:nvPr/>
        </p:nvSpPr>
        <p:spPr bwMode="auto">
          <a:xfrm>
            <a:off x="4926013" y="2236788"/>
            <a:ext cx="0" cy="923925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 type="triangle" w="lg" len="lg"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49540" name="Text Box 4"/>
          <p:cNvSpPr txBox="1">
            <a:spLocks noChangeArrowheads="1"/>
          </p:cNvSpPr>
          <p:nvPr/>
        </p:nvSpPr>
        <p:spPr bwMode="auto">
          <a:xfrm>
            <a:off x="4699000" y="1719263"/>
            <a:ext cx="706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00FF"/>
                </a:solidFill>
                <a:latin typeface="Arial" charset="0"/>
                <a:ea typeface="新細明體" pitchFamily="18" charset="-120"/>
              </a:rPr>
              <a:t>10 X</a:t>
            </a:r>
          </a:p>
        </p:txBody>
      </p:sp>
      <p:sp>
        <p:nvSpPr>
          <p:cNvPr id="449541" name="Rectangle 5"/>
          <p:cNvSpPr>
            <a:spLocks noChangeArrowheads="1"/>
          </p:cNvSpPr>
          <p:nvPr/>
        </p:nvSpPr>
        <p:spPr bwMode="auto">
          <a:xfrm>
            <a:off x="5381625" y="4257675"/>
            <a:ext cx="3159125" cy="5286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TW" i="1">
                <a:ea typeface="新細明體" pitchFamily="18" charset="-120"/>
              </a:rPr>
              <a:t>J</a:t>
            </a:r>
            <a:r>
              <a:rPr kumimoji="1" lang="en-US" altLang="zh-TW">
                <a:ea typeface="新細明體" pitchFamily="18" charset="-120"/>
              </a:rPr>
              <a:t>(</a:t>
            </a:r>
            <a:r>
              <a:rPr kumimoji="1" lang="en-US" altLang="zh-TW">
                <a:latin typeface="Symbol" pitchFamily="18" charset="2"/>
                <a:ea typeface="新細明體" pitchFamily="18" charset="-120"/>
              </a:rPr>
              <a:t>l</a:t>
            </a:r>
            <a:r>
              <a:rPr kumimoji="1" lang="en-US" altLang="zh-TW">
                <a:ea typeface="新細明體" pitchFamily="18" charset="-120"/>
              </a:rPr>
              <a:t>) </a:t>
            </a:r>
            <a:r>
              <a:rPr kumimoji="1" lang="en-US" altLang="zh-TW">
                <a:ea typeface="新細明體" pitchFamily="18" charset="-120"/>
                <a:sym typeface="Symbol" pitchFamily="18" charset="2"/>
              </a:rPr>
              <a:t>= </a:t>
            </a:r>
            <a:r>
              <a:rPr kumimoji="1" lang="en-US" altLang="zh-TW" i="1">
                <a:ea typeface="新細明體" pitchFamily="18" charset="-120"/>
              </a:rPr>
              <a:t>I</a:t>
            </a:r>
            <a:r>
              <a:rPr kumimoji="1" lang="en-US" altLang="zh-TW">
                <a:ea typeface="新細明體" pitchFamily="18" charset="-120"/>
              </a:rPr>
              <a:t>(</a:t>
            </a:r>
            <a:r>
              <a:rPr kumimoji="1" lang="en-US" altLang="zh-TW">
                <a:latin typeface="Symbol" pitchFamily="18" charset="2"/>
                <a:ea typeface="新細明體" pitchFamily="18" charset="-120"/>
              </a:rPr>
              <a:t>l</a:t>
            </a:r>
            <a:r>
              <a:rPr kumimoji="1" lang="en-US" altLang="zh-TW">
                <a:ea typeface="新細明體" pitchFamily="18" charset="-120"/>
              </a:rPr>
              <a:t>) </a:t>
            </a:r>
            <a:r>
              <a:rPr kumimoji="1" lang="en-US" altLang="zh-TW" i="1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s</a:t>
            </a:r>
            <a:r>
              <a:rPr kumimoji="1" lang="en-US" altLang="zh-TW">
                <a:solidFill>
                  <a:srgbClr val="FF0000"/>
                </a:solidFill>
                <a:latin typeface="Symbol" pitchFamily="18" charset="2"/>
                <a:ea typeface="新細明體" pitchFamily="18" charset="-120"/>
              </a:rPr>
              <a:t>(l)</a:t>
            </a:r>
            <a:r>
              <a:rPr kumimoji="1" lang="en-US" altLang="zh-TW">
                <a:latin typeface="Symbol" pitchFamily="18" charset="2"/>
                <a:ea typeface="新細明體" pitchFamily="18" charset="-120"/>
              </a:rPr>
              <a:t> </a:t>
            </a:r>
            <a:r>
              <a:rPr kumimoji="1" lang="en-US" altLang="zh-TW" i="1">
                <a:solidFill>
                  <a:srgbClr val="0000FF"/>
                </a:solidFill>
                <a:latin typeface="Symbol" pitchFamily="18" charset="2"/>
                <a:ea typeface="新細明體" pitchFamily="18" charset="-120"/>
              </a:rPr>
              <a:t>f</a:t>
            </a:r>
            <a:r>
              <a:rPr kumimoji="1" lang="en-US" altLang="zh-TW">
                <a:solidFill>
                  <a:srgbClr val="0000FF"/>
                </a:solidFill>
                <a:latin typeface="Symbol" pitchFamily="18" charset="2"/>
                <a:ea typeface="新細明體" pitchFamily="18" charset="-120"/>
              </a:rPr>
              <a:t>(l)</a:t>
            </a:r>
          </a:p>
        </p:txBody>
      </p:sp>
      <p:sp>
        <p:nvSpPr>
          <p:cNvPr id="449542" name="Text Box 6"/>
          <p:cNvSpPr txBox="1">
            <a:spLocks noChangeArrowheads="1"/>
          </p:cNvSpPr>
          <p:nvPr/>
        </p:nvSpPr>
        <p:spPr bwMode="auto">
          <a:xfrm>
            <a:off x="3446463" y="1995488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8000"/>
                </a:solidFill>
                <a:latin typeface="Arial" charset="0"/>
                <a:ea typeface="新細明體" pitchFamily="18" charset="-120"/>
              </a:rPr>
              <a:t>2007</a:t>
            </a:r>
          </a:p>
        </p:txBody>
      </p:sp>
      <p:sp>
        <p:nvSpPr>
          <p:cNvPr id="449543" name="Oval 7"/>
          <p:cNvSpPr>
            <a:spLocks noChangeArrowheads="1"/>
          </p:cNvSpPr>
          <p:nvPr/>
        </p:nvSpPr>
        <p:spPr bwMode="auto">
          <a:xfrm>
            <a:off x="3962400" y="5830888"/>
            <a:ext cx="639763" cy="295275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49544" name="Text Box 8"/>
          <p:cNvSpPr txBox="1">
            <a:spLocks noChangeArrowheads="1"/>
          </p:cNvSpPr>
          <p:nvPr/>
        </p:nvSpPr>
        <p:spPr bwMode="auto">
          <a:xfrm>
            <a:off x="3910013" y="57150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8000"/>
                </a:solidFill>
                <a:latin typeface="Arial" charset="0"/>
                <a:ea typeface="新細明體" pitchFamily="18" charset="-120"/>
              </a:rPr>
              <a:t>2007</a:t>
            </a:r>
          </a:p>
        </p:txBody>
      </p:sp>
      <p:sp>
        <p:nvSpPr>
          <p:cNvPr id="449545" name="Text Box 9"/>
          <p:cNvSpPr txBox="1">
            <a:spLocks noChangeArrowheads="1"/>
          </p:cNvSpPr>
          <p:nvPr/>
        </p:nvSpPr>
        <p:spPr bwMode="auto">
          <a:xfrm>
            <a:off x="3611563" y="4198938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0000"/>
                </a:solidFill>
                <a:latin typeface="Arial" charset="0"/>
                <a:ea typeface="新細明體" pitchFamily="18" charset="-120"/>
              </a:rPr>
              <a:t>1990</a:t>
            </a:r>
          </a:p>
        </p:txBody>
      </p:sp>
      <p:sp>
        <p:nvSpPr>
          <p:cNvPr id="449546" name="Text Box 10"/>
          <p:cNvSpPr txBox="1">
            <a:spLocks noChangeArrowheads="1"/>
          </p:cNvSpPr>
          <p:nvPr/>
        </p:nvSpPr>
        <p:spPr bwMode="auto">
          <a:xfrm>
            <a:off x="2982913" y="4538663"/>
            <a:ext cx="1263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800" b="1">
                <a:solidFill>
                  <a:schemeClr val="bg2"/>
                </a:solidFill>
                <a:latin typeface="Arial" charset="0"/>
                <a:ea typeface="新細明體" pitchFamily="18" charset="-120"/>
              </a:rPr>
              <a:t>Evaluated</a:t>
            </a:r>
          </a:p>
        </p:txBody>
      </p:sp>
      <p:sp>
        <p:nvSpPr>
          <p:cNvPr id="449547" name="Text Box 11"/>
          <p:cNvSpPr txBox="1">
            <a:spLocks noChangeArrowheads="1"/>
          </p:cNvSpPr>
          <p:nvPr/>
        </p:nvSpPr>
        <p:spPr bwMode="auto">
          <a:xfrm>
            <a:off x="3398838" y="4919663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1995</a:t>
            </a:r>
          </a:p>
        </p:txBody>
      </p:sp>
      <p:grpSp>
        <p:nvGrpSpPr>
          <p:cNvPr id="449548" name="Group 12"/>
          <p:cNvGrpSpPr>
            <a:grpSpLocks/>
          </p:cNvGrpSpPr>
          <p:nvPr/>
        </p:nvGrpSpPr>
        <p:grpSpPr bwMode="auto">
          <a:xfrm>
            <a:off x="4581525" y="4149725"/>
            <a:ext cx="4116388" cy="1019175"/>
            <a:chOff x="2886" y="2614"/>
            <a:chExt cx="2593" cy="642"/>
          </a:xfrm>
        </p:grpSpPr>
        <p:sp>
          <p:nvSpPr>
            <p:cNvPr id="449549" name="Text Box 13"/>
            <p:cNvSpPr txBox="1">
              <a:spLocks noChangeArrowheads="1"/>
            </p:cNvSpPr>
            <p:nvPr/>
          </p:nvSpPr>
          <p:spPr bwMode="auto">
            <a:xfrm>
              <a:off x="3367" y="2614"/>
              <a:ext cx="2112" cy="642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TW" sz="2000" b="1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Only the highest two can explain the observed ozone loss</a:t>
              </a:r>
              <a:r>
                <a:rPr lang="en-US" altLang="zh-TW" sz="2000" b="1" i="1">
                  <a:solidFill>
                    <a:srgbClr val="0000FF"/>
                  </a:solidFill>
                  <a:latin typeface="Arial" charset="0"/>
                  <a:ea typeface="新細明體" pitchFamily="18" charset="-120"/>
                </a:rPr>
                <a:t>!</a:t>
              </a:r>
            </a:p>
          </p:txBody>
        </p:sp>
        <p:sp>
          <p:nvSpPr>
            <p:cNvPr id="449550" name="Line 14"/>
            <p:cNvSpPr>
              <a:spLocks noChangeShapeType="1"/>
            </p:cNvSpPr>
            <p:nvPr/>
          </p:nvSpPr>
          <p:spPr bwMode="auto">
            <a:xfrm flipH="1">
              <a:off x="2899" y="2694"/>
              <a:ext cx="315" cy="155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449551" name="Line 15"/>
            <p:cNvSpPr>
              <a:spLocks noChangeShapeType="1"/>
            </p:cNvSpPr>
            <p:nvPr/>
          </p:nvSpPr>
          <p:spPr bwMode="auto">
            <a:xfrm flipH="1">
              <a:off x="2886" y="2844"/>
              <a:ext cx="359" cy="17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  <a:headEnd/>
              <a:tailEnd type="arrow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</p:grpSp>
      <p:sp>
        <p:nvSpPr>
          <p:cNvPr id="449552" name="Freeform 16"/>
          <p:cNvSpPr>
            <a:spLocks/>
          </p:cNvSpPr>
          <p:nvPr/>
        </p:nvSpPr>
        <p:spPr bwMode="auto">
          <a:xfrm>
            <a:off x="3746500" y="215900"/>
            <a:ext cx="3124200" cy="2921000"/>
          </a:xfrm>
          <a:custGeom>
            <a:avLst/>
            <a:gdLst>
              <a:gd name="T0" fmla="*/ 0 w 1968"/>
              <a:gd name="T1" fmla="*/ 1840 h 1840"/>
              <a:gd name="T2" fmla="*/ 121 w 1968"/>
              <a:gd name="T3" fmla="*/ 801 h 1840"/>
              <a:gd name="T4" fmla="*/ 312 w 1968"/>
              <a:gd name="T5" fmla="*/ 352 h 1840"/>
              <a:gd name="T6" fmla="*/ 744 w 1968"/>
              <a:gd name="T7" fmla="*/ 168 h 1840"/>
              <a:gd name="T8" fmla="*/ 1968 w 1968"/>
              <a:gd name="T9" fmla="*/ 0 h 1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8" h="1840">
                <a:moveTo>
                  <a:pt x="0" y="1840"/>
                </a:moveTo>
                <a:cubicBezTo>
                  <a:pt x="29" y="1447"/>
                  <a:pt x="69" y="1049"/>
                  <a:pt x="121" y="801"/>
                </a:cubicBezTo>
                <a:cubicBezTo>
                  <a:pt x="173" y="553"/>
                  <a:pt x="208" y="458"/>
                  <a:pt x="312" y="352"/>
                </a:cubicBezTo>
                <a:cubicBezTo>
                  <a:pt x="416" y="246"/>
                  <a:pt x="468" y="227"/>
                  <a:pt x="744" y="168"/>
                </a:cubicBezTo>
                <a:cubicBezTo>
                  <a:pt x="1020" y="109"/>
                  <a:pt x="1713" y="35"/>
                  <a:pt x="1968" y="0"/>
                </a:cubicBezTo>
              </a:path>
            </a:pathLst>
          </a:custGeom>
          <a:noFill/>
          <a:ln w="38100" cmpd="sng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FDB2E6-EA02-4E19-9BEB-0EA6F8E2ADFD}" type="slidenum">
              <a:rPr lang="zh-TW" altLang="en-US"/>
              <a:pPr/>
              <a:t>56</a:t>
            </a:fld>
            <a:endParaRPr lang="en-US" altLang="zh-TW"/>
          </a:p>
        </p:txBody>
      </p:sp>
      <p:pic>
        <p:nvPicPr>
          <p:cNvPr id="4444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0"/>
            <a:ext cx="57277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4419" name="Rectangle 3"/>
          <p:cNvSpPr>
            <a:spLocks noChangeArrowheads="1"/>
          </p:cNvSpPr>
          <p:nvPr/>
        </p:nvSpPr>
        <p:spPr bwMode="auto">
          <a:xfrm>
            <a:off x="0" y="-1428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444420" name="Object 4"/>
          <p:cNvGraphicFramePr>
            <a:graphicFrameLocks noChangeAspect="1"/>
          </p:cNvGraphicFramePr>
          <p:nvPr/>
        </p:nvGraphicFramePr>
        <p:xfrm>
          <a:off x="4803775" y="1401763"/>
          <a:ext cx="4149725" cy="5102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4448" name="Graph" r:id="rId4" imgW="7074408" imgH="10166604" progId="Origin50.Graph">
                  <p:embed/>
                </p:oleObj>
              </mc:Choice>
              <mc:Fallback>
                <p:oleObj name="Graph" r:id="rId4" imgW="7074408" imgH="10166604" progId="Origin50.Graph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3775" y="1401763"/>
                        <a:ext cx="4149725" cy="5102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4421" name="Text Box 5"/>
          <p:cNvSpPr txBox="1">
            <a:spLocks noChangeArrowheads="1"/>
          </p:cNvSpPr>
          <p:nvPr/>
        </p:nvSpPr>
        <p:spPr bwMode="auto">
          <a:xfrm>
            <a:off x="473075" y="4452938"/>
            <a:ext cx="4432300" cy="167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TW" sz="2000">
                <a:latin typeface="Arial" charset="0"/>
                <a:ea typeface="新細明體" pitchFamily="18" charset="-120"/>
              </a:rPr>
              <a:t>Bing Jin, et al.</a:t>
            </a:r>
          </a:p>
          <a:p>
            <a:pPr>
              <a:lnSpc>
                <a:spcPct val="130000"/>
              </a:lnSpc>
            </a:pPr>
            <a:r>
              <a:rPr lang="en-US" altLang="zh-TW" sz="2000">
                <a:latin typeface="Arial" charset="0"/>
                <a:ea typeface="新細明體" pitchFamily="18" charset="-120"/>
              </a:rPr>
              <a:t>J. Phys. Chem. A (Articles ASAP January 19, 2010 </a:t>
            </a:r>
          </a:p>
          <a:p>
            <a:pPr>
              <a:lnSpc>
                <a:spcPct val="130000"/>
              </a:lnSpc>
            </a:pPr>
            <a:r>
              <a:rPr lang="en-US" altLang="zh-TW" sz="2000">
                <a:latin typeface="Arial" charset="0"/>
                <a:ea typeface="新細明體" pitchFamily="18" charset="-120"/>
              </a:rPr>
              <a:t> DOI: 10.1021/jp909374k). </a:t>
            </a:r>
            <a:endParaRPr lang="zh-TW" altLang="en-US" sz="2000">
              <a:latin typeface="Arial" charset="0"/>
              <a:ea typeface="新細明體" pitchFamily="18" charset="-120"/>
            </a:endParaRPr>
          </a:p>
        </p:txBody>
      </p:sp>
      <p:sp>
        <p:nvSpPr>
          <p:cNvPr id="444422" name="Text Box 6"/>
          <p:cNvSpPr txBox="1">
            <a:spLocks noChangeArrowheads="1"/>
          </p:cNvSpPr>
          <p:nvPr/>
        </p:nvSpPr>
        <p:spPr bwMode="auto">
          <a:xfrm>
            <a:off x="511175" y="3179763"/>
            <a:ext cx="31321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Cross Section at 330 nm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D908-365A-4F6F-92B7-4208852CD4DC}" type="slidenum">
              <a:rPr lang="zh-TW" altLang="en-US"/>
              <a:pPr/>
              <a:t>57</a:t>
            </a:fld>
            <a:endParaRPr lang="en-US" altLang="zh-TW"/>
          </a:p>
        </p:txBody>
      </p:sp>
      <p:sp>
        <p:nvSpPr>
          <p:cNvPr id="446466" name="Rectangle 2"/>
          <p:cNvSpPr>
            <a:spLocks noChangeArrowheads="1"/>
          </p:cNvSpPr>
          <p:nvPr/>
        </p:nvSpPr>
        <p:spPr bwMode="auto">
          <a:xfrm>
            <a:off x="0" y="-2000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446467" name="Object 3"/>
          <p:cNvGraphicFramePr>
            <a:graphicFrameLocks noChangeAspect="1"/>
          </p:cNvGraphicFramePr>
          <p:nvPr/>
        </p:nvGraphicFramePr>
        <p:xfrm>
          <a:off x="1825625" y="-187325"/>
          <a:ext cx="5487988" cy="691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6493" name="Graph" r:id="rId3" imgW="6918960" imgH="8688324" progId="Origin50.Graph">
                  <p:embed/>
                </p:oleObj>
              </mc:Choice>
              <mc:Fallback>
                <p:oleObj name="Graph" r:id="rId3" imgW="6918960" imgH="8688324" progId="Origin50.Graph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25" y="-187325"/>
                        <a:ext cx="5487988" cy="6911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82A9-A559-421A-BA8C-1EF2573637D0}" type="slidenum">
              <a:rPr lang="zh-TW" altLang="en-US"/>
              <a:pPr/>
              <a:t>58</a:t>
            </a:fld>
            <a:endParaRPr lang="en-US" altLang="zh-TW"/>
          </a:p>
        </p:txBody>
      </p:sp>
      <p:pic>
        <p:nvPicPr>
          <p:cNvPr id="431106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427038"/>
            <a:ext cx="7478713" cy="720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1107" name="Rectangle 3"/>
          <p:cNvSpPr>
            <a:spLocks noChangeArrowheads="1"/>
          </p:cNvSpPr>
          <p:nvPr/>
        </p:nvSpPr>
        <p:spPr bwMode="auto">
          <a:xfrm>
            <a:off x="3543300" y="736600"/>
            <a:ext cx="493713" cy="5218113"/>
          </a:xfrm>
          <a:prstGeom prst="rect">
            <a:avLst/>
          </a:prstGeom>
          <a:solidFill>
            <a:srgbClr val="FF00FF">
              <a:alpha val="25000"/>
            </a:srgbClr>
          </a:solidFill>
          <a:ln w="127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31108" name="Text Box 4"/>
          <p:cNvSpPr txBox="1">
            <a:spLocks noChangeArrowheads="1"/>
          </p:cNvSpPr>
          <p:nvPr/>
        </p:nvSpPr>
        <p:spPr bwMode="auto">
          <a:xfrm>
            <a:off x="3414713" y="282575"/>
            <a:ext cx="8064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FF00FF"/>
                </a:solidFill>
                <a:latin typeface="Arial" charset="0"/>
                <a:ea typeface="新細明體" pitchFamily="18" charset="-120"/>
              </a:rPr>
              <a:t>UV-B</a:t>
            </a:r>
          </a:p>
        </p:txBody>
      </p:sp>
      <p:sp>
        <p:nvSpPr>
          <p:cNvPr id="431109" name="Rectangle 5"/>
          <p:cNvSpPr>
            <a:spLocks noChangeArrowheads="1"/>
          </p:cNvSpPr>
          <p:nvPr/>
        </p:nvSpPr>
        <p:spPr bwMode="auto">
          <a:xfrm>
            <a:off x="1863725" y="717550"/>
            <a:ext cx="492125" cy="5246688"/>
          </a:xfrm>
          <a:prstGeom prst="rect">
            <a:avLst/>
          </a:prstGeom>
          <a:solidFill>
            <a:srgbClr val="0000FF">
              <a:alpha val="2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en-US" sz="2000">
              <a:solidFill>
                <a:srgbClr val="0000FF"/>
              </a:solidFill>
              <a:latin typeface="Arial" charset="0"/>
              <a:ea typeface="新細明體" pitchFamily="18" charset="-120"/>
            </a:endParaRPr>
          </a:p>
        </p:txBody>
      </p:sp>
      <p:sp>
        <p:nvSpPr>
          <p:cNvPr id="431110" name="Text Box 6"/>
          <p:cNvSpPr txBox="1">
            <a:spLocks noChangeArrowheads="1"/>
          </p:cNvSpPr>
          <p:nvPr/>
        </p:nvSpPr>
        <p:spPr bwMode="auto">
          <a:xfrm>
            <a:off x="1722438" y="261938"/>
            <a:ext cx="708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 b="1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VUV</a:t>
            </a:r>
          </a:p>
        </p:txBody>
      </p:sp>
      <p:sp>
        <p:nvSpPr>
          <p:cNvPr id="431111" name="Rectangle 7"/>
          <p:cNvSpPr>
            <a:spLocks noChangeArrowheads="1"/>
          </p:cNvSpPr>
          <p:nvPr/>
        </p:nvSpPr>
        <p:spPr bwMode="auto">
          <a:xfrm>
            <a:off x="771525" y="3497263"/>
            <a:ext cx="127000" cy="127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431112" name="Text Box 8"/>
          <p:cNvSpPr txBox="1">
            <a:spLocks noChangeArrowheads="1"/>
          </p:cNvSpPr>
          <p:nvPr/>
        </p:nvSpPr>
        <p:spPr bwMode="auto">
          <a:xfrm>
            <a:off x="6454775" y="317500"/>
            <a:ext cx="2443163" cy="3749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2000" b="1" i="1">
                <a:solidFill>
                  <a:srgbClr val="FF0000"/>
                </a:solidFill>
                <a:ea typeface="新細明體" pitchFamily="18" charset="-120"/>
              </a:rPr>
              <a:t>Ozone is Important in Protecting the Biosphere, e.g.,</a:t>
            </a:r>
          </a:p>
          <a:p>
            <a:pPr>
              <a:lnSpc>
                <a:spcPct val="150000"/>
              </a:lnSpc>
            </a:pPr>
            <a:r>
              <a:rPr lang="en-US" altLang="zh-TW" sz="2000" b="1">
                <a:solidFill>
                  <a:srgbClr val="0000FF"/>
                </a:solidFill>
                <a:ea typeface="新細明體" pitchFamily="18" charset="-120"/>
              </a:rPr>
              <a:t>UV is important in</a:t>
            </a:r>
          </a:p>
          <a:p>
            <a:pPr>
              <a:lnSpc>
                <a:spcPct val="150000"/>
              </a:lnSpc>
            </a:pPr>
            <a:r>
              <a:rPr lang="en-US" altLang="zh-TW" sz="2000" b="1">
                <a:solidFill>
                  <a:srgbClr val="0000FF"/>
                </a:solidFill>
                <a:ea typeface="新細明體" pitchFamily="18" charset="-120"/>
              </a:rPr>
              <a:t>Vitamin D synthesis</a:t>
            </a:r>
          </a:p>
          <a:p>
            <a:pPr>
              <a:lnSpc>
                <a:spcPct val="150000"/>
              </a:lnSpc>
            </a:pPr>
            <a:r>
              <a:rPr lang="en-US" altLang="zh-TW" sz="2000" b="1">
                <a:solidFill>
                  <a:srgbClr val="FF0000"/>
                </a:solidFill>
                <a:ea typeface="新細明體" pitchFamily="18" charset="-120"/>
              </a:rPr>
              <a:t>DNA damage</a:t>
            </a:r>
            <a:r>
              <a:rPr lang="en-US" altLang="zh-TW" sz="2000" b="1">
                <a:solidFill>
                  <a:srgbClr val="0000FF"/>
                </a:solidFill>
                <a:ea typeface="新細明體" pitchFamily="18" charset="-120"/>
              </a:rPr>
              <a:t>, …</a:t>
            </a:r>
          </a:p>
          <a:p>
            <a:pPr>
              <a:lnSpc>
                <a:spcPct val="150000"/>
              </a:lnSpc>
            </a:pPr>
            <a:endParaRPr lang="en-US" altLang="zh-TW" sz="2000" b="1">
              <a:solidFill>
                <a:srgbClr val="0000FF"/>
              </a:solidFill>
              <a:ea typeface="新細明體" pitchFamily="18" charset="-120"/>
            </a:endParaRPr>
          </a:p>
          <a:p>
            <a:pPr>
              <a:lnSpc>
                <a:spcPct val="150000"/>
              </a:lnSpc>
            </a:pPr>
            <a:endParaRPr lang="en-US" altLang="zh-TW" sz="2000" b="1">
              <a:solidFill>
                <a:srgbClr val="0000FF"/>
              </a:solidFill>
              <a:ea typeface="新細明體" pitchFamily="18" charset="-120"/>
            </a:endParaRPr>
          </a:p>
        </p:txBody>
      </p:sp>
      <p:pic>
        <p:nvPicPr>
          <p:cNvPr id="431113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438" y="6213475"/>
            <a:ext cx="3502025" cy="17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1114" name="Text Box 10"/>
          <p:cNvSpPr txBox="1">
            <a:spLocks noChangeArrowheads="1"/>
          </p:cNvSpPr>
          <p:nvPr/>
        </p:nvSpPr>
        <p:spPr bwMode="auto">
          <a:xfrm>
            <a:off x="6534150" y="5794375"/>
            <a:ext cx="14843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1600">
                <a:latin typeface="Arial" charset="0"/>
                <a:ea typeface="新細明體" pitchFamily="18" charset="-120"/>
              </a:rPr>
              <a:t>Figure is from </a:t>
            </a:r>
          </a:p>
        </p:txBody>
      </p:sp>
      <p:sp>
        <p:nvSpPr>
          <p:cNvPr id="431115" name="Text Box 11"/>
          <p:cNvSpPr txBox="1">
            <a:spLocks noChangeArrowheads="1"/>
          </p:cNvSpPr>
          <p:nvPr/>
        </p:nvSpPr>
        <p:spPr bwMode="auto">
          <a:xfrm>
            <a:off x="2603500" y="2201863"/>
            <a:ext cx="622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O</a:t>
            </a:r>
            <a:r>
              <a:rPr lang="en-US" altLang="zh-TW" sz="2000" baseline="-25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3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Abs</a:t>
            </a:r>
          </a:p>
        </p:txBody>
      </p:sp>
      <p:sp>
        <p:nvSpPr>
          <p:cNvPr id="431116" name="Text Box 12"/>
          <p:cNvSpPr txBox="1">
            <a:spLocks noChangeArrowheads="1"/>
          </p:cNvSpPr>
          <p:nvPr/>
        </p:nvSpPr>
        <p:spPr bwMode="auto">
          <a:xfrm>
            <a:off x="4048125" y="1157288"/>
            <a:ext cx="16954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Sunlight</a:t>
            </a:r>
          </a:p>
          <a:p>
            <a:r>
              <a:rPr lang="en-US" altLang="zh-TW" sz="2000">
                <a:solidFill>
                  <a:srgbClr val="0000FF"/>
                </a:solidFill>
                <a:latin typeface="Arial" charset="0"/>
                <a:ea typeface="新細明體" pitchFamily="18" charset="-120"/>
              </a:rPr>
              <a:t>Transmission</a:t>
            </a:r>
          </a:p>
        </p:txBody>
      </p:sp>
      <p:sp>
        <p:nvSpPr>
          <p:cNvPr id="431117" name="Line 13"/>
          <p:cNvSpPr>
            <a:spLocks noChangeShapeType="1"/>
          </p:cNvSpPr>
          <p:nvPr/>
        </p:nvSpPr>
        <p:spPr bwMode="auto">
          <a:xfrm flipH="1" flipV="1">
            <a:off x="4267200" y="844550"/>
            <a:ext cx="146050" cy="384175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431118" name="Line 14"/>
          <p:cNvSpPr>
            <a:spLocks noChangeShapeType="1"/>
          </p:cNvSpPr>
          <p:nvPr/>
        </p:nvSpPr>
        <p:spPr bwMode="auto">
          <a:xfrm flipH="1" flipV="1">
            <a:off x="2714625" y="1976438"/>
            <a:ext cx="107950" cy="236537"/>
          </a:xfrm>
          <a:prstGeom prst="line">
            <a:avLst/>
          </a:prstGeom>
          <a:noFill/>
          <a:ln w="19050">
            <a:solidFill>
              <a:srgbClr val="0000FF"/>
            </a:solidFill>
            <a:round/>
            <a:headEnd/>
            <a:tailEnd type="arrow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DDB3E-C9D3-4A6A-BE53-EF2C76065EA6}" type="slidenum">
              <a:rPr lang="zh-TW" altLang="en-US"/>
              <a:pPr/>
              <a:t>59</a:t>
            </a:fld>
            <a:endParaRPr lang="en-US" altLang="zh-TW"/>
          </a:p>
        </p:txBody>
      </p:sp>
      <p:sp>
        <p:nvSpPr>
          <p:cNvPr id="435202" name="Rectangle 2"/>
          <p:cNvSpPr>
            <a:spLocks noChangeArrowheads="1"/>
          </p:cNvSpPr>
          <p:nvPr/>
        </p:nvSpPr>
        <p:spPr bwMode="auto">
          <a:xfrm>
            <a:off x="0" y="547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/>
          </a:p>
        </p:txBody>
      </p:sp>
      <p:graphicFrame>
        <p:nvGraphicFramePr>
          <p:cNvPr id="435203" name="Object 3"/>
          <p:cNvGraphicFramePr>
            <a:graphicFrameLocks noChangeAspect="1"/>
          </p:cNvGraphicFramePr>
          <p:nvPr/>
        </p:nvGraphicFramePr>
        <p:xfrm>
          <a:off x="1658938" y="109538"/>
          <a:ext cx="5022850" cy="6561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5229" name="Graph" r:id="rId3" imgW="6297168" imgH="8244840" progId="Origin50.Graph">
                  <p:embed/>
                </p:oleObj>
              </mc:Choice>
              <mc:Fallback>
                <p:oleObj name="Graph" r:id="rId3" imgW="6297168" imgH="8244840" progId="Origin50.Graph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8938" y="109538"/>
                        <a:ext cx="5022850" cy="6561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11860</TotalTime>
  <Words>1328</Words>
  <Application>Microsoft Office PowerPoint</Application>
  <PresentationFormat>如螢幕大小 (4:3)</PresentationFormat>
  <Paragraphs>401</Paragraphs>
  <Slides>59</Slides>
  <Notes>31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3</vt:i4>
      </vt:variant>
      <vt:variant>
        <vt:lpstr>投影片標題</vt:lpstr>
      </vt:variant>
      <vt:variant>
        <vt:i4>59</vt:i4>
      </vt:variant>
    </vt:vector>
  </HeadingPairs>
  <TitlesOfParts>
    <vt:vector size="63" baseType="lpstr">
      <vt:lpstr>預設簡報設計</vt:lpstr>
      <vt:lpstr>方程式</vt:lpstr>
      <vt:lpstr>Bitmap Image</vt:lpstr>
      <vt:lpstr>Graph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Horizontal Cut View of the Crossed Beam Chamber at R410, IAMS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jimlin</dc:creator>
  <cp:lastModifiedBy>Jim Lin</cp:lastModifiedBy>
  <cp:revision>350</cp:revision>
  <cp:lastPrinted>2013-06-03T12:26:36Z</cp:lastPrinted>
  <dcterms:created xsi:type="dcterms:W3CDTF">2006-11-16T01:49:02Z</dcterms:created>
  <dcterms:modified xsi:type="dcterms:W3CDTF">2015-08-12T09:25:27Z</dcterms:modified>
</cp:coreProperties>
</file>