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88" r:id="rId2"/>
  </p:sldMasterIdLst>
  <p:notesMasterIdLst>
    <p:notesMasterId r:id="rId45"/>
  </p:notesMasterIdLst>
  <p:handoutMasterIdLst>
    <p:handoutMasterId r:id="rId46"/>
  </p:handoutMasterIdLst>
  <p:sldIdLst>
    <p:sldId id="357" r:id="rId3"/>
    <p:sldId id="379" r:id="rId4"/>
    <p:sldId id="380" r:id="rId5"/>
    <p:sldId id="358" r:id="rId6"/>
    <p:sldId id="381" r:id="rId7"/>
    <p:sldId id="359" r:id="rId8"/>
    <p:sldId id="360" r:id="rId9"/>
    <p:sldId id="361" r:id="rId10"/>
    <p:sldId id="382" r:id="rId11"/>
    <p:sldId id="362" r:id="rId12"/>
    <p:sldId id="363" r:id="rId13"/>
    <p:sldId id="384" r:id="rId14"/>
    <p:sldId id="364" r:id="rId15"/>
    <p:sldId id="365" r:id="rId16"/>
    <p:sldId id="366" r:id="rId17"/>
    <p:sldId id="367" r:id="rId18"/>
    <p:sldId id="368" r:id="rId19"/>
    <p:sldId id="369" r:id="rId20"/>
    <p:sldId id="386" r:id="rId21"/>
    <p:sldId id="370" r:id="rId22"/>
    <p:sldId id="372" r:id="rId23"/>
    <p:sldId id="371" r:id="rId24"/>
    <p:sldId id="353" r:id="rId25"/>
    <p:sldId id="373" r:id="rId26"/>
    <p:sldId id="374" r:id="rId27"/>
    <p:sldId id="387" r:id="rId28"/>
    <p:sldId id="388" r:id="rId29"/>
    <p:sldId id="375" r:id="rId30"/>
    <p:sldId id="354" r:id="rId31"/>
    <p:sldId id="389" r:id="rId32"/>
    <p:sldId id="355" r:id="rId33"/>
    <p:sldId id="376" r:id="rId34"/>
    <p:sldId id="383" r:id="rId35"/>
    <p:sldId id="378" r:id="rId36"/>
    <p:sldId id="377" r:id="rId37"/>
    <p:sldId id="385" r:id="rId38"/>
    <p:sldId id="344" r:id="rId39"/>
    <p:sldId id="345" r:id="rId40"/>
    <p:sldId id="346" r:id="rId41"/>
    <p:sldId id="347" r:id="rId42"/>
    <p:sldId id="348" r:id="rId43"/>
    <p:sldId id="349" r:id="rId44"/>
  </p:sldIdLst>
  <p:sldSz cx="9144000" cy="6858000" type="screen4x3"/>
  <p:notesSz cx="7099300" cy="102346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00FF"/>
    <a:srgbClr val="3399FF"/>
    <a:srgbClr val="969696"/>
    <a:srgbClr val="666699"/>
    <a:srgbClr val="333399"/>
    <a:srgbClr val="008000"/>
    <a:srgbClr val="FF33CC"/>
    <a:srgbClr val="FF99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2410" autoAdjust="0"/>
    <p:restoredTop sz="94660"/>
  </p:normalViewPr>
  <p:slideViewPr>
    <p:cSldViewPr snapToGrid="0" snapToObjects="1" showGuides="1">
      <p:cViewPr varScale="1">
        <p:scale>
          <a:sx n="83" d="100"/>
          <a:sy n="83" d="100"/>
        </p:scale>
        <p:origin x="-804" y="-90"/>
      </p:cViewPr>
      <p:guideLst>
        <p:guide orient="horz" pos="162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38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CC9800-2898-4063-AD24-A96B681DBDFD}" type="datetimeFigureOut">
              <a:rPr lang="zh-TW" altLang="en-US" smtClean="0"/>
              <a:t>2019/4/16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84D1B-CF15-4D93-9C4D-F5852144AFA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7168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 smtClean="0"/>
            </a:lvl1pPr>
          </a:lstStyle>
          <a:p>
            <a:pPr>
              <a:defRPr/>
            </a:pPr>
            <a:fld id="{F29454A8-5E47-4F69-BA7D-4909783A33F3}" type="datetimeFigureOut">
              <a:rPr lang="zh-TW" altLang="en-US"/>
              <a:pPr>
                <a:defRPr/>
              </a:pPr>
              <a:t>2019/4/16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 smtClean="0"/>
            </a:lvl1pPr>
          </a:lstStyle>
          <a:p>
            <a:pPr>
              <a:defRPr/>
            </a:pPr>
            <a:fld id="{89B5F107-DE3A-451F-99EC-D1F3062FAF1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7632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1A1E3C-0CA0-4467-B872-9F6159D4FE7E}" type="slidenum">
              <a:rPr lang="zh-TW" altLang="en-US"/>
              <a:pPr/>
              <a:t>3</a:t>
            </a:fld>
            <a:endParaRPr lang="en-US" altLang="zh-TW"/>
          </a:p>
        </p:txBody>
      </p:sp>
      <p:sp>
        <p:nvSpPr>
          <p:cNvPr id="524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4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6FFA40-1FA0-4146-A2F5-E147D4E4A894}" type="slidenum">
              <a:rPr lang="zh-TW" altLang="en-US">
                <a:solidFill>
                  <a:prstClr val="black"/>
                </a:solidFill>
              </a:rPr>
              <a:pPr/>
              <a:t>4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25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25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5B0CAA-2532-4527-AB37-446E3A2AF971}" type="slidenum">
              <a:rPr lang="zh-TW" altLang="en-US">
                <a:solidFill>
                  <a:prstClr val="black"/>
                </a:solidFill>
              </a:rPr>
              <a:pPr/>
              <a:t>6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26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26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778133-3A77-4EB0-99D1-5953F7CBB214}" type="slidenum">
              <a:rPr lang="zh-TW" altLang="en-US">
                <a:solidFill>
                  <a:prstClr val="black"/>
                </a:solidFill>
              </a:rPr>
              <a:pPr/>
              <a:t>8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27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27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BFA396-1CAA-48A4-9D6B-A75F75183CAA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528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28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39F0B5-273C-42AE-B997-98B9ECC3C70A}" type="slidenum">
              <a:rPr lang="zh-TW" altLang="en-US">
                <a:solidFill>
                  <a:prstClr val="black"/>
                </a:solidFill>
              </a:rPr>
              <a:pPr/>
              <a:t>10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02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502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77B68B-4387-49A1-82C4-A755EABB0ABB}" type="slidenum">
              <a:rPr lang="zh-TW" altLang="en-US">
                <a:solidFill>
                  <a:prstClr val="black"/>
                </a:solidFill>
              </a:rPr>
              <a:pPr/>
              <a:t>11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17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517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AC8B40-8ECA-4C33-ABD5-39756AC41887}" type="slidenum">
              <a:rPr lang="zh-TW" altLang="en-US">
                <a:solidFill>
                  <a:prstClr val="black"/>
                </a:solidFill>
              </a:rPr>
              <a:pPr/>
              <a:t>13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34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34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251D28-E649-428B-8180-66AEEB443947}" type="slidenum">
              <a:rPr lang="zh-TW" altLang="en-US">
                <a:solidFill>
                  <a:prstClr val="black"/>
                </a:solidFill>
              </a:rPr>
              <a:pPr/>
              <a:t>14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29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29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823C62-F689-4BDF-945A-9260048D94D8}" type="slidenum">
              <a:rPr lang="zh-TW" altLang="en-US">
                <a:solidFill>
                  <a:prstClr val="black"/>
                </a:solidFill>
              </a:rPr>
              <a:pPr/>
              <a:t>15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76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76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0D4AD3-6E4A-4DB5-9339-C08CFD079BF1}" type="slidenum">
              <a:rPr lang="zh-TW" altLang="en-US">
                <a:solidFill>
                  <a:prstClr val="black"/>
                </a:solidFill>
              </a:rPr>
              <a:pPr/>
              <a:t>16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35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35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596068-1E64-453E-B377-B5B760963A82}" type="slidenum">
              <a:rPr lang="zh-TW" altLang="en-US">
                <a:solidFill>
                  <a:prstClr val="black"/>
                </a:solidFill>
              </a:rPr>
              <a:pPr/>
              <a:t>17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079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507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E32B97-721D-47EC-9AA5-F8FD9951EC9D}" type="slidenum">
              <a:rPr lang="zh-TW" altLang="en-US">
                <a:solidFill>
                  <a:prstClr val="black"/>
                </a:solidFill>
              </a:rPr>
              <a:pPr/>
              <a:t>18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099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509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955CAC-CFD8-44C8-97DA-B3E911E2773C}" type="slidenum">
              <a:rPr lang="zh-TW" altLang="en-US">
                <a:solidFill>
                  <a:prstClr val="black"/>
                </a:solidFill>
              </a:rPr>
              <a:pPr/>
              <a:t>20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42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42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6B923E-2222-40E2-A3B4-4DADD3CF1E58}" type="slidenum">
              <a:rPr lang="zh-TW" altLang="en-US">
                <a:solidFill>
                  <a:prstClr val="black"/>
                </a:solidFill>
              </a:rPr>
              <a:pPr/>
              <a:t>21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07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4810F9-DE03-434D-9372-D8B047434A9C}" type="slidenum">
              <a:rPr lang="zh-TW" altLang="en-US">
                <a:solidFill>
                  <a:prstClr val="black"/>
                </a:solidFill>
              </a:rPr>
              <a:pPr/>
              <a:t>22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306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3338" cy="3835400"/>
          </a:xfrm>
          <a:ln/>
        </p:spPr>
      </p:sp>
      <p:sp>
        <p:nvSpPr>
          <p:cNvPr id="306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A1110F-A7A4-41E4-978A-2DE3AA6A956F}" type="slidenum">
              <a:rPr lang="zh-TW" altLang="en-US">
                <a:solidFill>
                  <a:prstClr val="black"/>
                </a:solidFill>
              </a:rPr>
              <a:pPr/>
              <a:t>24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9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69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1" y="4861360"/>
            <a:ext cx="5678083" cy="4605409"/>
          </a:xfrm>
        </p:spPr>
        <p:txBody>
          <a:bodyPr/>
          <a:lstStyle/>
          <a:p>
            <a:r>
              <a:rPr lang="en-US" altLang="zh-TW"/>
              <a:t>Arrival time depends on the velocity.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8A884B-B8F4-4A6E-B8F7-EACD9816A24A}" type="slidenum">
              <a:rPr lang="zh-TW" altLang="en-US">
                <a:solidFill>
                  <a:prstClr val="black"/>
                </a:solidFill>
              </a:rPr>
              <a:pPr/>
              <a:t>25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69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69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1" y="4861360"/>
            <a:ext cx="5678083" cy="4605409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23573C-4ACB-42E1-8457-1EDF2DF9D754}" type="slidenum">
              <a:rPr lang="zh-TW" altLang="en-US">
                <a:solidFill>
                  <a:prstClr val="black"/>
                </a:solidFill>
              </a:rPr>
              <a:pPr/>
              <a:t>28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45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45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A33280-CB1D-4CDE-84E0-055009AEAFE1}" type="slidenum">
              <a:rPr lang="zh-TW" altLang="en-US"/>
              <a:pPr/>
              <a:t>29</a:t>
            </a:fld>
            <a:endParaRPr lang="en-US" altLang="zh-TW"/>
          </a:p>
        </p:txBody>
      </p:sp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46808" eaLnBrk="0" hangingPunct="0">
              <a:defRPr sz="2500">
                <a:solidFill>
                  <a:schemeClr val="tx1"/>
                </a:solidFill>
                <a:latin typeface="Times New Roman" pitchFamily="18" charset="0"/>
              </a:defRPr>
            </a:lvl1pPr>
            <a:lvl2pPr marL="784258" indent="-301638" defTabSz="946808" eaLnBrk="0" hangingPunct="0">
              <a:defRPr sz="2500">
                <a:solidFill>
                  <a:schemeClr val="tx1"/>
                </a:solidFill>
                <a:latin typeface="Times New Roman" pitchFamily="18" charset="0"/>
              </a:defRPr>
            </a:lvl2pPr>
            <a:lvl3pPr marL="1206551" indent="-241310" defTabSz="946808" eaLnBrk="0" hangingPunct="0">
              <a:defRPr sz="2500">
                <a:solidFill>
                  <a:schemeClr val="tx1"/>
                </a:solidFill>
                <a:latin typeface="Times New Roman" pitchFamily="18" charset="0"/>
              </a:defRPr>
            </a:lvl3pPr>
            <a:lvl4pPr marL="1689171" indent="-241310" defTabSz="946808" eaLnBrk="0" hangingPunct="0">
              <a:defRPr sz="2500">
                <a:solidFill>
                  <a:schemeClr val="tx1"/>
                </a:solidFill>
                <a:latin typeface="Times New Roman" pitchFamily="18" charset="0"/>
              </a:defRPr>
            </a:lvl4pPr>
            <a:lvl5pPr marL="2171791" indent="-241310" defTabSz="946808" eaLnBrk="0" hangingPunct="0">
              <a:defRPr sz="2500">
                <a:solidFill>
                  <a:schemeClr val="tx1"/>
                </a:solidFill>
                <a:latin typeface="Times New Roman" pitchFamily="18" charset="0"/>
              </a:defRPr>
            </a:lvl5pPr>
            <a:lvl6pPr marL="2654412" indent="-241310" defTabSz="94680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pitchFamily="18" charset="0"/>
              </a:defRPr>
            </a:lvl6pPr>
            <a:lvl7pPr marL="3137032" indent="-241310" defTabSz="94680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pitchFamily="18" charset="0"/>
              </a:defRPr>
            </a:lvl7pPr>
            <a:lvl8pPr marL="3619652" indent="-241310" defTabSz="94680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pitchFamily="18" charset="0"/>
              </a:defRPr>
            </a:lvl8pPr>
            <a:lvl9pPr marL="4102273" indent="-241310" defTabSz="94680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6CB1B51-B7D4-44EF-BCD6-A96884600C89}" type="slidenum">
              <a:rPr lang="zh-TW" altLang="en-US" sz="1300">
                <a:latin typeface="Arial" charset="0"/>
              </a:rPr>
              <a:pPr eaLnBrk="1" hangingPunct="1"/>
              <a:t>30</a:t>
            </a:fld>
            <a:endParaRPr lang="en-US" altLang="zh-TW" sz="1300">
              <a:latin typeface="Arial" charset="0"/>
            </a:endParaRPr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990600" y="768350"/>
            <a:ext cx="5119688" cy="3838575"/>
          </a:xfrm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1CB75B-D3EC-487E-A823-01B069BCACEF}" type="slidenum">
              <a:rPr lang="zh-TW" altLang="en-US"/>
              <a:pPr/>
              <a:t>31</a:t>
            </a:fld>
            <a:endParaRPr lang="en-US" altLang="zh-TW"/>
          </a:p>
        </p:txBody>
      </p:sp>
      <p:sp>
        <p:nvSpPr>
          <p:cNvPr id="563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63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7B42B2-77FD-4FBD-ADB2-E7BDC7158F67}" type="slidenum">
              <a:rPr lang="zh-TW" altLang="en-US">
                <a:solidFill>
                  <a:prstClr val="black"/>
                </a:solidFill>
              </a:rPr>
              <a:pPr/>
              <a:t>32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59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59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8C51F83-703F-4654-8684-5FA5E89A0302}" type="slidenum">
              <a:rPr lang="zh-TW" altLang="en-US"/>
              <a:pPr/>
              <a:t>33</a:t>
            </a:fld>
            <a:endParaRPr lang="en-US" altLang="zh-TW"/>
          </a:p>
        </p:txBody>
      </p:sp>
      <p:sp>
        <p:nvSpPr>
          <p:cNvPr id="561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61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CBD32F0-D514-4A29-99C8-582747ED5FB9}" type="slidenum">
              <a:rPr lang="zh-TW" altLang="en-US"/>
              <a:pPr/>
              <a:t>34</a:t>
            </a:fld>
            <a:endParaRPr lang="en-US" altLang="zh-TW"/>
          </a:p>
        </p:txBody>
      </p:sp>
      <p:sp>
        <p:nvSpPr>
          <p:cNvPr id="550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50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AB50D9-4234-42C6-A590-8B492B26BFBA}" type="slidenum">
              <a:rPr lang="zh-TW" altLang="en-US">
                <a:solidFill>
                  <a:prstClr val="black"/>
                </a:solidFill>
              </a:rPr>
              <a:pPr/>
              <a:t>35</a:t>
            </a:fld>
            <a:endParaRPr lang="en-US" altLang="zh-TW">
              <a:solidFill>
                <a:prstClr val="black"/>
              </a:solidFill>
            </a:endParaRPr>
          </a:p>
        </p:txBody>
      </p:sp>
      <p:sp>
        <p:nvSpPr>
          <p:cNvPr id="560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3775" y="768350"/>
            <a:ext cx="5111750" cy="3835400"/>
          </a:xfrm>
          <a:ln/>
        </p:spPr>
      </p:sp>
      <p:sp>
        <p:nvSpPr>
          <p:cNvPr id="560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424212-3652-40B2-8D8D-F0649037D634}" type="slidenum">
              <a:rPr lang="zh-TW" altLang="en-US"/>
              <a:pPr/>
              <a:t>36</a:t>
            </a:fld>
            <a:endParaRPr lang="en-US" altLang="zh-TW"/>
          </a:p>
        </p:txBody>
      </p:sp>
      <p:sp>
        <p:nvSpPr>
          <p:cNvPr id="531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31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665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826E9-A064-48FD-8C59-F51A88F46E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5151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89C8131-0EDC-494E-9B02-C835983ED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57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5BE5513D-7951-4D00-815E-5F8B12F920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352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C7409488-5C57-4DE0-8578-9E995A3AC0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155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749D435-A06E-4041-B19B-D14F9ABFEF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71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4F703A4D-9D9A-471E-9E1B-DCC8D2C90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619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B7915B0E-CA0A-48B5-A6CA-01B5A00635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502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02C7A1EC-FFFC-448E-9775-C1CEF2EE0C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196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91A5BD5-59A7-45A4-BB24-947EE8C7A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865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E26A963C-D959-4B27-83C7-A395C997678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5562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87AA9DE6-72A3-4A5B-A4AA-BB0BBA8CAC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18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latin typeface="Times New Roman" pitchFamily="18" charset="0"/>
                <a:ea typeface="標楷體" pitchFamily="65" charset="-120"/>
              </a:defRPr>
            </a:lvl1pPr>
          </a:lstStyle>
          <a:p>
            <a:pPr>
              <a:defRPr/>
            </a:pPr>
            <a:fld id="{DEC54115-DCE9-4BD6-8C1E-EA75B0A3A6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690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24C24-DBE6-4D40-BEA8-2B0A91FD8E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83331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099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>
                <a:solidFill>
                  <a:prstClr val="black">
                    <a:tint val="75000"/>
                  </a:prstClr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87F926A7-4C90-4169-82E0-27B1C5559E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</a:defRPr>
            </a:lvl1pPr>
          </a:lstStyle>
          <a:p>
            <a:pPr>
              <a:defRPr/>
            </a:pPr>
            <a:fld id="{33C6CBD6-8860-4902-ACF9-F6F6EB6CE5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新細明體" pitchFamily="18" charset="-12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notesSlide" Target="../notesSlides/notesSlide2.xml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wmf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hyperlink" Target="http://en.wikipedia.org/wiki/File:CFC-12_suva134a.svg" TargetMode="External"/><Relationship Id="rId7" Type="http://schemas.openxmlformats.org/officeDocument/2006/relationships/hyperlink" Target="http://en.wikipedia.org/wiki/File:Chlorodifluoromethane-2D-skeletal.pn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hyperlink" Target="http://en.wikipedia.org/wiki/File:Halon-1211-2D.png" TargetMode="Externa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hyperlink" Target="http://en.wikipedia.org/wiki/File:Halon-1211-2D.png" TargetMode="External"/><Relationship Id="rId7" Type="http://schemas.openxmlformats.org/officeDocument/2006/relationships/hyperlink" Target="http://en.wikipedia.org/wiki/File:Chlorodifluoromethane-2D-skeletal.png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hyperlink" Target="http://en.wikipedia.org/wiki/File:CFC-12_suva134a.svg" TargetMode="Externa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0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3.wmf"/><Relationship Id="rId4" Type="http://schemas.openxmlformats.org/officeDocument/2006/relationships/oleObject" Target="../embeddings/oleObject7.bin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e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2.wmf"/><Relationship Id="rId4" Type="http://schemas.openxmlformats.org/officeDocument/2006/relationships/oleObject" Target="../embeddings/oleObject8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http://www.abe.com.tw/wordpress/wp-content/gallery/reader/outliner.jpg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C24-DBE6-4D40-BEA8-2B0A91FD8ECC}" type="slidenum">
              <a:rPr lang="en-US" altLang="zh-TW" smtClean="0"/>
              <a:pPr>
                <a:defRPr/>
              </a:pPr>
              <a:t>1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388789" y="697976"/>
            <a:ext cx="8369599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3200" dirty="0" smtClean="0">
                <a:cs typeface="Times New Roman" panose="02020603050405020304" pitchFamily="18" charset="0"/>
              </a:rPr>
              <a:t>機會，</a:t>
            </a:r>
            <a:r>
              <a:rPr lang="zh-TW" altLang="en-US" sz="3200" dirty="0">
                <a:cs typeface="Times New Roman" panose="02020603050405020304" pitchFamily="18" charset="0"/>
              </a:rPr>
              <a:t>只</a:t>
            </a:r>
            <a:r>
              <a:rPr lang="zh-TW" altLang="en-US" sz="3200" dirty="0" smtClean="0">
                <a:cs typeface="Times New Roman" panose="02020603050405020304" pitchFamily="18" charset="0"/>
              </a:rPr>
              <a:t>對準備好的人有用</a:t>
            </a:r>
            <a:endParaRPr lang="en-US" altLang="zh-TW" sz="3200" dirty="0" smtClean="0">
              <a:cs typeface="Times New Roman" panose="02020603050405020304" pitchFamily="18" charset="0"/>
            </a:endParaRPr>
          </a:p>
          <a:p>
            <a:pPr algn="ctr"/>
            <a:endParaRPr lang="en-US" altLang="zh-TW" sz="3200" dirty="0">
              <a:cs typeface="Times New Roman" panose="02020603050405020304" pitchFamily="18" charset="0"/>
            </a:endParaRPr>
          </a:p>
          <a:p>
            <a:pPr algn="ctr"/>
            <a:r>
              <a:rPr lang="zh-TW" altLang="en-US" sz="3600" b="1" dirty="0" smtClean="0">
                <a:solidFill>
                  <a:srgbClr val="0000FF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打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好</a:t>
            </a:r>
            <a:r>
              <a:rPr lang="zh-TW" altLang="en-US" sz="3600" b="1" u="sng" dirty="0">
                <a:solidFill>
                  <a:srgbClr val="0000FF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基礎</a:t>
            </a:r>
            <a:r>
              <a:rPr lang="zh-TW" altLang="en-US" sz="3600" b="1" dirty="0">
                <a:solidFill>
                  <a:srgbClr val="0000FF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，才會找到好玩的</a:t>
            </a:r>
            <a:r>
              <a:rPr lang="zh-TW" altLang="en-US" sz="3600" b="1" dirty="0" smtClean="0">
                <a:solidFill>
                  <a:srgbClr val="0000FF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事</a:t>
            </a:r>
            <a:endParaRPr lang="en-US" altLang="zh-TW" sz="3600" b="1" dirty="0" smtClean="0">
              <a:solidFill>
                <a:srgbClr val="0000FF"/>
              </a:solidFill>
              <a:latin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endParaRPr lang="en-US" altLang="zh-TW" sz="3200" b="1" dirty="0">
              <a:solidFill>
                <a:srgbClr val="0000FF"/>
              </a:solidFill>
              <a:latin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en-US" altLang="zh-TW" sz="3600" i="1" dirty="0" smtClean="0"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Can we teach </a:t>
            </a:r>
            <a:r>
              <a:rPr lang="en-US" altLang="zh-TW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Creativity</a:t>
            </a:r>
            <a:r>
              <a:rPr lang="en-US" altLang="zh-TW" sz="3600" i="1" dirty="0" smtClean="0"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? If yes, </a:t>
            </a:r>
            <a:r>
              <a:rPr lang="en-US" altLang="zh-TW" sz="3600" b="1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how</a:t>
            </a:r>
            <a:r>
              <a:rPr lang="en-US" altLang="zh-TW" sz="3600" i="1" dirty="0" smtClean="0"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?</a:t>
            </a:r>
          </a:p>
          <a:p>
            <a:pPr algn="ctr"/>
            <a:endParaRPr lang="en-US" altLang="zh-TW" sz="2800" dirty="0" smtClean="0">
              <a:latin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endParaRPr lang="en-US" altLang="zh-TW" sz="2800" dirty="0">
              <a:latin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28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林志民 </a:t>
            </a:r>
            <a:r>
              <a:rPr lang="zh-TW" altLang="en-US" sz="2800" dirty="0">
                <a:latin typeface="標楷體" panose="03000509000000000000" pitchFamily="65" charset="-120"/>
                <a:cs typeface="Times New Roman" panose="02020603050405020304" pitchFamily="18" charset="0"/>
              </a:rPr>
              <a:t>博士</a:t>
            </a:r>
          </a:p>
          <a:p>
            <a:pPr algn="ctr"/>
            <a:r>
              <a:rPr lang="zh-TW" altLang="en-US" sz="2800" dirty="0">
                <a:latin typeface="標楷體" panose="03000509000000000000" pitchFamily="65" charset="-120"/>
                <a:cs typeface="Times New Roman" panose="02020603050405020304" pitchFamily="18" charset="0"/>
              </a:rPr>
              <a:t>中央研究院原子與分子科學研究所研究員</a:t>
            </a:r>
          </a:p>
          <a:p>
            <a:pPr algn="ctr"/>
            <a:r>
              <a:rPr lang="zh-TW" altLang="en-US" sz="2800" dirty="0">
                <a:latin typeface="標楷體" panose="03000509000000000000" pitchFamily="65" charset="-120"/>
                <a:cs typeface="Times New Roman" panose="02020603050405020304" pitchFamily="18" charset="0"/>
              </a:rPr>
              <a:t>台灣大學化學系合聘</a:t>
            </a:r>
            <a:r>
              <a:rPr lang="zh-TW" altLang="en-US" sz="2800" dirty="0" smtClean="0">
                <a:latin typeface="標楷體" panose="03000509000000000000" pitchFamily="65" charset="-120"/>
                <a:cs typeface="Times New Roman" panose="02020603050405020304" pitchFamily="18" charset="0"/>
              </a:rPr>
              <a:t>教授</a:t>
            </a:r>
            <a:endParaRPr lang="zh-TW" altLang="en-US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9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1369826" y="1773562"/>
            <a:ext cx="64075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i="1" dirty="0">
                <a:solidFill>
                  <a:srgbClr val="0000FF"/>
                </a:solidFill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Ozone Hole </a:t>
            </a:r>
            <a:r>
              <a:rPr lang="en-US" altLang="zh-TW" sz="3600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&amp; </a:t>
            </a:r>
            <a:r>
              <a:rPr lang="en-US" altLang="zh-TW" sz="3600" i="1" dirty="0">
                <a:solidFill>
                  <a:srgbClr val="0000FF"/>
                </a:solidFill>
                <a:latin typeface="Century Schoolbook" panose="02040604050505020304" pitchFamily="18" charset="0"/>
                <a:ea typeface="Cambria Math" panose="02040503050406030204" pitchFamily="18" charset="0"/>
                <a:cs typeface="Times New Roman" panose="02020603050405020304" pitchFamily="18" charset="0"/>
              </a:rPr>
              <a:t>Human Beings</a:t>
            </a:r>
            <a:endParaRPr lang="zh-TW" altLang="en-US" sz="3600" i="1" dirty="0">
              <a:solidFill>
                <a:srgbClr val="0000FF"/>
              </a:solidFill>
              <a:latin typeface="Century Schoolbook" panose="02040604050505020304" pitchFamily="18" charset="0"/>
              <a:ea typeface="Cambria Math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280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7C078-DE8F-429F-9328-93D26C48C3F9}" type="slidenum">
              <a:rPr lang="zh-TW" altLang="en-US"/>
              <a:pPr/>
              <a:t>3</a:t>
            </a:fld>
            <a:endParaRPr lang="en-US" altLang="zh-TW"/>
          </a:p>
        </p:txBody>
      </p:sp>
      <p:sp>
        <p:nvSpPr>
          <p:cNvPr id="429060" name="Text Box 4"/>
          <p:cNvSpPr txBox="1">
            <a:spLocks noChangeArrowheads="1"/>
          </p:cNvSpPr>
          <p:nvPr/>
        </p:nvSpPr>
        <p:spPr bwMode="auto">
          <a:xfrm>
            <a:off x="730250" y="1985708"/>
            <a:ext cx="5492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kumimoji="1" lang="zh-TW" altLang="en-US" sz="2400">
                <a:latin typeface="Arial" charset="0"/>
              </a:rPr>
              <a:t>光子能量</a:t>
            </a:r>
          </a:p>
        </p:txBody>
      </p:sp>
      <p:sp>
        <p:nvSpPr>
          <p:cNvPr id="429061" name="Text Box 5"/>
          <p:cNvSpPr txBox="1">
            <a:spLocks noChangeArrowheads="1"/>
          </p:cNvSpPr>
          <p:nvPr/>
        </p:nvSpPr>
        <p:spPr bwMode="auto">
          <a:xfrm>
            <a:off x="336550" y="3231896"/>
            <a:ext cx="1303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  <a:ea typeface="新細明體" pitchFamily="18" charset="-120"/>
              </a:rPr>
              <a:t>kcal/mol</a:t>
            </a:r>
          </a:p>
        </p:txBody>
      </p:sp>
      <p:graphicFrame>
        <p:nvGraphicFramePr>
          <p:cNvPr id="42905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5998129"/>
              </p:ext>
            </p:extLst>
          </p:nvPr>
        </p:nvGraphicFramePr>
        <p:xfrm>
          <a:off x="1612900" y="514096"/>
          <a:ext cx="6965950" cy="526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12" name="Graph" r:id="rId4" imgW="7783200" imgH="5878800" progId="Origin50.Graph">
                  <p:embed/>
                </p:oleObj>
              </mc:Choice>
              <mc:Fallback>
                <p:oleObj name="Graph" r:id="rId4" imgW="7783200" imgH="587880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2900" y="514096"/>
                        <a:ext cx="6965950" cy="5260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9059" name="Text Box 3"/>
          <p:cNvSpPr txBox="1">
            <a:spLocks noChangeArrowheads="1"/>
          </p:cNvSpPr>
          <p:nvPr/>
        </p:nvSpPr>
        <p:spPr bwMode="auto">
          <a:xfrm>
            <a:off x="4568825" y="5589333"/>
            <a:ext cx="1385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2400" dirty="0">
                <a:latin typeface="Arial" charset="0"/>
              </a:rPr>
              <a:t>波長</a:t>
            </a:r>
            <a:r>
              <a:rPr kumimoji="1" lang="en-US" altLang="zh-TW" sz="2400" dirty="0">
                <a:latin typeface="Arial" charset="0"/>
              </a:rPr>
              <a:t>, nm</a:t>
            </a:r>
          </a:p>
        </p:txBody>
      </p:sp>
      <p:grpSp>
        <p:nvGrpSpPr>
          <p:cNvPr id="429062" name="Group 6"/>
          <p:cNvGrpSpPr>
            <a:grpSpLocks/>
          </p:cNvGrpSpPr>
          <p:nvPr/>
        </p:nvGrpSpPr>
        <p:grpSpPr bwMode="auto">
          <a:xfrm>
            <a:off x="2219325" y="2001582"/>
            <a:ext cx="5859462" cy="704530"/>
            <a:chOff x="1535" y="1069"/>
            <a:chExt cx="3556" cy="402"/>
          </a:xfrm>
        </p:grpSpPr>
        <p:sp>
          <p:nvSpPr>
            <p:cNvPr id="429063" name="Rectangle 7"/>
            <p:cNvSpPr>
              <a:spLocks noChangeArrowheads="1"/>
            </p:cNvSpPr>
            <p:nvPr/>
          </p:nvSpPr>
          <p:spPr bwMode="auto">
            <a:xfrm>
              <a:off x="1535" y="1069"/>
              <a:ext cx="3556" cy="402"/>
            </a:xfrm>
            <a:prstGeom prst="rect">
              <a:avLst/>
            </a:prstGeom>
            <a:solidFill>
              <a:srgbClr val="808080">
                <a:alpha val="25999"/>
              </a:srgb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29064" name="Text Box 8"/>
            <p:cNvSpPr txBox="1">
              <a:spLocks noChangeArrowheads="1"/>
            </p:cNvSpPr>
            <p:nvPr/>
          </p:nvSpPr>
          <p:spPr bwMode="auto">
            <a:xfrm>
              <a:off x="3129" y="1076"/>
              <a:ext cx="1037" cy="2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80008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zh-TW" altLang="en-US" sz="2400">
                  <a:latin typeface="Arial" charset="0"/>
                </a:rPr>
                <a:t>化學鍵強度</a:t>
              </a:r>
            </a:p>
          </p:txBody>
        </p:sp>
      </p:grpSp>
      <p:sp>
        <p:nvSpPr>
          <p:cNvPr id="429065" name="Rectangle 9"/>
          <p:cNvSpPr>
            <a:spLocks noChangeArrowheads="1"/>
          </p:cNvSpPr>
          <p:nvPr/>
        </p:nvSpPr>
        <p:spPr bwMode="auto">
          <a:xfrm>
            <a:off x="3330575" y="539496"/>
            <a:ext cx="415925" cy="4637087"/>
          </a:xfrm>
          <a:prstGeom prst="rect">
            <a:avLst/>
          </a:prstGeom>
          <a:solidFill>
            <a:srgbClr val="FF00FF">
              <a:alpha val="35001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29066" name="Rectangle 10"/>
          <p:cNvSpPr>
            <a:spLocks noChangeArrowheads="1"/>
          </p:cNvSpPr>
          <p:nvPr/>
        </p:nvSpPr>
        <p:spPr bwMode="auto">
          <a:xfrm>
            <a:off x="3748087" y="526796"/>
            <a:ext cx="744538" cy="4667250"/>
          </a:xfrm>
          <a:prstGeom prst="rect">
            <a:avLst/>
          </a:prstGeom>
          <a:solidFill>
            <a:srgbClr val="0000FF">
              <a:alpha val="20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TW" altLang="en-US" sz="1800">
              <a:latin typeface="Arial" charset="0"/>
              <a:ea typeface="新細明體" pitchFamily="18" charset="-120"/>
            </a:endParaRPr>
          </a:p>
        </p:txBody>
      </p:sp>
      <p:sp>
        <p:nvSpPr>
          <p:cNvPr id="429067" name="Text Box 11"/>
          <p:cNvSpPr txBox="1">
            <a:spLocks noChangeArrowheads="1"/>
          </p:cNvSpPr>
          <p:nvPr/>
        </p:nvSpPr>
        <p:spPr bwMode="auto">
          <a:xfrm>
            <a:off x="3773487" y="4216146"/>
            <a:ext cx="730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>
                <a:latin typeface="Arial" charset="0"/>
                <a:ea typeface="新細明體" pitchFamily="18" charset="-120"/>
              </a:rPr>
              <a:t>UV-A</a:t>
            </a:r>
          </a:p>
        </p:txBody>
      </p:sp>
      <p:sp>
        <p:nvSpPr>
          <p:cNvPr id="429068" name="Rectangle 12"/>
          <p:cNvSpPr>
            <a:spLocks noChangeArrowheads="1"/>
          </p:cNvSpPr>
          <p:nvPr/>
        </p:nvSpPr>
        <p:spPr bwMode="auto">
          <a:xfrm>
            <a:off x="2427287" y="537908"/>
            <a:ext cx="893763" cy="4649788"/>
          </a:xfrm>
          <a:prstGeom prst="rect">
            <a:avLst/>
          </a:prstGeom>
          <a:solidFill>
            <a:srgbClr val="800080">
              <a:alpha val="37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TW" altLang="en-US" sz="1800">
              <a:latin typeface="Arial" charset="0"/>
              <a:ea typeface="新細明體" pitchFamily="18" charset="-120"/>
            </a:endParaRPr>
          </a:p>
        </p:txBody>
      </p:sp>
      <p:sp>
        <p:nvSpPr>
          <p:cNvPr id="429069" name="Text Box 13"/>
          <p:cNvSpPr txBox="1">
            <a:spLocks noChangeArrowheads="1"/>
          </p:cNvSpPr>
          <p:nvPr/>
        </p:nvSpPr>
        <p:spPr bwMode="auto">
          <a:xfrm>
            <a:off x="2452687" y="4216146"/>
            <a:ext cx="742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>
                <a:latin typeface="Arial" charset="0"/>
                <a:ea typeface="新細明體" pitchFamily="18" charset="-120"/>
              </a:rPr>
              <a:t>UV-C</a:t>
            </a:r>
          </a:p>
        </p:txBody>
      </p:sp>
      <p:sp>
        <p:nvSpPr>
          <p:cNvPr id="429070" name="Text Box 14"/>
          <p:cNvSpPr txBox="1">
            <a:spLocks noChangeArrowheads="1"/>
          </p:cNvSpPr>
          <p:nvPr/>
        </p:nvSpPr>
        <p:spPr bwMode="auto">
          <a:xfrm>
            <a:off x="3190875" y="3663696"/>
            <a:ext cx="73025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>
                <a:latin typeface="Arial" charset="0"/>
                <a:ea typeface="新細明體" pitchFamily="18" charset="-120"/>
              </a:rPr>
              <a:t>UV-B</a:t>
            </a:r>
          </a:p>
        </p:txBody>
      </p:sp>
      <p:sp>
        <p:nvSpPr>
          <p:cNvPr id="429072" name="Text Box 16"/>
          <p:cNvSpPr txBox="1">
            <a:spLocks noChangeArrowheads="1"/>
          </p:cNvSpPr>
          <p:nvPr/>
        </p:nvSpPr>
        <p:spPr bwMode="auto">
          <a:xfrm>
            <a:off x="4611687" y="601408"/>
            <a:ext cx="4532313" cy="1006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b="1">
                <a:solidFill>
                  <a:srgbClr val="0000FF"/>
                </a:solidFill>
                <a:ea typeface="新細明體" pitchFamily="18" charset="-120"/>
              </a:rPr>
              <a:t>UV is important in Vitamin D synthesis, </a:t>
            </a:r>
            <a:r>
              <a:rPr lang="en-US" altLang="zh-TW" sz="2000" b="1">
                <a:solidFill>
                  <a:srgbClr val="FF0000"/>
                </a:solidFill>
                <a:ea typeface="新細明體" pitchFamily="18" charset="-120"/>
              </a:rPr>
              <a:t>DNA damage</a:t>
            </a:r>
            <a:r>
              <a:rPr lang="en-US" altLang="zh-TW" sz="2000" b="1">
                <a:solidFill>
                  <a:srgbClr val="0000FF"/>
                </a:solidFill>
                <a:ea typeface="新細明體" pitchFamily="18" charset="-120"/>
              </a:rPr>
              <a:t>, …</a:t>
            </a:r>
          </a:p>
        </p:txBody>
      </p:sp>
      <p:sp>
        <p:nvSpPr>
          <p:cNvPr id="429073" name="Text Box 17"/>
          <p:cNvSpPr txBox="1">
            <a:spLocks noChangeArrowheads="1"/>
          </p:cNvSpPr>
          <p:nvPr/>
        </p:nvSpPr>
        <p:spPr bwMode="auto">
          <a:xfrm>
            <a:off x="18930" y="500095"/>
            <a:ext cx="1620957" cy="1200329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 dirty="0">
                <a:solidFill>
                  <a:srgbClr val="0000FF"/>
                </a:solidFill>
              </a:rPr>
              <a:t>E</a:t>
            </a:r>
            <a:r>
              <a:rPr lang="en-US" altLang="zh-TW" sz="3600" dirty="0">
                <a:solidFill>
                  <a:srgbClr val="0000FF"/>
                </a:solidFill>
              </a:rPr>
              <a:t>=</a:t>
            </a:r>
            <a:r>
              <a:rPr lang="en-US" altLang="zh-TW" sz="3600" baseline="-25000" dirty="0">
                <a:solidFill>
                  <a:srgbClr val="0000FF"/>
                </a:solidFill>
              </a:rPr>
              <a:t> </a:t>
            </a:r>
            <a:r>
              <a:rPr lang="en-US" altLang="zh-TW" sz="3600" i="1" dirty="0" err="1">
                <a:solidFill>
                  <a:srgbClr val="0000FF"/>
                </a:solidFill>
              </a:rPr>
              <a:t>hv</a:t>
            </a:r>
            <a:endParaRPr lang="en-US" altLang="zh-TW" sz="3600" i="1" dirty="0">
              <a:solidFill>
                <a:srgbClr val="0000FF"/>
              </a:solidFill>
            </a:endParaRPr>
          </a:p>
          <a:p>
            <a:r>
              <a:rPr lang="en-US" altLang="zh-TW" sz="3600" i="1" dirty="0">
                <a:solidFill>
                  <a:srgbClr val="0000FF"/>
                </a:solidFill>
              </a:rPr>
              <a:t>  =</a:t>
            </a:r>
            <a:r>
              <a:rPr lang="en-US" altLang="zh-TW" sz="3600" i="1" baseline="-25000" dirty="0">
                <a:solidFill>
                  <a:srgbClr val="0000FF"/>
                </a:solidFill>
              </a:rPr>
              <a:t> </a:t>
            </a:r>
            <a:r>
              <a:rPr lang="en-US" altLang="zh-TW" sz="3600" i="1" dirty="0" err="1">
                <a:solidFill>
                  <a:srgbClr val="0000FF"/>
                </a:solidFill>
              </a:rPr>
              <a:t>hc</a:t>
            </a:r>
            <a:r>
              <a:rPr lang="en-US" altLang="zh-TW" sz="3600" i="1" dirty="0">
                <a:solidFill>
                  <a:srgbClr val="0000FF"/>
                </a:solidFill>
              </a:rPr>
              <a:t>/</a:t>
            </a:r>
            <a:r>
              <a:rPr lang="en-US" altLang="zh-TW" sz="3600" i="1" dirty="0">
                <a:solidFill>
                  <a:srgbClr val="0000FF"/>
                </a:solidFill>
                <a:latin typeface="Symbol" pitchFamily="18" charset="2"/>
              </a:rPr>
              <a:t>l</a:t>
            </a:r>
          </a:p>
        </p:txBody>
      </p:sp>
    </p:spTree>
    <p:extLst>
      <p:ext uri="{BB962C8B-B14F-4D97-AF65-F5344CB8AC3E}">
        <p14:creationId xmlns:p14="http://schemas.microsoft.com/office/powerpoint/2010/main" val="2235317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E4A28-93BC-4EBB-9459-49343E432717}" type="slidenum">
              <a:rPr lang="zh-TW" altLang="en-US"/>
              <a:pPr/>
              <a:t>4</a:t>
            </a:fld>
            <a:endParaRPr lang="en-US" altLang="zh-TW"/>
          </a:p>
        </p:txBody>
      </p:sp>
      <p:sp>
        <p:nvSpPr>
          <p:cNvPr id="430082" name="Line 2"/>
          <p:cNvSpPr>
            <a:spLocks noChangeShapeType="1"/>
          </p:cNvSpPr>
          <p:nvPr/>
        </p:nvSpPr>
        <p:spPr bwMode="auto">
          <a:xfrm>
            <a:off x="282575" y="1531938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3" name="Line 3"/>
          <p:cNvSpPr>
            <a:spLocks noChangeShapeType="1"/>
          </p:cNvSpPr>
          <p:nvPr/>
        </p:nvSpPr>
        <p:spPr bwMode="auto">
          <a:xfrm>
            <a:off x="282575" y="1889125"/>
            <a:ext cx="247491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4" name="Line 4"/>
          <p:cNvSpPr>
            <a:spLocks noChangeShapeType="1"/>
          </p:cNvSpPr>
          <p:nvPr/>
        </p:nvSpPr>
        <p:spPr bwMode="auto">
          <a:xfrm>
            <a:off x="282575" y="2246313"/>
            <a:ext cx="1708150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5" name="Line 5"/>
          <p:cNvSpPr>
            <a:spLocks noChangeShapeType="1"/>
          </p:cNvSpPr>
          <p:nvPr/>
        </p:nvSpPr>
        <p:spPr bwMode="auto">
          <a:xfrm>
            <a:off x="282575" y="2605088"/>
            <a:ext cx="2946400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6" name="Line 6"/>
          <p:cNvSpPr>
            <a:spLocks noChangeShapeType="1"/>
          </p:cNvSpPr>
          <p:nvPr/>
        </p:nvSpPr>
        <p:spPr bwMode="auto">
          <a:xfrm>
            <a:off x="282575" y="2962275"/>
            <a:ext cx="1279525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7" name="Line 7"/>
          <p:cNvSpPr>
            <a:spLocks noChangeShapeType="1"/>
          </p:cNvSpPr>
          <p:nvPr/>
        </p:nvSpPr>
        <p:spPr bwMode="auto">
          <a:xfrm>
            <a:off x="282575" y="3319463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8" name="Line 8"/>
          <p:cNvSpPr>
            <a:spLocks noChangeShapeType="1"/>
          </p:cNvSpPr>
          <p:nvPr/>
        </p:nvSpPr>
        <p:spPr bwMode="auto">
          <a:xfrm flipV="1">
            <a:off x="282575" y="3671888"/>
            <a:ext cx="22653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89" name="Line 9"/>
          <p:cNvSpPr>
            <a:spLocks noChangeShapeType="1"/>
          </p:cNvSpPr>
          <p:nvPr/>
        </p:nvSpPr>
        <p:spPr bwMode="auto">
          <a:xfrm>
            <a:off x="282575" y="4035425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90" name="Line 10"/>
          <p:cNvSpPr>
            <a:spLocks noChangeShapeType="1"/>
          </p:cNvSpPr>
          <p:nvPr/>
        </p:nvSpPr>
        <p:spPr bwMode="auto">
          <a:xfrm>
            <a:off x="282575" y="4392613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91" name="Line 11"/>
          <p:cNvSpPr>
            <a:spLocks noChangeShapeType="1"/>
          </p:cNvSpPr>
          <p:nvPr/>
        </p:nvSpPr>
        <p:spPr bwMode="auto">
          <a:xfrm>
            <a:off x="282575" y="4749800"/>
            <a:ext cx="1998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92" name="Line 12"/>
          <p:cNvSpPr>
            <a:spLocks noChangeShapeType="1"/>
          </p:cNvSpPr>
          <p:nvPr/>
        </p:nvSpPr>
        <p:spPr bwMode="auto">
          <a:xfrm>
            <a:off x="282575" y="5106988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093" name="Line 13"/>
          <p:cNvSpPr>
            <a:spLocks noChangeShapeType="1"/>
          </p:cNvSpPr>
          <p:nvPr/>
        </p:nvSpPr>
        <p:spPr bwMode="auto">
          <a:xfrm>
            <a:off x="282575" y="5465763"/>
            <a:ext cx="4284663" cy="0"/>
          </a:xfrm>
          <a:prstGeom prst="line">
            <a:avLst/>
          </a:prstGeom>
          <a:noFill/>
          <a:ln w="254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graphicFrame>
        <p:nvGraphicFramePr>
          <p:cNvPr id="430094" name="Object 14"/>
          <p:cNvGraphicFramePr>
            <a:graphicFrameLocks noChangeAspect="1"/>
          </p:cNvGraphicFramePr>
          <p:nvPr/>
        </p:nvGraphicFramePr>
        <p:xfrm>
          <a:off x="1160463" y="1085850"/>
          <a:ext cx="2528887" cy="5248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40" name="Graph" r:id="rId4" imgW="2528280" imgH="5248800" progId="Origin50.Graph">
                  <p:embed/>
                </p:oleObj>
              </mc:Choice>
              <mc:Fallback>
                <p:oleObj name="Graph" r:id="rId4" imgW="2528280" imgH="524880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1085850"/>
                        <a:ext cx="2528887" cy="5248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30095" name="Group 15"/>
          <p:cNvGrpSpPr>
            <a:grpSpLocks/>
          </p:cNvGrpSpPr>
          <p:nvPr/>
        </p:nvGrpSpPr>
        <p:grpSpPr bwMode="auto">
          <a:xfrm>
            <a:off x="5187950" y="1125538"/>
            <a:ext cx="3695700" cy="5248275"/>
            <a:chOff x="3268" y="175"/>
            <a:chExt cx="2328" cy="3306"/>
          </a:xfrm>
        </p:grpSpPr>
        <p:sp>
          <p:nvSpPr>
            <p:cNvPr id="430096" name="Line 16"/>
            <p:cNvSpPr>
              <a:spLocks noChangeShapeType="1"/>
            </p:cNvSpPr>
            <p:nvPr/>
          </p:nvSpPr>
          <p:spPr bwMode="auto">
            <a:xfrm>
              <a:off x="3268" y="443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graphicFrame>
          <p:nvGraphicFramePr>
            <p:cNvPr id="430097" name="Object 17"/>
            <p:cNvGraphicFramePr>
              <a:graphicFrameLocks noChangeAspect="1"/>
            </p:cNvGraphicFramePr>
            <p:nvPr/>
          </p:nvGraphicFramePr>
          <p:xfrm>
            <a:off x="3634" y="175"/>
            <a:ext cx="1593" cy="3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241" name="Graph" r:id="rId6" imgW="2528280" imgH="5248800" progId="Origin50.Graph">
                    <p:embed/>
                  </p:oleObj>
                </mc:Choice>
                <mc:Fallback>
                  <p:oleObj name="Graph" r:id="rId6" imgW="2528280" imgH="5248800" progId="Origin50.Graph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34" y="175"/>
                          <a:ext cx="1593" cy="330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30098" name="Line 18"/>
            <p:cNvSpPr>
              <a:spLocks noChangeShapeType="1"/>
            </p:cNvSpPr>
            <p:nvPr/>
          </p:nvSpPr>
          <p:spPr bwMode="auto">
            <a:xfrm>
              <a:off x="3268" y="669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099" name="Line 19"/>
            <p:cNvSpPr>
              <a:spLocks noChangeShapeType="1"/>
            </p:cNvSpPr>
            <p:nvPr/>
          </p:nvSpPr>
          <p:spPr bwMode="auto">
            <a:xfrm>
              <a:off x="3268" y="895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0" name="Line 20"/>
            <p:cNvSpPr>
              <a:spLocks noChangeShapeType="1"/>
            </p:cNvSpPr>
            <p:nvPr/>
          </p:nvSpPr>
          <p:spPr bwMode="auto">
            <a:xfrm>
              <a:off x="3268" y="1121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1" name="Line 21"/>
            <p:cNvSpPr>
              <a:spLocks noChangeShapeType="1"/>
            </p:cNvSpPr>
            <p:nvPr/>
          </p:nvSpPr>
          <p:spPr bwMode="auto">
            <a:xfrm>
              <a:off x="3268" y="1347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2" name="Line 22"/>
            <p:cNvSpPr>
              <a:spLocks noChangeShapeType="1"/>
            </p:cNvSpPr>
            <p:nvPr/>
          </p:nvSpPr>
          <p:spPr bwMode="auto">
            <a:xfrm>
              <a:off x="3268" y="1573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3" name="Line 23"/>
            <p:cNvSpPr>
              <a:spLocks noChangeShapeType="1"/>
            </p:cNvSpPr>
            <p:nvPr/>
          </p:nvSpPr>
          <p:spPr bwMode="auto">
            <a:xfrm>
              <a:off x="3268" y="1799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4" name="Line 24"/>
            <p:cNvSpPr>
              <a:spLocks noChangeShapeType="1"/>
            </p:cNvSpPr>
            <p:nvPr/>
          </p:nvSpPr>
          <p:spPr bwMode="auto">
            <a:xfrm>
              <a:off x="3268" y="2025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5" name="Line 25"/>
            <p:cNvSpPr>
              <a:spLocks noChangeShapeType="1"/>
            </p:cNvSpPr>
            <p:nvPr/>
          </p:nvSpPr>
          <p:spPr bwMode="auto">
            <a:xfrm>
              <a:off x="3268" y="2251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6" name="Line 26"/>
            <p:cNvSpPr>
              <a:spLocks noChangeShapeType="1"/>
            </p:cNvSpPr>
            <p:nvPr/>
          </p:nvSpPr>
          <p:spPr bwMode="auto">
            <a:xfrm>
              <a:off x="3278" y="2482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7" name="Line 27"/>
            <p:cNvSpPr>
              <a:spLocks noChangeShapeType="1"/>
            </p:cNvSpPr>
            <p:nvPr/>
          </p:nvSpPr>
          <p:spPr bwMode="auto">
            <a:xfrm>
              <a:off x="3278" y="2708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430108" name="Line 28"/>
            <p:cNvSpPr>
              <a:spLocks noChangeShapeType="1"/>
            </p:cNvSpPr>
            <p:nvPr/>
          </p:nvSpPr>
          <p:spPr bwMode="auto">
            <a:xfrm>
              <a:off x="3278" y="2934"/>
              <a:ext cx="2318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430109" name="Text Box 29"/>
          <p:cNvSpPr txBox="1">
            <a:spLocks noChangeArrowheads="1"/>
          </p:cNvSpPr>
          <p:nvPr/>
        </p:nvSpPr>
        <p:spPr bwMode="auto">
          <a:xfrm>
            <a:off x="508000" y="323850"/>
            <a:ext cx="292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>
                <a:solidFill>
                  <a:srgbClr val="000000"/>
                </a:solidFill>
                <a:ea typeface="標楷體" pitchFamily="65" charset="-120"/>
              </a:rPr>
              <a:t>光被分子吸收的機率</a:t>
            </a:r>
          </a:p>
        </p:txBody>
      </p:sp>
      <p:graphicFrame>
        <p:nvGraphicFramePr>
          <p:cNvPr id="430110" name="Object 30"/>
          <p:cNvGraphicFramePr>
            <a:graphicFrameLocks noChangeAspect="1"/>
          </p:cNvGraphicFramePr>
          <p:nvPr/>
        </p:nvGraphicFramePr>
        <p:xfrm>
          <a:off x="3321050" y="407988"/>
          <a:ext cx="544513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42" name="方程式" r:id="rId7" imgW="152280" imgH="126720" progId="Equation.3">
                  <p:embed/>
                </p:oleObj>
              </mc:Choice>
              <mc:Fallback>
                <p:oleObj name="方程式" r:id="rId7" imgW="152280" imgH="126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1050" y="407988"/>
                        <a:ext cx="544513" cy="323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1" name="Text Box 31"/>
          <p:cNvSpPr txBox="1">
            <a:spLocks noChangeArrowheads="1"/>
          </p:cNvSpPr>
          <p:nvPr/>
        </p:nvSpPr>
        <p:spPr bwMode="auto">
          <a:xfrm>
            <a:off x="3678238" y="320675"/>
            <a:ext cx="3705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00"/>
                </a:solidFill>
                <a:ea typeface="標楷體" pitchFamily="65" charset="-120"/>
              </a:rPr>
              <a:t>(</a:t>
            </a:r>
            <a:r>
              <a:rPr lang="zh-TW" altLang="en-US" sz="2400">
                <a:solidFill>
                  <a:srgbClr val="000000"/>
                </a:solidFill>
                <a:ea typeface="標楷體" pitchFamily="65" charset="-120"/>
              </a:rPr>
              <a:t>截面積</a:t>
            </a:r>
            <a:r>
              <a:rPr lang="en-US" altLang="zh-TW" sz="2400">
                <a:solidFill>
                  <a:srgbClr val="000000"/>
                </a:solidFill>
                <a:ea typeface="標楷體" pitchFamily="65" charset="-120"/>
              </a:rPr>
              <a:t>) (</a:t>
            </a:r>
            <a:r>
              <a:rPr lang="zh-TW" altLang="en-US" sz="2400">
                <a:solidFill>
                  <a:srgbClr val="000000"/>
                </a:solidFill>
                <a:ea typeface="標楷體" pitchFamily="65" charset="-120"/>
              </a:rPr>
              <a:t>濃度</a:t>
            </a:r>
            <a:r>
              <a:rPr lang="en-US" altLang="zh-TW" sz="2400">
                <a:solidFill>
                  <a:srgbClr val="000000"/>
                </a:solidFill>
                <a:ea typeface="標楷體" pitchFamily="65" charset="-120"/>
              </a:rPr>
              <a:t>) (</a:t>
            </a:r>
            <a:r>
              <a:rPr lang="zh-TW" altLang="en-US" sz="2400">
                <a:solidFill>
                  <a:srgbClr val="000000"/>
                </a:solidFill>
                <a:ea typeface="標楷體" pitchFamily="65" charset="-120"/>
              </a:rPr>
              <a:t>光徑長度</a:t>
            </a:r>
            <a:r>
              <a:rPr lang="en-US" altLang="zh-TW" sz="2400">
                <a:solidFill>
                  <a:srgbClr val="000000"/>
                </a:solidFill>
                <a:ea typeface="標楷體" pitchFamily="65" charset="-120"/>
              </a:rPr>
              <a:t>)</a:t>
            </a:r>
          </a:p>
        </p:txBody>
      </p:sp>
      <p:sp>
        <p:nvSpPr>
          <p:cNvPr id="430112" name="Oval 32"/>
          <p:cNvSpPr>
            <a:spLocks noChangeArrowheads="1"/>
          </p:cNvSpPr>
          <p:nvPr/>
        </p:nvSpPr>
        <p:spPr bwMode="auto">
          <a:xfrm>
            <a:off x="4297363" y="290513"/>
            <a:ext cx="117475" cy="111125"/>
          </a:xfrm>
          <a:prstGeom prst="ellipse">
            <a:avLst/>
          </a:pr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430113" name="Line 33"/>
          <p:cNvSpPr>
            <a:spLocks noChangeShapeType="1"/>
          </p:cNvSpPr>
          <p:nvPr/>
        </p:nvSpPr>
        <p:spPr bwMode="auto">
          <a:xfrm>
            <a:off x="3800475" y="762000"/>
            <a:ext cx="1076325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6399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85AD0-A30D-46D1-B54B-4482D28C92B9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656388" name="Text Box 4"/>
          <p:cNvSpPr txBox="1">
            <a:spLocks noChangeArrowheads="1"/>
          </p:cNvSpPr>
          <p:nvPr/>
        </p:nvSpPr>
        <p:spPr bwMode="auto">
          <a:xfrm>
            <a:off x="2714625" y="320265"/>
            <a:ext cx="3717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dirty="0"/>
              <a:t>Demo (Fluorescent Dye)</a:t>
            </a:r>
          </a:p>
        </p:txBody>
      </p:sp>
      <p:sp>
        <p:nvSpPr>
          <p:cNvPr id="2" name="矩形 1"/>
          <p:cNvSpPr/>
          <p:nvPr/>
        </p:nvSpPr>
        <p:spPr bwMode="auto">
          <a:xfrm>
            <a:off x="15215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矩形 4"/>
          <p:cNvSpPr/>
          <p:nvPr/>
        </p:nvSpPr>
        <p:spPr bwMode="auto">
          <a:xfrm>
            <a:off x="16739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矩形 5"/>
          <p:cNvSpPr/>
          <p:nvPr/>
        </p:nvSpPr>
        <p:spPr bwMode="auto">
          <a:xfrm>
            <a:off x="18263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19787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8" name="矩形 7"/>
          <p:cNvSpPr/>
          <p:nvPr/>
        </p:nvSpPr>
        <p:spPr bwMode="auto">
          <a:xfrm>
            <a:off x="21311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矩形 8"/>
          <p:cNvSpPr/>
          <p:nvPr/>
        </p:nvSpPr>
        <p:spPr bwMode="auto">
          <a:xfrm>
            <a:off x="22835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0" name="矩形 9"/>
          <p:cNvSpPr/>
          <p:nvPr/>
        </p:nvSpPr>
        <p:spPr bwMode="auto">
          <a:xfrm>
            <a:off x="24359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25883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27407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3" name="矩形 12"/>
          <p:cNvSpPr/>
          <p:nvPr/>
        </p:nvSpPr>
        <p:spPr bwMode="auto">
          <a:xfrm>
            <a:off x="28931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30455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1979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33503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35027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36551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9" name="矩形 18"/>
          <p:cNvSpPr/>
          <p:nvPr/>
        </p:nvSpPr>
        <p:spPr bwMode="auto">
          <a:xfrm>
            <a:off x="3807586" y="1525404"/>
            <a:ext cx="98323" cy="3529781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0" name="Line 7"/>
          <p:cNvSpPr>
            <a:spLocks noChangeShapeType="1"/>
          </p:cNvSpPr>
          <p:nvPr/>
        </p:nvSpPr>
        <p:spPr bwMode="auto">
          <a:xfrm>
            <a:off x="391977" y="3290294"/>
            <a:ext cx="4284663" cy="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5082678" y="1003369"/>
            <a:ext cx="3409908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100%*0.99=99%</a:t>
            </a:r>
          </a:p>
          <a:p>
            <a:r>
              <a:rPr lang="en-US" altLang="zh-TW" dirty="0" smtClean="0"/>
              <a:t>99%*0.99=98.01%</a:t>
            </a:r>
          </a:p>
          <a:p>
            <a:r>
              <a:rPr lang="en-US" altLang="zh-TW" dirty="0" smtClean="0"/>
              <a:t>98.01%*0.99=97.03%</a:t>
            </a:r>
            <a:endParaRPr lang="zh-TW" altLang="en-US" dirty="0" smtClean="0"/>
          </a:p>
          <a:p>
            <a:r>
              <a:rPr lang="en-US" altLang="zh-TW" dirty="0" smtClean="0"/>
              <a:t>97.03%*0.99=96.06%</a:t>
            </a:r>
          </a:p>
          <a:p>
            <a:endParaRPr lang="en-US" altLang="zh-TW" dirty="0"/>
          </a:p>
          <a:p>
            <a:r>
              <a:rPr lang="en-US" altLang="zh-TW" dirty="0" smtClean="0"/>
              <a:t>0.99^10=90.4%</a:t>
            </a:r>
            <a:endParaRPr lang="zh-TW" altLang="en-US" dirty="0" smtClean="0"/>
          </a:p>
          <a:p>
            <a:r>
              <a:rPr lang="en-US" altLang="zh-TW" dirty="0" smtClean="0"/>
              <a:t>0.99^20=81.8%</a:t>
            </a:r>
            <a:endParaRPr lang="zh-TW" altLang="en-US" dirty="0" smtClean="0"/>
          </a:p>
          <a:p>
            <a:r>
              <a:rPr lang="en-US" altLang="zh-TW" dirty="0" smtClean="0"/>
              <a:t>0.99^40=66.9%</a:t>
            </a:r>
          </a:p>
          <a:p>
            <a:r>
              <a:rPr lang="en-US" altLang="zh-TW" dirty="0" smtClean="0"/>
              <a:t>0.99^80=44.8%</a:t>
            </a:r>
          </a:p>
          <a:p>
            <a:r>
              <a:rPr lang="en-US" altLang="zh-TW" dirty="0" smtClean="0"/>
              <a:t>0.99^160=20.0%</a:t>
            </a:r>
            <a:endParaRPr lang="zh-TW" altLang="en-US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4583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4B3EF-BCE7-4EA2-84A3-F5ED9D2BD57E}" type="slidenum">
              <a:rPr lang="zh-TW" altLang="en-US"/>
              <a:pPr/>
              <a:t>6</a:t>
            </a:fld>
            <a:endParaRPr lang="en-US" altLang="zh-TW"/>
          </a:p>
        </p:txBody>
      </p:sp>
      <p:grpSp>
        <p:nvGrpSpPr>
          <p:cNvPr id="393224" name="Group 8"/>
          <p:cNvGrpSpPr>
            <a:grpSpLocks/>
          </p:cNvGrpSpPr>
          <p:nvPr/>
        </p:nvGrpSpPr>
        <p:grpSpPr bwMode="auto">
          <a:xfrm>
            <a:off x="249238" y="109538"/>
            <a:ext cx="8686800" cy="6410325"/>
            <a:chOff x="157" y="69"/>
            <a:chExt cx="5472" cy="4038"/>
          </a:xfrm>
        </p:grpSpPr>
        <p:pic>
          <p:nvPicPr>
            <p:cNvPr id="393220" name="Picture 4" descr="4-1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" y="69"/>
              <a:ext cx="5472" cy="4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3221" name="Text Box 5"/>
            <p:cNvSpPr txBox="1">
              <a:spLocks noChangeArrowheads="1"/>
            </p:cNvSpPr>
            <p:nvPr/>
          </p:nvSpPr>
          <p:spPr bwMode="auto">
            <a:xfrm>
              <a:off x="4566" y="2953"/>
              <a:ext cx="651" cy="32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2800">
                  <a:solidFill>
                    <a:srgbClr val="0000FF"/>
                  </a:solidFill>
                  <a:ea typeface="標楷體" pitchFamily="65" charset="-120"/>
                </a:rPr>
                <a:t>UV-A</a:t>
              </a:r>
            </a:p>
          </p:txBody>
        </p:sp>
        <p:sp>
          <p:nvSpPr>
            <p:cNvPr id="393222" name="Text Box 6"/>
            <p:cNvSpPr txBox="1">
              <a:spLocks noChangeArrowheads="1"/>
            </p:cNvSpPr>
            <p:nvPr/>
          </p:nvSpPr>
          <p:spPr bwMode="auto">
            <a:xfrm>
              <a:off x="3687" y="2770"/>
              <a:ext cx="65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2800">
                  <a:solidFill>
                    <a:srgbClr val="0000FF"/>
                  </a:solidFill>
                  <a:ea typeface="標楷體" pitchFamily="65" charset="-120"/>
                </a:rPr>
                <a:t>UV-B</a:t>
              </a:r>
            </a:p>
          </p:txBody>
        </p:sp>
        <p:sp>
          <p:nvSpPr>
            <p:cNvPr id="393223" name="Rectangle 7"/>
            <p:cNvSpPr>
              <a:spLocks noChangeArrowheads="1"/>
            </p:cNvSpPr>
            <p:nvPr/>
          </p:nvSpPr>
          <p:spPr bwMode="auto">
            <a:xfrm>
              <a:off x="3448" y="3040"/>
              <a:ext cx="920" cy="144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393225" name="Text Box 9"/>
          <p:cNvSpPr txBox="1">
            <a:spLocks noChangeArrowheads="1"/>
          </p:cNvSpPr>
          <p:nvPr/>
        </p:nvSpPr>
        <p:spPr bwMode="auto">
          <a:xfrm>
            <a:off x="6737350" y="4762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臭氧吸收</a:t>
            </a:r>
          </a:p>
        </p:txBody>
      </p:sp>
      <p:sp>
        <p:nvSpPr>
          <p:cNvPr id="393226" name="Rectangle 10"/>
          <p:cNvSpPr>
            <a:spLocks noChangeArrowheads="1"/>
          </p:cNvSpPr>
          <p:nvPr/>
        </p:nvSpPr>
        <p:spPr bwMode="auto">
          <a:xfrm>
            <a:off x="5745163" y="3257550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陽光強度</a:t>
            </a:r>
          </a:p>
        </p:txBody>
      </p:sp>
    </p:spTree>
    <p:extLst>
      <p:ext uri="{BB962C8B-B14F-4D97-AF65-F5344CB8AC3E}">
        <p14:creationId xmlns:p14="http://schemas.microsoft.com/office/powerpoint/2010/main" val="405886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A48B-FDDC-4724-A66A-D4E8FB462B6C}" type="slidenum">
              <a:rPr lang="zh-TW" altLang="en-US"/>
              <a:pPr/>
              <a:t>7</a:t>
            </a:fld>
            <a:endParaRPr lang="en-US" altLang="zh-TW"/>
          </a:p>
        </p:txBody>
      </p:sp>
      <p:pic>
        <p:nvPicPr>
          <p:cNvPr id="567300" name="Picture 4" descr="Graph showing vertical distribution of ozone in the atmosph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1181100"/>
            <a:ext cx="7866062" cy="445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7302" name="Rectangle 6"/>
          <p:cNvSpPr>
            <a:spLocks noChangeArrowheads="1"/>
          </p:cNvSpPr>
          <p:nvPr/>
        </p:nvSpPr>
        <p:spPr bwMode="auto">
          <a:xfrm>
            <a:off x="6175375" y="5300663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800">
                <a:solidFill>
                  <a:srgbClr val="0000FF"/>
                </a:solidFill>
                <a:ea typeface="標楷體" pitchFamily="65" charset="-120"/>
              </a:rPr>
              <a:t>臭氧濃度</a:t>
            </a:r>
          </a:p>
        </p:txBody>
      </p:sp>
      <p:sp>
        <p:nvSpPr>
          <p:cNvPr id="567303" name="Text Box 7"/>
          <p:cNvSpPr txBox="1">
            <a:spLocks noChangeArrowheads="1"/>
          </p:cNvSpPr>
          <p:nvPr/>
        </p:nvSpPr>
        <p:spPr bwMode="auto">
          <a:xfrm rot="16200000">
            <a:off x="256382" y="1599406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800">
                <a:solidFill>
                  <a:srgbClr val="0000FF"/>
                </a:solidFill>
                <a:ea typeface="標楷體" pitchFamily="65" charset="-120"/>
              </a:rPr>
              <a:t>高度</a:t>
            </a:r>
          </a:p>
        </p:txBody>
      </p:sp>
    </p:spTree>
    <p:extLst>
      <p:ext uri="{BB962C8B-B14F-4D97-AF65-F5344CB8AC3E}">
        <p14:creationId xmlns:p14="http://schemas.microsoft.com/office/powerpoint/2010/main" val="161743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AF397-0332-4DE6-AC67-57EFBCCA555C}" type="slidenum">
              <a:rPr lang="zh-TW" altLang="en-US"/>
              <a:pPr/>
              <a:t>8</a:t>
            </a:fld>
            <a:endParaRPr lang="en-US" altLang="zh-TW"/>
          </a:p>
        </p:txBody>
      </p:sp>
      <p:sp>
        <p:nvSpPr>
          <p:cNvPr id="375810" name="Text Box 2"/>
          <p:cNvSpPr txBox="1">
            <a:spLocks noChangeArrowheads="1"/>
          </p:cNvSpPr>
          <p:nvPr/>
        </p:nvSpPr>
        <p:spPr bwMode="auto">
          <a:xfrm>
            <a:off x="1162050" y="582613"/>
            <a:ext cx="68214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臭氧層吸收了陽光中波長在</a:t>
            </a:r>
            <a:r>
              <a:rPr kumimoji="1" lang="en-US" altLang="zh-TW" sz="24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300</a:t>
            </a:r>
            <a:r>
              <a:rPr kumimoji="1" lang="zh-TW" altLang="en-US" sz="24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奈米以下的紫外光</a:t>
            </a:r>
            <a:r>
              <a:rPr kumimoji="1" lang="zh-TW" altLang="en-US" sz="2400">
                <a:solidFill>
                  <a:srgbClr val="0000FF"/>
                </a:solidFill>
                <a:ea typeface="標楷體" pitchFamily="65" charset="-120"/>
                <a:cs typeface="Times New Roman" pitchFamily="18" charset="0"/>
              </a:rPr>
              <a:t> </a:t>
            </a:r>
          </a:p>
        </p:txBody>
      </p:sp>
      <p:sp>
        <p:nvSpPr>
          <p:cNvPr id="375811" name="Text Box 3"/>
          <p:cNvSpPr txBox="1">
            <a:spLocks noChangeArrowheads="1"/>
          </p:cNvSpPr>
          <p:nvPr/>
        </p:nvSpPr>
        <p:spPr bwMode="auto">
          <a:xfrm>
            <a:off x="3262313" y="1677988"/>
            <a:ext cx="262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如果臭氧層變稀薄</a:t>
            </a:r>
          </a:p>
        </p:txBody>
      </p:sp>
      <p:sp>
        <p:nvSpPr>
          <p:cNvPr id="375812" name="Text Box 4"/>
          <p:cNvSpPr txBox="1">
            <a:spLocks noChangeArrowheads="1"/>
          </p:cNvSpPr>
          <p:nvPr/>
        </p:nvSpPr>
        <p:spPr bwMode="auto">
          <a:xfrm>
            <a:off x="2017713" y="3279775"/>
            <a:ext cx="51101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陽光中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UV-B (290</a:t>
            </a:r>
            <a:r>
              <a:rPr kumimoji="1" lang="en-US" altLang="zh-TW" sz="2400">
                <a:solidFill>
                  <a:srgbClr val="000000"/>
                </a:solidFill>
                <a:latin typeface="Symbol" pitchFamily="18" charset="2"/>
                <a:ea typeface="標楷體" pitchFamily="65" charset="-120"/>
                <a:cs typeface="Times New Roman" pitchFamily="18" charset="0"/>
              </a:rPr>
              <a:t>-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320</a:t>
            </a:r>
            <a:r>
              <a:rPr kumimoji="1" lang="zh-TW" altLang="en-US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奈米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) </a:t>
            </a:r>
            <a:r>
              <a:rPr kumimoji="1" lang="zh-TW" altLang="en-US" sz="24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波段</a:t>
            </a:r>
            <a:r>
              <a:rPr kumimoji="1" lang="zh-TW" altLang="en-US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增強</a:t>
            </a:r>
          </a:p>
        </p:txBody>
      </p:sp>
      <p:sp>
        <p:nvSpPr>
          <p:cNvPr id="375813" name="Text Box 5"/>
          <p:cNvSpPr txBox="1">
            <a:spLocks noChangeArrowheads="1"/>
          </p:cNvSpPr>
          <p:nvPr/>
        </p:nvSpPr>
        <p:spPr bwMode="auto">
          <a:xfrm>
            <a:off x="2676525" y="4922838"/>
            <a:ext cx="380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00"/>
                </a:solidFill>
                <a:ea typeface="標楷體" pitchFamily="65" charset="-120"/>
              </a:rPr>
              <a:t>破壞生物圈 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(DNA </a:t>
            </a:r>
            <a:r>
              <a:rPr kumimoji="1" lang="zh-TW" altLang="en-US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破壞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, </a:t>
            </a:r>
            <a:r>
              <a:rPr kumimoji="1" lang="en-US" altLang="zh-TW" sz="2400" b="1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…</a:t>
            </a: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</p:txBody>
      </p:sp>
      <p:sp>
        <p:nvSpPr>
          <p:cNvPr id="375814" name="AutoShape 6"/>
          <p:cNvSpPr>
            <a:spLocks noChangeArrowheads="1"/>
          </p:cNvSpPr>
          <p:nvPr/>
        </p:nvSpPr>
        <p:spPr bwMode="auto">
          <a:xfrm>
            <a:off x="4425950" y="2524125"/>
            <a:ext cx="293688" cy="514350"/>
          </a:xfrm>
          <a:prstGeom prst="downArrow">
            <a:avLst>
              <a:gd name="adj1" fmla="val 50000"/>
              <a:gd name="adj2" fmla="val 43784"/>
            </a:avLst>
          </a:prstGeom>
          <a:noFill/>
          <a:ln w="25400" algn="ctr">
            <a:solidFill>
              <a:srgbClr val="FF0000"/>
            </a:solidFill>
            <a:miter lim="800000"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75815" name="AutoShape 7"/>
          <p:cNvSpPr>
            <a:spLocks noChangeArrowheads="1"/>
          </p:cNvSpPr>
          <p:nvPr/>
        </p:nvSpPr>
        <p:spPr bwMode="auto">
          <a:xfrm>
            <a:off x="4425950" y="4113213"/>
            <a:ext cx="293688" cy="514350"/>
          </a:xfrm>
          <a:prstGeom prst="downArrow">
            <a:avLst>
              <a:gd name="adj1" fmla="val 50000"/>
              <a:gd name="adj2" fmla="val 43784"/>
            </a:avLst>
          </a:prstGeom>
          <a:noFill/>
          <a:ln w="25400" algn="ctr">
            <a:solidFill>
              <a:srgbClr val="FF0000"/>
            </a:solidFill>
            <a:miter lim="800000"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75816" name="AutoShape 8"/>
          <p:cNvSpPr>
            <a:spLocks noChangeArrowheads="1"/>
          </p:cNvSpPr>
          <p:nvPr/>
        </p:nvSpPr>
        <p:spPr bwMode="auto">
          <a:xfrm>
            <a:off x="725488" y="404813"/>
            <a:ext cx="7645400" cy="876300"/>
          </a:xfrm>
          <a:prstGeom prst="horizontalScroll">
            <a:avLst>
              <a:gd name="adj" fmla="val 12500"/>
            </a:avLst>
          </a:prstGeom>
          <a:noFill/>
          <a:ln w="25400">
            <a:solidFill>
              <a:srgbClr val="FF9933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2400">
              <a:solidFill>
                <a:srgbClr val="FF9933"/>
              </a:solidFill>
              <a:ea typeface="標楷體" pitchFamily="65" charset="-120"/>
            </a:endParaRPr>
          </a:p>
        </p:txBody>
      </p:sp>
      <p:sp>
        <p:nvSpPr>
          <p:cNvPr id="375817" name="AutoShape 9"/>
          <p:cNvSpPr>
            <a:spLocks noChangeArrowheads="1"/>
          </p:cNvSpPr>
          <p:nvPr/>
        </p:nvSpPr>
        <p:spPr bwMode="auto">
          <a:xfrm>
            <a:off x="1922463" y="3192463"/>
            <a:ext cx="5289550" cy="652462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FF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75818" name="AutoShape 10"/>
          <p:cNvSpPr>
            <a:spLocks noChangeArrowheads="1"/>
          </p:cNvSpPr>
          <p:nvPr/>
        </p:nvSpPr>
        <p:spPr bwMode="auto">
          <a:xfrm>
            <a:off x="2528888" y="4792663"/>
            <a:ext cx="4075112" cy="754062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FF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75819" name="AutoShape 11"/>
          <p:cNvSpPr>
            <a:spLocks noChangeArrowheads="1"/>
          </p:cNvSpPr>
          <p:nvPr/>
        </p:nvSpPr>
        <p:spPr bwMode="auto">
          <a:xfrm>
            <a:off x="3205163" y="1590675"/>
            <a:ext cx="2725737" cy="660400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FF"/>
            </a:solidFill>
            <a:round/>
            <a:headEnd/>
            <a:tailEnd type="none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 sz="2400">
              <a:solidFill>
                <a:srgbClr val="000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88121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9F644-4EF0-4AF9-895A-2F3BEB4BF671}" type="slidenum">
              <a:rPr lang="zh-TW" altLang="en-US"/>
              <a:pPr/>
              <a:t>9</a:t>
            </a:fld>
            <a:endParaRPr lang="en-US" altLang="zh-TW"/>
          </a:p>
        </p:txBody>
      </p:sp>
      <p:pic>
        <p:nvPicPr>
          <p:cNvPr id="448514" name="Picture 2" descr="1208246633"/>
          <p:cNvPicPr>
            <a:picLocks noChangeAspect="1" noChangeArrowheads="1"/>
          </p:cNvPicPr>
          <p:nvPr/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13" y="893763"/>
            <a:ext cx="4903787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8515" name="Picture 3" descr="C-0003-3_L_%A6w%AD%40%C5%CEspf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400"/>
            <a:ext cx="4852988" cy="619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8516" name="Text Box 4"/>
          <p:cNvSpPr txBox="1">
            <a:spLocks noChangeArrowheads="1"/>
          </p:cNvSpPr>
          <p:nvPr/>
        </p:nvSpPr>
        <p:spPr bwMode="auto">
          <a:xfrm>
            <a:off x="800100" y="114300"/>
            <a:ext cx="5605463" cy="1231900"/>
          </a:xfrm>
          <a:prstGeom prst="rect">
            <a:avLst/>
          </a:prstGeom>
          <a:solidFill>
            <a:schemeClr val="bg1"/>
          </a:solidFill>
          <a:ln w="28575">
            <a:solidFill>
              <a:srgbClr val="CC00CC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TW">
                <a:solidFill>
                  <a:srgbClr val="CC00FF"/>
                </a:solidFill>
                <a:ea typeface="新細明體" pitchFamily="18" charset="-120"/>
              </a:rPr>
              <a:t>SPF : block UV-B (sun burn)</a:t>
            </a:r>
          </a:p>
          <a:p>
            <a:pPr>
              <a:lnSpc>
                <a:spcPct val="130000"/>
              </a:lnSpc>
            </a:pPr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PA   : block UV-A (darkening, aging)</a:t>
            </a:r>
          </a:p>
        </p:txBody>
      </p:sp>
    </p:spTree>
    <p:extLst>
      <p:ext uri="{BB962C8B-B14F-4D97-AF65-F5344CB8AC3E}">
        <p14:creationId xmlns:p14="http://schemas.microsoft.com/office/powerpoint/2010/main" val="1731018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E60D-09E2-41C8-A12E-47D47AE5D327}" type="slidenum">
              <a:rPr lang="zh-TW" altLang="en-US"/>
              <a:pPr/>
              <a:t>10</a:t>
            </a:fld>
            <a:endParaRPr lang="en-US" altLang="zh-TW"/>
          </a:p>
        </p:txBody>
      </p:sp>
      <p:pic>
        <p:nvPicPr>
          <p:cNvPr id="396295" name="Picture 7" descr="o3mo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358775"/>
            <a:ext cx="17526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6296" name="Rectangle 8"/>
          <p:cNvSpPr>
            <a:spLocks noChangeArrowheads="1"/>
          </p:cNvSpPr>
          <p:nvPr/>
        </p:nvSpPr>
        <p:spPr bwMode="auto">
          <a:xfrm>
            <a:off x="2422525" y="650875"/>
            <a:ext cx="2816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O + O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  <a:cs typeface="Arial" charset="0"/>
                <a:sym typeface="Symbol" pitchFamily="18" charset="2"/>
              </a:rPr>
              <a:t>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 O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3</a:t>
            </a:r>
            <a:endParaRPr kumimoji="1" lang="zh-TW" altLang="en-US" sz="3600">
              <a:solidFill>
                <a:srgbClr val="0000FF"/>
              </a:solidFill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396297" name="Rectangle 9"/>
          <p:cNvSpPr>
            <a:spLocks noChangeArrowheads="1"/>
          </p:cNvSpPr>
          <p:nvPr/>
        </p:nvSpPr>
        <p:spPr bwMode="auto">
          <a:xfrm>
            <a:off x="2395538" y="2481263"/>
            <a:ext cx="3768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dirty="0">
                <a:solidFill>
                  <a:srgbClr val="0000FF"/>
                </a:solidFill>
                <a:ea typeface="新細明體" pitchFamily="18" charset="-120"/>
              </a:rPr>
              <a:t>O</a:t>
            </a:r>
            <a:r>
              <a:rPr kumimoji="1" lang="en-US" altLang="zh-TW" sz="3600" baseline="-25000" dirty="0">
                <a:solidFill>
                  <a:srgbClr val="0000FF"/>
                </a:solidFill>
                <a:ea typeface="新細明體" pitchFamily="18" charset="-120"/>
              </a:rPr>
              <a:t>3</a:t>
            </a:r>
            <a:r>
              <a:rPr kumimoji="1" lang="en-US" altLang="zh-TW" sz="3600" dirty="0">
                <a:solidFill>
                  <a:srgbClr val="0000FF"/>
                </a:solidFill>
                <a:ea typeface="新細明體" pitchFamily="18" charset="-120"/>
              </a:rPr>
              <a:t> + </a:t>
            </a:r>
            <a:r>
              <a:rPr kumimoji="1" lang="en-US" altLang="zh-TW" sz="3600" i="1" dirty="0" err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hv</a:t>
            </a:r>
            <a:r>
              <a:rPr kumimoji="1" lang="en-US" altLang="zh-TW" sz="3600" i="1" dirty="0">
                <a:solidFill>
                  <a:srgbClr val="0000FF"/>
                </a:solidFill>
                <a:ea typeface="新細明體" pitchFamily="18" charset="-120"/>
              </a:rPr>
              <a:t> </a:t>
            </a:r>
            <a:r>
              <a:rPr kumimoji="1" lang="en-US" altLang="zh-TW" sz="3600" dirty="0">
                <a:solidFill>
                  <a:srgbClr val="0000FF"/>
                </a:solidFill>
                <a:ea typeface="新細明體" pitchFamily="18" charset="-120"/>
                <a:cs typeface="Arial" charset="0"/>
                <a:sym typeface="Symbol" pitchFamily="18" charset="2"/>
              </a:rPr>
              <a:t></a:t>
            </a:r>
            <a:r>
              <a:rPr kumimoji="1" lang="en-US" altLang="zh-TW" sz="3600" dirty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 O + O</a:t>
            </a:r>
            <a:r>
              <a:rPr kumimoji="1" lang="en-US" altLang="zh-TW" sz="3600" baseline="-25000" dirty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2</a:t>
            </a:r>
            <a:endParaRPr kumimoji="1" lang="zh-TW" altLang="en-US" sz="3600" baseline="-25000" dirty="0">
              <a:solidFill>
                <a:srgbClr val="0000FF"/>
              </a:solidFill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396298" name="Line 10"/>
          <p:cNvSpPr>
            <a:spLocks noChangeShapeType="1"/>
          </p:cNvSpPr>
          <p:nvPr/>
        </p:nvSpPr>
        <p:spPr bwMode="auto">
          <a:xfrm flipH="1" flipV="1">
            <a:off x="2825750" y="1250950"/>
            <a:ext cx="1871663" cy="137001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96299" name="Freeform 11"/>
          <p:cNvSpPr>
            <a:spLocks/>
          </p:cNvSpPr>
          <p:nvPr/>
        </p:nvSpPr>
        <p:spPr bwMode="auto">
          <a:xfrm>
            <a:off x="1420813" y="369888"/>
            <a:ext cx="3170237" cy="2090737"/>
          </a:xfrm>
          <a:custGeom>
            <a:avLst/>
            <a:gdLst>
              <a:gd name="T0" fmla="*/ 1997 w 1997"/>
              <a:gd name="T1" fmla="*/ 312 h 1268"/>
              <a:gd name="T2" fmla="*/ 214 w 1997"/>
              <a:gd name="T3" fmla="*/ 159 h 1268"/>
              <a:gd name="T4" fmla="*/ 710 w 1997"/>
              <a:gd name="T5" fmla="*/ 1268 h 1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997" h="1268">
                <a:moveTo>
                  <a:pt x="1997" y="312"/>
                </a:moveTo>
                <a:cubicBezTo>
                  <a:pt x="1702" y="287"/>
                  <a:pt x="428" y="0"/>
                  <a:pt x="214" y="159"/>
                </a:cubicBezTo>
                <a:cubicBezTo>
                  <a:pt x="0" y="318"/>
                  <a:pt x="607" y="1037"/>
                  <a:pt x="710" y="1268"/>
                </a:cubicBezTo>
              </a:path>
            </a:pathLst>
          </a:custGeom>
          <a:noFill/>
          <a:ln w="31750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96301" name="Rectangle 13"/>
          <p:cNvSpPr>
            <a:spLocks noChangeArrowheads="1"/>
          </p:cNvSpPr>
          <p:nvPr/>
        </p:nvSpPr>
        <p:spPr bwMode="auto">
          <a:xfrm>
            <a:off x="5164825" y="3205163"/>
            <a:ext cx="3162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b="1" dirty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Net:</a:t>
            </a:r>
            <a:r>
              <a:rPr kumimoji="1" lang="en-US" altLang="zh-TW" sz="3600" i="1" dirty="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 </a:t>
            </a:r>
            <a:r>
              <a:rPr kumimoji="1" lang="en-US" altLang="zh-TW" sz="3600" i="1" dirty="0" err="1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hv</a:t>
            </a:r>
            <a:r>
              <a:rPr kumimoji="1" lang="en-US" altLang="zh-TW" sz="3600" i="1" dirty="0">
                <a:solidFill>
                  <a:srgbClr val="000000"/>
                </a:solidFill>
                <a:ea typeface="新細明體" pitchFamily="18" charset="-120"/>
              </a:rPr>
              <a:t> </a:t>
            </a:r>
            <a:r>
              <a:rPr kumimoji="1" lang="en-US" altLang="zh-TW" sz="3600" dirty="0">
                <a:solidFill>
                  <a:srgbClr val="000000"/>
                </a:solidFill>
                <a:ea typeface="新細明體" pitchFamily="18" charset="-120"/>
                <a:cs typeface="Arial" charset="0"/>
                <a:sym typeface="Symbol" pitchFamily="18" charset="2"/>
              </a:rPr>
              <a:t></a:t>
            </a:r>
            <a:r>
              <a:rPr kumimoji="1" lang="en-US" altLang="zh-TW" sz="3600" dirty="0">
                <a:solidFill>
                  <a:srgbClr val="000000"/>
                </a:solidFill>
                <a:ea typeface="新細明體" pitchFamily="18" charset="-120"/>
                <a:cs typeface="Times New Roman" pitchFamily="18" charset="0"/>
              </a:rPr>
              <a:t> heat</a:t>
            </a:r>
            <a:endParaRPr kumimoji="1" lang="zh-TW" altLang="en-US" sz="3600" baseline="-25000" dirty="0">
              <a:solidFill>
                <a:srgbClr val="000000"/>
              </a:solidFill>
              <a:ea typeface="新細明體" pitchFamily="18" charset="-120"/>
              <a:cs typeface="Times New Roman" pitchFamily="18" charset="0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038672" y="4195859"/>
            <a:ext cx="57310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4800" i="1" dirty="0" smtClean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</a:rPr>
              <a:t>Cl </a:t>
            </a:r>
            <a:r>
              <a:rPr kumimoji="1" lang="en-US" altLang="zh-TW" sz="4800" i="1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</a:rPr>
              <a:t>+ </a:t>
            </a:r>
            <a:r>
              <a:rPr lang="en-US" altLang="zh-TW" sz="4800" i="1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</a:rPr>
              <a:t>O</a:t>
            </a:r>
            <a:r>
              <a:rPr lang="en-US" altLang="zh-TW" sz="4800" baseline="-25000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</a:rPr>
              <a:t>3</a:t>
            </a:r>
            <a:r>
              <a:rPr lang="en-US" altLang="zh-TW" sz="4800" i="1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</a:rPr>
              <a:t> </a:t>
            </a:r>
            <a:r>
              <a:rPr kumimoji="1" lang="en-US" altLang="zh-TW" sz="4800" dirty="0" smtClean="0">
                <a:solidFill>
                  <a:srgbClr val="CC00CC"/>
                </a:solidFill>
                <a:ea typeface="新細明體" pitchFamily="18" charset="-120"/>
                <a:cs typeface="Arial" charset="0"/>
                <a:sym typeface="Symbol" pitchFamily="18" charset="2"/>
              </a:rPr>
              <a:t></a:t>
            </a:r>
            <a:r>
              <a:rPr kumimoji="1" lang="en-US" altLang="zh-TW" sz="4800" dirty="0" smtClean="0">
                <a:solidFill>
                  <a:srgbClr val="CC00CC"/>
                </a:solidFill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4800" i="1" dirty="0" err="1" smtClean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ClO</a:t>
            </a:r>
            <a:r>
              <a:rPr kumimoji="1" lang="en-US" altLang="zh-TW" sz="4800" i="1" dirty="0" smtClean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4800" i="1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+ O</a:t>
            </a:r>
            <a:r>
              <a:rPr kumimoji="1" lang="en-US" altLang="zh-TW" sz="4800" baseline="-25000" dirty="0">
                <a:solidFill>
                  <a:srgbClr val="CC00CC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2</a:t>
            </a:r>
            <a:endParaRPr kumimoji="1" lang="zh-TW" altLang="en-US" sz="4800" baseline="-25000" dirty="0">
              <a:solidFill>
                <a:srgbClr val="CC00CC"/>
              </a:solidFill>
              <a:latin typeface="Century Schoolbook" panose="02040604050505020304" pitchFamily="18" charset="0"/>
              <a:ea typeface="新細明體" pitchFamily="18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077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C6262-B344-481B-8285-48877FE86B2C}" type="slidenum">
              <a:rPr lang="zh-TW" altLang="en-US"/>
              <a:pPr/>
              <a:t>11</a:t>
            </a:fld>
            <a:endParaRPr lang="en-US" altLang="zh-TW"/>
          </a:p>
        </p:txBody>
      </p:sp>
      <p:pic>
        <p:nvPicPr>
          <p:cNvPr id="401412" name="Picture 4" descr="Ozone_MM09_1995_2008_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0"/>
            <a:ext cx="6481762" cy="6907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40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4A48B-FDDC-4724-A66A-D4E8FB462B6C}" type="slidenum">
              <a:rPr lang="zh-TW" altLang="en-US"/>
              <a:pPr/>
              <a:t>12</a:t>
            </a:fld>
            <a:endParaRPr lang="en-US" altLang="zh-TW"/>
          </a:p>
        </p:txBody>
      </p:sp>
      <p:sp>
        <p:nvSpPr>
          <p:cNvPr id="6" name="文字方塊 5"/>
          <p:cNvSpPr txBox="1"/>
          <p:nvPr/>
        </p:nvSpPr>
        <p:spPr>
          <a:xfrm>
            <a:off x="0" y="6457890"/>
            <a:ext cx="71104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i-FI" altLang="zh-TW" sz="2000" dirty="0" smtClean="0">
                <a:cs typeface="Times New Roman" panose="02020603050405020304" pitchFamily="18" charset="0"/>
              </a:rPr>
              <a:t>N</a:t>
            </a:r>
            <a:r>
              <a:rPr lang="en-US" altLang="zh-TW" sz="2000" dirty="0" smtClean="0">
                <a:cs typeface="Times New Roman" panose="02020603050405020304" pitchFamily="18" charset="0"/>
              </a:rPr>
              <a:t>OAA</a:t>
            </a:r>
            <a:r>
              <a:rPr lang="zh-TW" altLang="en-US" sz="2000" dirty="0" smtClean="0">
                <a:cs typeface="Times New Roman" panose="02020603050405020304" pitchFamily="18" charset="0"/>
              </a:rPr>
              <a:t> </a:t>
            </a:r>
            <a:r>
              <a:rPr lang="en-US" altLang="zh-TW" sz="2000" dirty="0">
                <a:cs typeface="Times New Roman" panose="02020603050405020304" pitchFamily="18" charset="0"/>
              </a:rPr>
              <a:t>(National Oceanic and Atmospheric </a:t>
            </a:r>
            <a:r>
              <a:rPr lang="en-US" altLang="zh-TW" sz="2000" dirty="0" smtClean="0">
                <a:cs typeface="Times New Roman" panose="02020603050405020304" pitchFamily="18" charset="0"/>
              </a:rPr>
              <a:t>Administration, USA)</a:t>
            </a:r>
            <a:endParaRPr lang="zh-TW" altLang="en-US" sz="2000" dirty="0">
              <a:cs typeface="Times New Roman" panose="02020603050405020304" pitchFamily="18" charset="0"/>
            </a:endParaRPr>
          </a:p>
        </p:txBody>
      </p:sp>
      <p:pic>
        <p:nvPicPr>
          <p:cNvPr id="98308" name="Picture 4" descr="[South Pole at maximum depletion.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122" y="285942"/>
            <a:ext cx="4458615" cy="569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310" name="Picture 6" descr="[GMD South Pole ozone/H2O balloon launch.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76587"/>
            <a:ext cx="3056021" cy="3901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7303" name="Text Box 7"/>
          <p:cNvSpPr txBox="1">
            <a:spLocks noChangeArrowheads="1"/>
          </p:cNvSpPr>
          <p:nvPr/>
        </p:nvSpPr>
        <p:spPr bwMode="auto">
          <a:xfrm rot="16200000">
            <a:off x="3189836" y="1503152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800" dirty="0">
                <a:solidFill>
                  <a:srgbClr val="0000FF"/>
                </a:solidFill>
                <a:ea typeface="標楷體" pitchFamily="65" charset="-120"/>
              </a:rPr>
              <a:t>高度</a:t>
            </a:r>
          </a:p>
        </p:txBody>
      </p:sp>
      <p:sp>
        <p:nvSpPr>
          <p:cNvPr id="567302" name="Rectangle 6"/>
          <p:cNvSpPr>
            <a:spLocks noChangeArrowheads="1"/>
          </p:cNvSpPr>
          <p:nvPr/>
        </p:nvSpPr>
        <p:spPr bwMode="auto">
          <a:xfrm>
            <a:off x="6945398" y="5003883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800" dirty="0">
                <a:solidFill>
                  <a:srgbClr val="0000FF"/>
                </a:solidFill>
                <a:ea typeface="標楷體" pitchFamily="65" charset="-120"/>
              </a:rPr>
              <a:t>臭氧濃度</a:t>
            </a:r>
          </a:p>
        </p:txBody>
      </p:sp>
    </p:spTree>
    <p:extLst>
      <p:ext uri="{BB962C8B-B14F-4D97-AF65-F5344CB8AC3E}">
        <p14:creationId xmlns:p14="http://schemas.microsoft.com/office/powerpoint/2010/main" val="196900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B11E3-711B-4C37-AE64-24C6159F1FEE}" type="slidenum">
              <a:rPr lang="zh-TW" altLang="en-US"/>
              <a:pPr/>
              <a:t>13</a:t>
            </a:fld>
            <a:endParaRPr lang="en-US" altLang="zh-TW"/>
          </a:p>
        </p:txBody>
      </p:sp>
      <p:pic>
        <p:nvPicPr>
          <p:cNvPr id="4044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9" t="14398" r="3889" b="41628"/>
          <a:stretch>
            <a:fillRect/>
          </a:stretch>
        </p:blipFill>
        <p:spPr bwMode="auto">
          <a:xfrm>
            <a:off x="0" y="895350"/>
            <a:ext cx="4573588" cy="406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4485" name="Text Box 5"/>
          <p:cNvSpPr txBox="1">
            <a:spLocks noChangeArrowheads="1"/>
          </p:cNvSpPr>
          <p:nvPr/>
        </p:nvSpPr>
        <p:spPr bwMode="auto">
          <a:xfrm>
            <a:off x="304800" y="228600"/>
            <a:ext cx="8534400" cy="566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400">
                <a:solidFill>
                  <a:srgbClr val="0000FF"/>
                </a:solidFill>
                <a:ea typeface="標楷體" pitchFamily="65" charset="-120"/>
              </a:rPr>
              <a:t>聯合國世界氣候組織資料</a:t>
            </a:r>
            <a:r>
              <a:rPr kumimoji="1" lang="zh-TW" altLang="en-US" sz="2400">
                <a:solidFill>
                  <a:srgbClr val="000000"/>
                </a:solidFill>
                <a:ea typeface="標楷體" pitchFamily="65" charset="-120"/>
              </a:rPr>
              <a:t> </a:t>
            </a:r>
          </a:p>
        </p:txBody>
      </p:sp>
      <p:pic>
        <p:nvPicPr>
          <p:cNvPr id="40448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2" t="60094" r="9032" b="2191"/>
          <a:stretch>
            <a:fillRect/>
          </a:stretch>
        </p:blipFill>
        <p:spPr bwMode="auto">
          <a:xfrm>
            <a:off x="4573588" y="1363663"/>
            <a:ext cx="4570412" cy="382111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04491" name="Rectangle 11"/>
          <p:cNvSpPr>
            <a:spLocks noChangeArrowheads="1"/>
          </p:cNvSpPr>
          <p:nvPr/>
        </p:nvSpPr>
        <p:spPr bwMode="auto">
          <a:xfrm>
            <a:off x="379413" y="5573713"/>
            <a:ext cx="8470900" cy="88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000">
                <a:solidFill>
                  <a:srgbClr val="000000"/>
                </a:solidFill>
                <a:ea typeface="標楷體" pitchFamily="65" charset="-120"/>
              </a:rPr>
              <a:t>World Meteorological Organization (WMO) and United Nations Environment Programme, Adapted from Nature 460, 792-795 (2009)</a:t>
            </a:r>
          </a:p>
        </p:txBody>
      </p:sp>
    </p:spTree>
    <p:extLst>
      <p:ext uri="{BB962C8B-B14F-4D97-AF65-F5344CB8AC3E}">
        <p14:creationId xmlns:p14="http://schemas.microsoft.com/office/powerpoint/2010/main" val="73730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77363D-99AB-4198-85BC-F87CC30D82A1}" type="slidenum">
              <a:rPr lang="zh-TW" altLang="en-US"/>
              <a:pPr/>
              <a:t>14</a:t>
            </a:fld>
            <a:endParaRPr lang="en-US" altLang="zh-TW"/>
          </a:p>
        </p:txBody>
      </p:sp>
      <p:pic>
        <p:nvPicPr>
          <p:cNvPr id="395269" name="Picture 5" descr="CFC-12 suva134a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56"/>
          <a:stretch>
            <a:fillRect/>
          </a:stretch>
        </p:blipFill>
        <p:spPr bwMode="auto">
          <a:xfrm>
            <a:off x="3082925" y="301625"/>
            <a:ext cx="2935288" cy="270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5277" name="Oval 13"/>
          <p:cNvSpPr>
            <a:spLocks noChangeArrowheads="1"/>
          </p:cNvSpPr>
          <p:nvPr/>
        </p:nvSpPr>
        <p:spPr bwMode="auto">
          <a:xfrm>
            <a:off x="3889375" y="209550"/>
            <a:ext cx="830263" cy="57785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95278" name="Oval 14"/>
          <p:cNvSpPr>
            <a:spLocks noChangeArrowheads="1"/>
          </p:cNvSpPr>
          <p:nvPr/>
        </p:nvSpPr>
        <p:spPr bwMode="auto">
          <a:xfrm>
            <a:off x="4579938" y="1646238"/>
            <a:ext cx="830262" cy="57785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95283" name="Text Box 19"/>
          <p:cNvSpPr txBox="1">
            <a:spLocks noChangeArrowheads="1"/>
          </p:cNvSpPr>
          <p:nvPr/>
        </p:nvSpPr>
        <p:spPr bwMode="auto">
          <a:xfrm>
            <a:off x="482600" y="68263"/>
            <a:ext cx="32432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400" b="1">
                <a:solidFill>
                  <a:srgbClr val="0000FF"/>
                </a:solidFill>
                <a:ea typeface="標楷體" pitchFamily="65" charset="-120"/>
              </a:rPr>
              <a:t>CFC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FF"/>
                </a:solidFill>
                <a:ea typeface="標楷體" pitchFamily="65" charset="-120"/>
              </a:rPr>
              <a:t>=</a:t>
            </a:r>
            <a:r>
              <a:rPr lang="en-US" altLang="zh-TW" sz="2400" b="1">
                <a:solidFill>
                  <a:srgbClr val="0000FF"/>
                </a:solidFill>
                <a:ea typeface="標楷體" pitchFamily="65" charset="-120"/>
              </a:rPr>
              <a:t>C</a:t>
            </a:r>
            <a:r>
              <a:rPr lang="en-US" altLang="zh-TW" sz="2400">
                <a:solidFill>
                  <a:srgbClr val="0000FF"/>
                </a:solidFill>
                <a:ea typeface="標楷體" pitchFamily="65" charset="-120"/>
              </a:rPr>
              <a:t>hloro</a:t>
            </a:r>
            <a:r>
              <a:rPr lang="en-US" altLang="zh-TW" sz="2400" baseline="-2500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en-US" altLang="zh-TW" sz="2400" b="1">
                <a:solidFill>
                  <a:srgbClr val="0000FF"/>
                </a:solidFill>
                <a:ea typeface="標楷體" pitchFamily="65" charset="-120"/>
              </a:rPr>
              <a:t>F</a:t>
            </a:r>
            <a:r>
              <a:rPr lang="en-US" altLang="zh-TW" sz="2400">
                <a:solidFill>
                  <a:srgbClr val="0000FF"/>
                </a:solidFill>
                <a:ea typeface="標楷體" pitchFamily="65" charset="-120"/>
              </a:rPr>
              <a:t>luoro</a:t>
            </a:r>
            <a:r>
              <a:rPr lang="en-US" altLang="zh-TW" sz="2400" baseline="-25000">
                <a:solidFill>
                  <a:srgbClr val="0000FF"/>
                </a:solidFill>
                <a:ea typeface="標楷體" pitchFamily="65" charset="-120"/>
              </a:rPr>
              <a:t> </a:t>
            </a:r>
            <a:r>
              <a:rPr lang="en-US" altLang="zh-TW" sz="2400" b="1">
                <a:solidFill>
                  <a:srgbClr val="0000FF"/>
                </a:solidFill>
                <a:ea typeface="標楷體" pitchFamily="65" charset="-120"/>
              </a:rPr>
              <a:t>C</a:t>
            </a:r>
            <a:r>
              <a:rPr lang="en-US" altLang="zh-TW" sz="2400">
                <a:solidFill>
                  <a:srgbClr val="0000FF"/>
                </a:solidFill>
                <a:ea typeface="標楷體" pitchFamily="65" charset="-120"/>
              </a:rPr>
              <a:t>arbon</a:t>
            </a:r>
          </a:p>
        </p:txBody>
      </p:sp>
      <p:sp>
        <p:nvSpPr>
          <p:cNvPr id="395285" name="Text Box 21"/>
          <p:cNvSpPr txBox="1">
            <a:spLocks noChangeArrowheads="1"/>
          </p:cNvSpPr>
          <p:nvPr/>
        </p:nvSpPr>
        <p:spPr bwMode="auto">
          <a:xfrm>
            <a:off x="703263" y="1276350"/>
            <a:ext cx="2613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800">
                <a:solidFill>
                  <a:srgbClr val="000000"/>
                </a:solidFill>
                <a:ea typeface="標楷體" pitchFamily="65" charset="-120"/>
              </a:rPr>
              <a:t>氟 氯 碳 化合物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482600" y="2835892"/>
            <a:ext cx="2852738" cy="2582862"/>
            <a:chOff x="549275" y="3297238"/>
            <a:chExt cx="2852738" cy="2582862"/>
          </a:xfrm>
        </p:grpSpPr>
        <p:pic>
          <p:nvPicPr>
            <p:cNvPr id="395274" name="Picture 10" descr="Halon-1211-2D.png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9838" y="3416300"/>
              <a:ext cx="2001837" cy="19478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5275" name="Rectangle 11"/>
            <p:cNvSpPr>
              <a:spLocks noChangeArrowheads="1"/>
            </p:cNvSpPr>
            <p:nvPr/>
          </p:nvSpPr>
          <p:spPr bwMode="auto">
            <a:xfrm>
              <a:off x="1333500" y="5399088"/>
              <a:ext cx="1830388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2400">
                  <a:solidFill>
                    <a:srgbClr val="000000"/>
                  </a:solidFill>
                  <a:ea typeface="新細明體" pitchFamily="18" charset="-120"/>
                </a:rPr>
                <a:t>Halon 1211 </a:t>
              </a:r>
            </a:p>
          </p:txBody>
        </p:sp>
        <p:sp>
          <p:nvSpPr>
            <p:cNvPr id="395280" name="Oval 16"/>
            <p:cNvSpPr>
              <a:spLocks noChangeArrowheads="1"/>
            </p:cNvSpPr>
            <p:nvPr/>
          </p:nvSpPr>
          <p:spPr bwMode="auto">
            <a:xfrm>
              <a:off x="1812925" y="3297238"/>
              <a:ext cx="893763" cy="766762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95281" name="Oval 17"/>
            <p:cNvSpPr>
              <a:spLocks noChangeArrowheads="1"/>
            </p:cNvSpPr>
            <p:nvPr/>
          </p:nvSpPr>
          <p:spPr bwMode="auto">
            <a:xfrm>
              <a:off x="2508250" y="4495800"/>
              <a:ext cx="893763" cy="766763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95286" name="Text Box 22"/>
            <p:cNvSpPr txBox="1">
              <a:spLocks noChangeArrowheads="1"/>
            </p:cNvSpPr>
            <p:nvPr/>
          </p:nvSpPr>
          <p:spPr bwMode="auto">
            <a:xfrm>
              <a:off x="549275" y="5360988"/>
              <a:ext cx="895350" cy="519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>
                  <a:solidFill>
                    <a:srgbClr val="000000"/>
                  </a:solidFill>
                  <a:ea typeface="標楷體" pitchFamily="65" charset="-120"/>
                </a:rPr>
                <a:t>海龍</a:t>
              </a: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4854575" y="2901950"/>
            <a:ext cx="3425826" cy="2535238"/>
            <a:chOff x="4854575" y="2901950"/>
            <a:chExt cx="3425826" cy="2535238"/>
          </a:xfrm>
        </p:grpSpPr>
        <p:pic>
          <p:nvPicPr>
            <p:cNvPr id="395271" name="Picture 7" descr="Chlorodifluoromethane-2D-skeletal.png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3000" y="3090863"/>
              <a:ext cx="1808163" cy="18081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5272" name="Rectangle 8"/>
            <p:cNvSpPr>
              <a:spLocks noChangeArrowheads="1"/>
            </p:cNvSpPr>
            <p:nvPr/>
          </p:nvSpPr>
          <p:spPr bwMode="auto">
            <a:xfrm>
              <a:off x="6381750" y="4979988"/>
              <a:ext cx="1641475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2400">
                  <a:solidFill>
                    <a:srgbClr val="000000"/>
                  </a:solidFill>
                  <a:ea typeface="新細明體" pitchFamily="18" charset="-120"/>
                </a:rPr>
                <a:t>HCFC-22, </a:t>
              </a:r>
            </a:p>
          </p:txBody>
        </p:sp>
        <p:sp>
          <p:nvSpPr>
            <p:cNvPr id="395279" name="Oval 15"/>
            <p:cNvSpPr>
              <a:spLocks noChangeArrowheads="1"/>
            </p:cNvSpPr>
            <p:nvPr/>
          </p:nvSpPr>
          <p:spPr bwMode="auto">
            <a:xfrm>
              <a:off x="7386638" y="4025900"/>
              <a:ext cx="893763" cy="766763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95282" name="Oval 18"/>
            <p:cNvSpPr>
              <a:spLocks noChangeArrowheads="1"/>
            </p:cNvSpPr>
            <p:nvPr/>
          </p:nvSpPr>
          <p:spPr bwMode="auto">
            <a:xfrm>
              <a:off x="6699250" y="2901950"/>
              <a:ext cx="893763" cy="766763"/>
            </a:xfrm>
            <a:prstGeom prst="ellips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95288" name="Text Box 24"/>
            <p:cNvSpPr txBox="1">
              <a:spLocks noChangeArrowheads="1"/>
            </p:cNvSpPr>
            <p:nvPr/>
          </p:nvSpPr>
          <p:spPr bwMode="auto">
            <a:xfrm>
              <a:off x="4854575" y="4483683"/>
              <a:ext cx="1527175" cy="5191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2800" dirty="0">
                  <a:solidFill>
                    <a:srgbClr val="FF0000"/>
                  </a:solidFill>
                  <a:latin typeface="Symbol" pitchFamily="18" charset="2"/>
                  <a:ea typeface="標楷體" pitchFamily="65" charset="-120"/>
                </a:rPr>
                <a:t>t </a:t>
              </a:r>
              <a:r>
                <a:rPr lang="en-US" altLang="zh-TW" sz="2800" dirty="0">
                  <a:solidFill>
                    <a:srgbClr val="FF0000"/>
                  </a:solidFill>
                  <a:ea typeface="標楷體" pitchFamily="65" charset="-120"/>
                </a:rPr>
                <a:t>= 10 </a:t>
              </a:r>
              <a:r>
                <a:rPr lang="en-US" altLang="zh-TW" sz="2800" dirty="0" err="1">
                  <a:solidFill>
                    <a:srgbClr val="FF0000"/>
                  </a:solidFill>
                  <a:ea typeface="標楷體" pitchFamily="65" charset="-120"/>
                </a:rPr>
                <a:t>yr</a:t>
              </a:r>
              <a:endParaRPr lang="en-US" altLang="zh-TW" sz="2800" dirty="0">
                <a:solidFill>
                  <a:srgbClr val="FF0000"/>
                </a:solidFill>
                <a:ea typeface="標楷體" pitchFamily="65" charset="-120"/>
              </a:endParaRPr>
            </a:p>
          </p:txBody>
        </p:sp>
      </p:grpSp>
      <p:sp>
        <p:nvSpPr>
          <p:cNvPr id="395287" name="Text Box 23"/>
          <p:cNvSpPr txBox="1">
            <a:spLocks noChangeArrowheads="1"/>
          </p:cNvSpPr>
          <p:nvPr/>
        </p:nvSpPr>
        <p:spPr bwMode="auto">
          <a:xfrm>
            <a:off x="4690527" y="692131"/>
            <a:ext cx="401744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Lifetime (</a:t>
            </a:r>
            <a:r>
              <a:rPr lang="en-US" altLang="zh-TW" sz="2800" dirty="0">
                <a:solidFill>
                  <a:srgbClr val="FF0000"/>
                </a:solidFill>
                <a:latin typeface="Symbol" panose="05050102010706020507" pitchFamily="18" charset="2"/>
                <a:ea typeface="標楷體" pitchFamily="65" charset="-120"/>
                <a:cs typeface="Times New Roman" panose="02020603050405020304" pitchFamily="18" charset="0"/>
              </a:rPr>
              <a:t>t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) in atmosphere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 smtClean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2800" dirty="0" smtClean="0">
                <a:solidFill>
                  <a:srgbClr val="FF0000"/>
                </a:solidFill>
                <a:latin typeface="Symbol" pitchFamily="18" charset="2"/>
                <a:ea typeface="標楷體" pitchFamily="65" charset="-120"/>
              </a:rPr>
              <a:t>t </a:t>
            </a:r>
            <a:r>
              <a:rPr lang="en-US" altLang="zh-TW" sz="2800" dirty="0">
                <a:solidFill>
                  <a:srgbClr val="FF0000"/>
                </a:solidFill>
                <a:ea typeface="標楷體" pitchFamily="65" charset="-120"/>
              </a:rPr>
              <a:t>= 100 </a:t>
            </a:r>
            <a:r>
              <a:rPr lang="en-US" altLang="zh-TW" sz="2800" dirty="0" err="1">
                <a:solidFill>
                  <a:srgbClr val="FF0000"/>
                </a:solidFill>
                <a:ea typeface="標楷體" pitchFamily="65" charset="-120"/>
              </a:rPr>
              <a:t>yr</a:t>
            </a:r>
            <a:endParaRPr lang="en-US" altLang="zh-TW" sz="2800" dirty="0">
              <a:solidFill>
                <a:srgbClr val="FF0000"/>
              </a:solidFill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6850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D274D-B09F-4167-B555-8D5E4866DBB6}" type="slidenum">
              <a:rPr lang="zh-TW" altLang="en-US"/>
              <a:pPr/>
              <a:t>15</a:t>
            </a:fld>
            <a:endParaRPr lang="en-US" altLang="zh-TW"/>
          </a:p>
        </p:txBody>
      </p:sp>
      <p:pic>
        <p:nvPicPr>
          <p:cNvPr id="575493" name="Picture 5" descr="Halon-1211-2D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3416300"/>
            <a:ext cx="2001837" cy="194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5507" name="AutoShape 19"/>
          <p:cNvSpPr>
            <a:spLocks noChangeAspect="1" noChangeArrowheads="1"/>
          </p:cNvSpPr>
          <p:nvPr/>
        </p:nvSpPr>
        <p:spPr bwMode="auto">
          <a:xfrm>
            <a:off x="214313" y="293688"/>
            <a:ext cx="5399087" cy="5489575"/>
          </a:xfrm>
          <a:custGeom>
            <a:avLst/>
            <a:gdLst>
              <a:gd name="G0" fmla="+- 2700 0 0"/>
              <a:gd name="G1" fmla="*/ G0 2 1"/>
              <a:gd name="G2" fmla="+- 21600 0 G1"/>
              <a:gd name="G3" fmla="*/ G2 G2 1"/>
              <a:gd name="G4" fmla="*/ G0 G0 1"/>
              <a:gd name="G5" fmla="+- G3 0 G4"/>
              <a:gd name="G6" fmla="*/ G5 1 8"/>
              <a:gd name="G7" fmla="sqrt G6"/>
              <a:gd name="G8" fmla="*/ G4 1 8"/>
              <a:gd name="G9" fmla="sqrt G8"/>
              <a:gd name="G10" fmla="+- G7 G9 0"/>
              <a:gd name="G11" fmla="+- G7 0 G9"/>
              <a:gd name="G12" fmla="+- G10 10800 0"/>
              <a:gd name="G13" fmla="+- 10800 0 G10"/>
              <a:gd name="G14" fmla="+- G11 10800 0"/>
              <a:gd name="G15" fmla="+- 10800 0 G11"/>
              <a:gd name="G16" fmla="+- 21600 0 G0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699"/>
                  <a:pt x="7477" y="3223"/>
                  <a:pt x="6106" y="4198"/>
                </a:cubicBez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900"/>
                  <a:pt x="14122" y="18376"/>
                  <a:pt x="15493" y="17401"/>
                </a:cubicBezTo>
                <a:close/>
              </a:path>
            </a:pathLst>
          </a:custGeom>
          <a:noFill/>
          <a:ln w="28575">
            <a:solidFill>
              <a:srgbClr val="FF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575490" name="Picture 2" descr="CFC-12 suva134a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56"/>
          <a:stretch>
            <a:fillRect/>
          </a:stretch>
        </p:blipFill>
        <p:spPr bwMode="auto">
          <a:xfrm>
            <a:off x="2227263" y="398463"/>
            <a:ext cx="2935287" cy="270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5491" name="Picture 3" descr="Chlorodifluoromethane-2D-skeletal.png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888" y="484188"/>
            <a:ext cx="1808162" cy="180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5492" name="Rectangle 4"/>
          <p:cNvSpPr>
            <a:spLocks noChangeArrowheads="1"/>
          </p:cNvSpPr>
          <p:nvPr/>
        </p:nvSpPr>
        <p:spPr bwMode="auto">
          <a:xfrm>
            <a:off x="6624638" y="2373313"/>
            <a:ext cx="1641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00"/>
                </a:solidFill>
                <a:ea typeface="新細明體" pitchFamily="18" charset="-120"/>
              </a:rPr>
              <a:t>HCFC-22, </a:t>
            </a:r>
          </a:p>
        </p:txBody>
      </p:sp>
      <p:sp>
        <p:nvSpPr>
          <p:cNvPr id="575494" name="Rectangle 6"/>
          <p:cNvSpPr>
            <a:spLocks noChangeArrowheads="1"/>
          </p:cNvSpPr>
          <p:nvPr/>
        </p:nvSpPr>
        <p:spPr bwMode="auto">
          <a:xfrm>
            <a:off x="1576388" y="5359400"/>
            <a:ext cx="1830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00"/>
                </a:solidFill>
                <a:ea typeface="新細明體" pitchFamily="18" charset="-120"/>
              </a:rPr>
              <a:t>Halon 1211 </a:t>
            </a:r>
          </a:p>
        </p:txBody>
      </p:sp>
      <p:sp>
        <p:nvSpPr>
          <p:cNvPr id="575495" name="Oval 7"/>
          <p:cNvSpPr>
            <a:spLocks noChangeArrowheads="1"/>
          </p:cNvSpPr>
          <p:nvPr/>
        </p:nvSpPr>
        <p:spPr bwMode="auto">
          <a:xfrm>
            <a:off x="3024188" y="334963"/>
            <a:ext cx="830262" cy="57785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496" name="Oval 8"/>
          <p:cNvSpPr>
            <a:spLocks noChangeArrowheads="1"/>
          </p:cNvSpPr>
          <p:nvPr/>
        </p:nvSpPr>
        <p:spPr bwMode="auto">
          <a:xfrm>
            <a:off x="3722688" y="1752600"/>
            <a:ext cx="830262" cy="57785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497" name="Oval 9"/>
          <p:cNvSpPr>
            <a:spLocks noChangeArrowheads="1"/>
          </p:cNvSpPr>
          <p:nvPr/>
        </p:nvSpPr>
        <p:spPr bwMode="auto">
          <a:xfrm>
            <a:off x="7629525" y="1419225"/>
            <a:ext cx="893763" cy="766763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498" name="Oval 10"/>
          <p:cNvSpPr>
            <a:spLocks noChangeArrowheads="1"/>
          </p:cNvSpPr>
          <p:nvPr/>
        </p:nvSpPr>
        <p:spPr bwMode="auto">
          <a:xfrm>
            <a:off x="1812925" y="3297238"/>
            <a:ext cx="893763" cy="766762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499" name="Oval 11"/>
          <p:cNvSpPr>
            <a:spLocks noChangeArrowheads="1"/>
          </p:cNvSpPr>
          <p:nvPr/>
        </p:nvSpPr>
        <p:spPr bwMode="auto">
          <a:xfrm>
            <a:off x="2508250" y="4495800"/>
            <a:ext cx="893763" cy="766763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500" name="Oval 12"/>
          <p:cNvSpPr>
            <a:spLocks noChangeArrowheads="1"/>
          </p:cNvSpPr>
          <p:nvPr/>
        </p:nvSpPr>
        <p:spPr bwMode="auto">
          <a:xfrm>
            <a:off x="6942138" y="295275"/>
            <a:ext cx="893762" cy="766763"/>
          </a:xfrm>
          <a:prstGeom prst="ellips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75503" name="Text Box 15"/>
          <p:cNvSpPr txBox="1">
            <a:spLocks noChangeArrowheads="1"/>
          </p:cNvSpPr>
          <p:nvPr/>
        </p:nvSpPr>
        <p:spPr bwMode="auto">
          <a:xfrm>
            <a:off x="762000" y="5321300"/>
            <a:ext cx="895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800">
                <a:solidFill>
                  <a:srgbClr val="000000"/>
                </a:solidFill>
                <a:ea typeface="標楷體" pitchFamily="65" charset="-120"/>
              </a:rPr>
              <a:t>海龍</a:t>
            </a:r>
          </a:p>
        </p:txBody>
      </p:sp>
      <p:sp>
        <p:nvSpPr>
          <p:cNvPr id="575504" name="Text Box 16"/>
          <p:cNvSpPr txBox="1">
            <a:spLocks noChangeArrowheads="1"/>
          </p:cNvSpPr>
          <p:nvPr/>
        </p:nvSpPr>
        <p:spPr bwMode="auto">
          <a:xfrm>
            <a:off x="3898900" y="2735263"/>
            <a:ext cx="1685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>
                <a:solidFill>
                  <a:srgbClr val="FF0000"/>
                </a:solidFill>
                <a:latin typeface="Symbol" pitchFamily="18" charset="2"/>
                <a:ea typeface="標楷體" pitchFamily="65" charset="-120"/>
              </a:rPr>
              <a:t>t </a:t>
            </a:r>
            <a:r>
              <a:rPr lang="en-US" altLang="zh-TW" sz="2800">
                <a:solidFill>
                  <a:srgbClr val="FF0000"/>
                </a:solidFill>
                <a:ea typeface="標楷體" pitchFamily="65" charset="-120"/>
              </a:rPr>
              <a:t>= 100</a:t>
            </a:r>
            <a:r>
              <a:rPr lang="zh-TW" altLang="en-US" sz="2800">
                <a:solidFill>
                  <a:srgbClr val="FF0000"/>
                </a:solidFill>
                <a:latin typeface="Tw Cen MT Condensed Extra Bold" pitchFamily="34" charset="0"/>
                <a:ea typeface="標楷體" pitchFamily="65" charset="-120"/>
              </a:rPr>
              <a:t>年</a:t>
            </a:r>
            <a:endParaRPr lang="en-US" altLang="zh-TW" sz="2800">
              <a:solidFill>
                <a:srgbClr val="FF0000"/>
              </a:solidFill>
              <a:latin typeface="Tw Cen MT Condensed Extra Bold" pitchFamily="34" charset="0"/>
              <a:ea typeface="標楷體" pitchFamily="65" charset="-120"/>
            </a:endParaRPr>
          </a:p>
        </p:txBody>
      </p:sp>
      <p:sp>
        <p:nvSpPr>
          <p:cNvPr id="575505" name="Text Box 17"/>
          <p:cNvSpPr txBox="1">
            <a:spLocks noChangeArrowheads="1"/>
          </p:cNvSpPr>
          <p:nvPr/>
        </p:nvSpPr>
        <p:spPr bwMode="auto">
          <a:xfrm>
            <a:off x="5556607" y="900842"/>
            <a:ext cx="1487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solidFill>
                  <a:srgbClr val="FF0000"/>
                </a:solidFill>
                <a:latin typeface="Symbol" pitchFamily="18" charset="2"/>
                <a:ea typeface="標楷體" pitchFamily="65" charset="-120"/>
              </a:rPr>
              <a:t>t </a:t>
            </a:r>
            <a:r>
              <a:rPr lang="en-US" altLang="zh-TW" sz="2800" dirty="0">
                <a:solidFill>
                  <a:srgbClr val="FF0000"/>
                </a:solidFill>
                <a:ea typeface="標楷體" pitchFamily="65" charset="-120"/>
              </a:rPr>
              <a:t>= 10</a:t>
            </a:r>
            <a:r>
              <a:rPr lang="zh-TW" altLang="en-US" sz="2800" dirty="0">
                <a:solidFill>
                  <a:srgbClr val="FF0000"/>
                </a:solidFill>
                <a:ea typeface="標楷體" pitchFamily="65" charset="-120"/>
              </a:rPr>
              <a:t>年</a:t>
            </a:r>
          </a:p>
        </p:txBody>
      </p:sp>
      <p:pic>
        <p:nvPicPr>
          <p:cNvPr id="575506" name="Picture 18" descr="CFC-12 suva134a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65" t="-2724" r="-3712"/>
          <a:stretch>
            <a:fillRect/>
          </a:stretch>
        </p:blipFill>
        <p:spPr bwMode="auto">
          <a:xfrm>
            <a:off x="5675961" y="2942967"/>
            <a:ext cx="3162300" cy="2933700"/>
          </a:xfrm>
          <a:prstGeom prst="rect">
            <a:avLst/>
          </a:prstGeom>
          <a:solidFill>
            <a:schemeClr val="bg1"/>
          </a:solidFill>
          <a:ln w="19050">
            <a:solidFill>
              <a:srgbClr val="0000FF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6208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68CEF-B253-49FA-BABE-560C95E18C5B}" type="slidenum">
              <a:rPr lang="zh-TW" altLang="en-US"/>
              <a:pPr/>
              <a:t>16</a:t>
            </a:fld>
            <a:endParaRPr lang="en-US" altLang="zh-TW"/>
          </a:p>
        </p:txBody>
      </p:sp>
      <p:pic>
        <p:nvPicPr>
          <p:cNvPr id="398341" name="Picture 5" descr="09504264676002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1573213"/>
            <a:ext cx="5154613" cy="386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8342" name="Text Box 6"/>
          <p:cNvSpPr txBox="1">
            <a:spLocks noChangeArrowheads="1"/>
          </p:cNvSpPr>
          <p:nvPr/>
        </p:nvSpPr>
        <p:spPr bwMode="auto">
          <a:xfrm>
            <a:off x="523875" y="962025"/>
            <a:ext cx="2792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>
                <a:solidFill>
                  <a:srgbClr val="FF0000"/>
                </a:solidFill>
                <a:ea typeface="新細明體" pitchFamily="18" charset="-120"/>
              </a:rPr>
              <a:t>CFC </a:t>
            </a:r>
            <a:r>
              <a:rPr lang="zh-TW" altLang="en-US" sz="280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禁用後遺症</a:t>
            </a:r>
          </a:p>
        </p:txBody>
      </p:sp>
      <p:sp>
        <p:nvSpPr>
          <p:cNvPr id="398343" name="Text Box 7"/>
          <p:cNvSpPr txBox="1">
            <a:spLocks noChangeArrowheads="1"/>
          </p:cNvSpPr>
          <p:nvPr/>
        </p:nvSpPr>
        <p:spPr bwMode="auto">
          <a:xfrm>
            <a:off x="514350" y="301625"/>
            <a:ext cx="49260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>
                <a:solidFill>
                  <a:srgbClr val="0000FF"/>
                </a:solidFill>
                <a:ea typeface="標楷體" pitchFamily="65" charset="-120"/>
              </a:rPr>
              <a:t>CFC </a:t>
            </a:r>
            <a:r>
              <a:rPr lang="zh-TW" altLang="en-US" sz="280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穩定、無毒、不燃、長壽</a:t>
            </a:r>
          </a:p>
        </p:txBody>
      </p:sp>
      <p:sp>
        <p:nvSpPr>
          <p:cNvPr id="398345" name="Text Box 9"/>
          <p:cNvSpPr txBox="1">
            <a:spLocks noChangeArrowheads="1"/>
          </p:cNvSpPr>
          <p:nvPr/>
        </p:nvSpPr>
        <p:spPr bwMode="auto">
          <a:xfrm>
            <a:off x="6016625" y="4622800"/>
            <a:ext cx="21955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C</a:t>
            </a:r>
            <a:r>
              <a:rPr lang="en-US" altLang="zh-TW" sz="2800" baseline="-25000">
                <a:solidFill>
                  <a:srgbClr val="000000"/>
                </a:solidFill>
                <a:ea typeface="標楷體" pitchFamily="65" charset="-120"/>
              </a:rPr>
              <a:t>3</a:t>
            </a: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H</a:t>
            </a:r>
            <a:r>
              <a:rPr lang="en-US" altLang="zh-TW" sz="2800" baseline="-25000">
                <a:solidFill>
                  <a:srgbClr val="000000"/>
                </a:solidFill>
                <a:ea typeface="標楷體" pitchFamily="65" charset="-120"/>
              </a:rPr>
              <a:t>8 </a:t>
            </a:r>
            <a:r>
              <a:rPr lang="en-US" altLang="zh-TW" sz="2800">
                <a:solidFill>
                  <a:srgbClr val="000000"/>
                </a:solidFill>
                <a:latin typeface="Symbol" pitchFamily="18" charset="2"/>
                <a:ea typeface="標楷體" pitchFamily="65" charset="-120"/>
              </a:rPr>
              <a:t>	  </a:t>
            </a: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C</a:t>
            </a:r>
            <a:r>
              <a:rPr lang="en-US" altLang="zh-TW" sz="2800" baseline="-25000">
                <a:solidFill>
                  <a:srgbClr val="000000"/>
                </a:solidFill>
                <a:ea typeface="標楷體" pitchFamily="65" charset="-120"/>
              </a:rPr>
              <a:t>4</a:t>
            </a: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H</a:t>
            </a:r>
            <a:r>
              <a:rPr lang="en-US" altLang="zh-TW" sz="2800" baseline="-25000">
                <a:solidFill>
                  <a:srgbClr val="000000"/>
                </a:solidFill>
                <a:ea typeface="標楷體" pitchFamily="65" charset="-120"/>
              </a:rPr>
              <a:t>10</a:t>
            </a:r>
          </a:p>
        </p:txBody>
      </p:sp>
      <p:pic>
        <p:nvPicPr>
          <p:cNvPr id="398346" name="Picture 10" descr="335452408_f20a3300f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4" r="35385" b="39847"/>
          <a:stretch>
            <a:fillRect/>
          </a:stretch>
        </p:blipFill>
        <p:spPr bwMode="auto">
          <a:xfrm>
            <a:off x="5543550" y="1570038"/>
            <a:ext cx="3348038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3683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E0CAF-2E09-4383-B7AB-4B3C4022189E}" type="slidenum">
              <a:rPr lang="zh-TW" altLang="en-US"/>
              <a:pPr/>
              <a:t>17</a:t>
            </a:fld>
            <a:endParaRPr lang="en-US" altLang="zh-TW"/>
          </a:p>
        </p:txBody>
      </p:sp>
      <p:grpSp>
        <p:nvGrpSpPr>
          <p:cNvPr id="376834" name="Group 2"/>
          <p:cNvGrpSpPr>
            <a:grpSpLocks/>
          </p:cNvGrpSpPr>
          <p:nvPr/>
        </p:nvGrpSpPr>
        <p:grpSpPr bwMode="auto">
          <a:xfrm>
            <a:off x="6122988" y="1588"/>
            <a:ext cx="2932112" cy="2981325"/>
            <a:chOff x="3112" y="270"/>
            <a:chExt cx="1847" cy="1878"/>
          </a:xfrm>
        </p:grpSpPr>
        <p:sp>
          <p:nvSpPr>
            <p:cNvPr id="376835" name="AutoShape 3"/>
            <p:cNvSpPr>
              <a:spLocks noChangeArrowheads="1"/>
            </p:cNvSpPr>
            <p:nvPr/>
          </p:nvSpPr>
          <p:spPr bwMode="auto">
            <a:xfrm rot="12501387" flipH="1">
              <a:off x="3824" y="843"/>
              <a:ext cx="168" cy="1305"/>
            </a:xfrm>
            <a:custGeom>
              <a:avLst/>
              <a:gdLst>
                <a:gd name="G0" fmla="+- 8844 0 0"/>
                <a:gd name="G1" fmla="+- 21600 0 8844"/>
                <a:gd name="G2" fmla="*/ 8844 1 2"/>
                <a:gd name="G3" fmla="+- 21600 0 G2"/>
                <a:gd name="G4" fmla="+/ 8844 21600 2"/>
                <a:gd name="G5" fmla="+/ G1 0 2"/>
                <a:gd name="G6" fmla="*/ 21600 21600 8844"/>
                <a:gd name="G7" fmla="*/ G6 1 2"/>
                <a:gd name="G8" fmla="+- 21600 0 G7"/>
                <a:gd name="G9" fmla="*/ 21600 1 2"/>
                <a:gd name="G10" fmla="+- 8844 0 G9"/>
                <a:gd name="G11" fmla="?: G10 G8 0"/>
                <a:gd name="G12" fmla="?: G10 G7 21600"/>
                <a:gd name="T0" fmla="*/ 17178 w 21600"/>
                <a:gd name="T1" fmla="*/ 10800 h 21600"/>
                <a:gd name="T2" fmla="*/ 10800 w 21600"/>
                <a:gd name="T3" fmla="*/ 21600 h 21600"/>
                <a:gd name="T4" fmla="*/ 4422 w 21600"/>
                <a:gd name="T5" fmla="*/ 10800 h 21600"/>
                <a:gd name="T6" fmla="*/ 10800 w 21600"/>
                <a:gd name="T7" fmla="*/ 0 h 21600"/>
                <a:gd name="T8" fmla="*/ 6222 w 21600"/>
                <a:gd name="T9" fmla="*/ 6222 h 21600"/>
                <a:gd name="T10" fmla="*/ 15378 w 21600"/>
                <a:gd name="T11" fmla="*/ 1537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844" y="21600"/>
                  </a:lnTo>
                  <a:lnTo>
                    <a:pt x="1275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99">
                    <a:alpha val="0"/>
                  </a:srgbClr>
                </a:gs>
                <a:gs pos="100000">
                  <a:srgbClr val="FF993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grpSp>
          <p:nvGrpSpPr>
            <p:cNvPr id="376836" name="Group 4"/>
            <p:cNvGrpSpPr>
              <a:grpSpLocks noChangeAspect="1"/>
            </p:cNvGrpSpPr>
            <p:nvPr/>
          </p:nvGrpSpPr>
          <p:grpSpPr bwMode="auto">
            <a:xfrm>
              <a:off x="3880" y="270"/>
              <a:ext cx="1079" cy="559"/>
              <a:chOff x="3740" y="194"/>
              <a:chExt cx="1352" cy="701"/>
            </a:xfrm>
          </p:grpSpPr>
          <p:pic>
            <p:nvPicPr>
              <p:cNvPr id="376837" name="Picture 5" descr="MCj03111240000[1]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8563" r="52383" b="51276"/>
              <a:stretch>
                <a:fillRect/>
              </a:stretch>
            </p:blipFill>
            <p:spPr bwMode="auto">
              <a:xfrm flipV="1">
                <a:off x="4065" y="430"/>
                <a:ext cx="551" cy="4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76838" name="Oval 6"/>
              <p:cNvSpPr>
                <a:spLocks noChangeAspect="1" noChangeArrowheads="1"/>
              </p:cNvSpPr>
              <p:nvPr/>
            </p:nvSpPr>
            <p:spPr bwMode="auto">
              <a:xfrm>
                <a:off x="4157" y="395"/>
                <a:ext cx="363" cy="346"/>
              </a:xfrm>
              <a:prstGeom prst="ellipse">
                <a:avLst/>
              </a:prstGeom>
              <a:solidFill>
                <a:srgbClr val="FF99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25400" algn="ctr">
                    <a:solidFill>
                      <a:schemeClr val="tx1"/>
                    </a:solidFill>
                    <a:round/>
                    <a:headEnd/>
                    <a:tailEnd type="none" w="lg" len="lg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TW" altLang="en-US" sz="280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</a:endParaRPr>
              </a:p>
            </p:txBody>
          </p:sp>
          <p:sp>
            <p:nvSpPr>
              <p:cNvPr id="376839" name="Rectangle 7"/>
              <p:cNvSpPr>
                <a:spLocks noChangeAspect="1" noChangeArrowheads="1"/>
              </p:cNvSpPr>
              <p:nvPr/>
            </p:nvSpPr>
            <p:spPr bwMode="auto">
              <a:xfrm>
                <a:off x="3740" y="194"/>
                <a:ext cx="1146" cy="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25400" algn="ctr">
                    <a:solidFill>
                      <a:schemeClr val="tx1"/>
                    </a:solidFill>
                    <a:miter lim="800000"/>
                    <a:headEnd/>
                    <a:tailEnd type="none" w="lg" len="lg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TW" altLang="en-US" sz="280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</a:endParaRPr>
              </a:p>
            </p:txBody>
          </p:sp>
          <p:sp>
            <p:nvSpPr>
              <p:cNvPr id="376840" name="Rectangle 8"/>
              <p:cNvSpPr>
                <a:spLocks noChangeAspect="1" noChangeArrowheads="1"/>
              </p:cNvSpPr>
              <p:nvPr/>
            </p:nvSpPr>
            <p:spPr bwMode="auto">
              <a:xfrm>
                <a:off x="4519" y="360"/>
                <a:ext cx="573" cy="53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25400" algn="ctr">
                    <a:solidFill>
                      <a:schemeClr val="tx1"/>
                    </a:solidFill>
                    <a:miter lim="800000"/>
                    <a:headEnd/>
                    <a:tailEnd type="none" w="lg" len="lg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TW" altLang="en-US" sz="2800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</a:endParaRPr>
              </a:p>
            </p:txBody>
          </p:sp>
        </p:grpSp>
        <p:sp>
          <p:nvSpPr>
            <p:cNvPr id="376841" name="AutoShape 9"/>
            <p:cNvSpPr>
              <a:spLocks noChangeArrowheads="1"/>
            </p:cNvSpPr>
            <p:nvPr/>
          </p:nvSpPr>
          <p:spPr bwMode="auto">
            <a:xfrm rot="11240160" flipH="1">
              <a:off x="4192" y="965"/>
              <a:ext cx="138" cy="1149"/>
            </a:xfrm>
            <a:custGeom>
              <a:avLst/>
              <a:gdLst>
                <a:gd name="G0" fmla="+- 8844 0 0"/>
                <a:gd name="G1" fmla="+- 21600 0 8844"/>
                <a:gd name="G2" fmla="*/ 8844 1 2"/>
                <a:gd name="G3" fmla="+- 21600 0 G2"/>
                <a:gd name="G4" fmla="+/ 8844 21600 2"/>
                <a:gd name="G5" fmla="+/ G1 0 2"/>
                <a:gd name="G6" fmla="*/ 21600 21600 8844"/>
                <a:gd name="G7" fmla="*/ G6 1 2"/>
                <a:gd name="G8" fmla="+- 21600 0 G7"/>
                <a:gd name="G9" fmla="*/ 21600 1 2"/>
                <a:gd name="G10" fmla="+- 8844 0 G9"/>
                <a:gd name="G11" fmla="?: G10 G8 0"/>
                <a:gd name="G12" fmla="?: G10 G7 21600"/>
                <a:gd name="T0" fmla="*/ 17178 w 21600"/>
                <a:gd name="T1" fmla="*/ 10800 h 21600"/>
                <a:gd name="T2" fmla="*/ 10800 w 21600"/>
                <a:gd name="T3" fmla="*/ 21600 h 21600"/>
                <a:gd name="T4" fmla="*/ 4422 w 21600"/>
                <a:gd name="T5" fmla="*/ 10800 h 21600"/>
                <a:gd name="T6" fmla="*/ 10800 w 21600"/>
                <a:gd name="T7" fmla="*/ 0 h 21600"/>
                <a:gd name="T8" fmla="*/ 6222 w 21600"/>
                <a:gd name="T9" fmla="*/ 6222 h 21600"/>
                <a:gd name="T10" fmla="*/ 15378 w 21600"/>
                <a:gd name="T11" fmla="*/ 1537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844" y="21600"/>
                  </a:lnTo>
                  <a:lnTo>
                    <a:pt x="1275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99">
                    <a:alpha val="0"/>
                  </a:srgbClr>
                </a:gs>
                <a:gs pos="100000">
                  <a:srgbClr val="FF993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42" name="AutoShape 10"/>
            <p:cNvSpPr>
              <a:spLocks noChangeArrowheads="1"/>
            </p:cNvSpPr>
            <p:nvPr/>
          </p:nvSpPr>
          <p:spPr bwMode="auto">
            <a:xfrm rot="13559048" flipH="1">
              <a:off x="3618" y="660"/>
              <a:ext cx="138" cy="1149"/>
            </a:xfrm>
            <a:custGeom>
              <a:avLst/>
              <a:gdLst>
                <a:gd name="G0" fmla="+- 8844 0 0"/>
                <a:gd name="G1" fmla="+- 21600 0 8844"/>
                <a:gd name="G2" fmla="*/ 8844 1 2"/>
                <a:gd name="G3" fmla="+- 21600 0 G2"/>
                <a:gd name="G4" fmla="+/ 8844 21600 2"/>
                <a:gd name="G5" fmla="+/ G1 0 2"/>
                <a:gd name="G6" fmla="*/ 21600 21600 8844"/>
                <a:gd name="G7" fmla="*/ G6 1 2"/>
                <a:gd name="G8" fmla="+- 21600 0 G7"/>
                <a:gd name="G9" fmla="*/ 21600 1 2"/>
                <a:gd name="G10" fmla="+- 8844 0 G9"/>
                <a:gd name="G11" fmla="?: G10 G8 0"/>
                <a:gd name="G12" fmla="?: G10 G7 21600"/>
                <a:gd name="T0" fmla="*/ 17178 w 21600"/>
                <a:gd name="T1" fmla="*/ 10800 h 21600"/>
                <a:gd name="T2" fmla="*/ 10800 w 21600"/>
                <a:gd name="T3" fmla="*/ 21600 h 21600"/>
                <a:gd name="T4" fmla="*/ 4422 w 21600"/>
                <a:gd name="T5" fmla="*/ 10800 h 21600"/>
                <a:gd name="T6" fmla="*/ 10800 w 21600"/>
                <a:gd name="T7" fmla="*/ 0 h 21600"/>
                <a:gd name="T8" fmla="*/ 6222 w 21600"/>
                <a:gd name="T9" fmla="*/ 6222 h 21600"/>
                <a:gd name="T10" fmla="*/ 15378 w 21600"/>
                <a:gd name="T11" fmla="*/ 15378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8844" y="21600"/>
                  </a:lnTo>
                  <a:lnTo>
                    <a:pt x="12756" y="21600"/>
                  </a:lnTo>
                  <a:lnTo>
                    <a:pt x="21600" y="0"/>
                  </a:lnTo>
                  <a:close/>
                </a:path>
              </a:pathLst>
            </a:custGeom>
            <a:gradFill rotWithShape="1">
              <a:gsLst>
                <a:gs pos="0">
                  <a:srgbClr val="FFFF99">
                    <a:alpha val="0"/>
                  </a:srgbClr>
                </a:gs>
                <a:gs pos="100000">
                  <a:srgbClr val="FF993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</p:grpSp>
      <p:sp>
        <p:nvSpPr>
          <p:cNvPr id="376861" name="Rectangle 29"/>
          <p:cNvSpPr>
            <a:spLocks noChangeArrowheads="1"/>
          </p:cNvSpPr>
          <p:nvPr/>
        </p:nvSpPr>
        <p:spPr bwMode="auto">
          <a:xfrm>
            <a:off x="390525" y="185738"/>
            <a:ext cx="7288213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chemeClr val="tx1"/>
                </a:solidFill>
                <a:miter lim="800000"/>
                <a:headEnd/>
                <a:tailEnd type="none" w="lg" len="lg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根</a:t>
            </a:r>
            <a:r>
              <a:rPr kumimoji="1" lang="zh-TW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據</a:t>
            </a:r>
            <a:r>
              <a:rPr kumimoji="1" lang="en-US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WMO</a:t>
            </a:r>
            <a:r>
              <a:rPr kumimoji="1" lang="en-US" altLang="zh-TW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(</a:t>
            </a:r>
            <a:r>
              <a:rPr kumimoji="1" lang="zh-TW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聯合國世界氣候組織 </a:t>
            </a:r>
            <a:r>
              <a:rPr kumimoji="1" lang="en-US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World Meteorological Organization</a:t>
            </a:r>
            <a:r>
              <a:rPr kumimoji="1" lang="en-US" altLang="zh-TW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, United Nation</a:t>
            </a:r>
            <a:r>
              <a:rPr kumimoji="1" lang="en-US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kumimoji="1" lang="en-US" altLang="zh-TW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 2006</a:t>
            </a:r>
            <a:r>
              <a:rPr kumimoji="1" lang="zh-TW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年的報告，</a:t>
            </a:r>
            <a:r>
              <a:rPr kumimoji="1" lang="zh-TW" altLang="en-US" sz="2000">
                <a:solidFill>
                  <a:srgbClr val="0000FF"/>
                </a:solidFill>
                <a:ea typeface="標楷體" pitchFamily="65" charset="-120"/>
              </a:rPr>
              <a:t>科學家對臭氧洞的成因已有相當程度的瞭解</a:t>
            </a:r>
            <a:r>
              <a:rPr kumimoji="1" lang="zh-TW" altLang="en-US" sz="200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kumimoji="1" lang="zh-TW" altLang="en-US" sz="2000">
              <a:solidFill>
                <a:srgbClr val="0000FF"/>
              </a:solidFill>
              <a:ea typeface="標楷體" pitchFamily="65" charset="-120"/>
            </a:endParaRP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2000">
                <a:solidFill>
                  <a:srgbClr val="0000FF"/>
                </a:solidFill>
                <a:ea typeface="標楷體" pitchFamily="65" charset="-120"/>
              </a:rPr>
              <a:t>科學家認為過氧化氯循環，是臭氧洞形成的主要貢獻</a:t>
            </a:r>
          </a:p>
        </p:txBody>
      </p:sp>
      <p:grpSp>
        <p:nvGrpSpPr>
          <p:cNvPr id="376869" name="Group 37"/>
          <p:cNvGrpSpPr>
            <a:grpSpLocks/>
          </p:cNvGrpSpPr>
          <p:nvPr/>
        </p:nvGrpSpPr>
        <p:grpSpPr bwMode="auto">
          <a:xfrm>
            <a:off x="998538" y="1746250"/>
            <a:ext cx="6908800" cy="4125913"/>
            <a:chOff x="629" y="1100"/>
            <a:chExt cx="4352" cy="2599"/>
          </a:xfrm>
        </p:grpSpPr>
        <p:sp>
          <p:nvSpPr>
            <p:cNvPr id="376862" name="Text Box 30"/>
            <p:cNvSpPr txBox="1">
              <a:spLocks noChangeArrowheads="1"/>
            </p:cNvSpPr>
            <p:nvPr/>
          </p:nvSpPr>
          <p:spPr bwMode="auto">
            <a:xfrm>
              <a:off x="629" y="1474"/>
              <a:ext cx="859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CF</a:t>
              </a:r>
              <a:r>
                <a:rPr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x</a:t>
              </a:r>
              <a:r>
                <a:rPr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Cl</a:t>
              </a:r>
              <a:r>
                <a:rPr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y</a:t>
              </a:r>
            </a:p>
          </p:txBody>
        </p:sp>
        <p:sp>
          <p:nvSpPr>
            <p:cNvPr id="376863" name="Freeform 31"/>
            <p:cNvSpPr>
              <a:spLocks noChangeAspect="1"/>
            </p:cNvSpPr>
            <p:nvPr/>
          </p:nvSpPr>
          <p:spPr bwMode="auto">
            <a:xfrm>
              <a:off x="1341" y="1668"/>
              <a:ext cx="1037" cy="290"/>
            </a:xfrm>
            <a:custGeom>
              <a:avLst/>
              <a:gdLst>
                <a:gd name="T0" fmla="*/ 0 w 1148"/>
                <a:gd name="T1" fmla="*/ 10 h 321"/>
                <a:gd name="T2" fmla="*/ 521 w 1148"/>
                <a:gd name="T3" fmla="*/ 52 h 321"/>
                <a:gd name="T4" fmla="*/ 1148 w 1148"/>
                <a:gd name="T5" fmla="*/ 321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8" h="321">
                  <a:moveTo>
                    <a:pt x="0" y="10"/>
                  </a:moveTo>
                  <a:cubicBezTo>
                    <a:pt x="87" y="17"/>
                    <a:pt x="330" y="0"/>
                    <a:pt x="521" y="52"/>
                  </a:cubicBezTo>
                  <a:cubicBezTo>
                    <a:pt x="712" y="104"/>
                    <a:pt x="1018" y="265"/>
                    <a:pt x="1148" y="321"/>
                  </a:cubicBezTo>
                </a:path>
              </a:pathLst>
            </a:custGeom>
            <a:noFill/>
            <a:ln w="25400" cap="flat" cmpd="sng">
              <a:solidFill>
                <a:srgbClr val="CC00CC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64" name="Rectangle 32"/>
            <p:cNvSpPr>
              <a:spLocks noChangeArrowheads="1"/>
            </p:cNvSpPr>
            <p:nvPr/>
          </p:nvSpPr>
          <p:spPr bwMode="auto">
            <a:xfrm rot="767202">
              <a:off x="1596" y="1498"/>
              <a:ext cx="9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i="1">
                  <a:solidFill>
                    <a:srgbClr val="CC00CC"/>
                  </a:solidFill>
                  <a:latin typeface="Times New Roman" pitchFamily="18" charset="0"/>
                  <a:ea typeface="標楷體" pitchFamily="65" charset="-120"/>
                </a:rPr>
                <a:t>h</a:t>
              </a:r>
              <a:r>
                <a:rPr kumimoji="1" lang="en-US" altLang="zh-TW" sz="2400" i="1">
                  <a:solidFill>
                    <a:srgbClr val="CC00CC"/>
                  </a:solidFill>
                  <a:latin typeface="Symbol" pitchFamily="18" charset="2"/>
                  <a:ea typeface="標楷體" pitchFamily="65" charset="-120"/>
                </a:rPr>
                <a:t>n</a:t>
              </a:r>
              <a:r>
                <a:rPr kumimoji="1" lang="en-US" altLang="zh-TW" sz="2400" i="1">
                  <a:solidFill>
                    <a:srgbClr val="CC00CC"/>
                  </a:solidFill>
                  <a:latin typeface="Times New Roman" pitchFamily="18" charset="0"/>
                  <a:ea typeface="標楷體" pitchFamily="65" charset="-120"/>
                </a:rPr>
                <a:t> (</a:t>
              </a:r>
              <a:r>
                <a:rPr kumimoji="1" lang="zh-TW" altLang="en-US" sz="2400" i="1">
                  <a:solidFill>
                    <a:srgbClr val="CC00CC"/>
                  </a:solidFill>
                  <a:latin typeface="Times New Roman" pitchFamily="18" charset="0"/>
                  <a:ea typeface="標楷體" pitchFamily="65" charset="-120"/>
                </a:rPr>
                <a:t>陽光</a:t>
              </a:r>
              <a:r>
                <a:rPr kumimoji="1" lang="en-US" altLang="zh-TW" sz="2400" i="1">
                  <a:solidFill>
                    <a:srgbClr val="CC00CC"/>
                  </a:solidFill>
                  <a:latin typeface="Times New Roman" pitchFamily="18" charset="0"/>
                  <a:ea typeface="標楷體" pitchFamily="65" charset="-120"/>
                </a:rPr>
                <a:t>) </a:t>
              </a:r>
            </a:p>
          </p:txBody>
        </p:sp>
        <p:sp>
          <p:nvSpPr>
            <p:cNvPr id="376844" name="Text Box 12"/>
            <p:cNvSpPr txBox="1">
              <a:spLocks noChangeArrowheads="1"/>
            </p:cNvSpPr>
            <p:nvPr/>
          </p:nvSpPr>
          <p:spPr bwMode="auto">
            <a:xfrm>
              <a:off x="2389" y="1779"/>
              <a:ext cx="52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 </a:t>
              </a: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Cl</a:t>
              </a:r>
            </a:p>
          </p:txBody>
        </p:sp>
        <p:sp>
          <p:nvSpPr>
            <p:cNvPr id="376845" name="Text Box 13"/>
            <p:cNvSpPr txBox="1">
              <a:spLocks noChangeArrowheads="1"/>
            </p:cNvSpPr>
            <p:nvPr/>
          </p:nvSpPr>
          <p:spPr bwMode="auto">
            <a:xfrm>
              <a:off x="4011" y="1732"/>
              <a:ext cx="97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ClOOCl</a:t>
              </a:r>
            </a:p>
          </p:txBody>
        </p:sp>
        <p:sp>
          <p:nvSpPr>
            <p:cNvPr id="376846" name="Freeform 14"/>
            <p:cNvSpPr>
              <a:spLocks noChangeAspect="1"/>
            </p:cNvSpPr>
            <p:nvPr/>
          </p:nvSpPr>
          <p:spPr bwMode="auto">
            <a:xfrm>
              <a:off x="2750" y="1484"/>
              <a:ext cx="1530" cy="354"/>
            </a:xfrm>
            <a:custGeom>
              <a:avLst/>
              <a:gdLst>
                <a:gd name="T0" fmla="*/ 1020 w 1020"/>
                <a:gd name="T1" fmla="*/ 188 h 236"/>
                <a:gd name="T2" fmla="*/ 804 w 1020"/>
                <a:gd name="T3" fmla="*/ 50 h 236"/>
                <a:gd name="T4" fmla="*/ 522 w 1020"/>
                <a:gd name="T5" fmla="*/ 2 h 236"/>
                <a:gd name="T6" fmla="*/ 237 w 1020"/>
                <a:gd name="T7" fmla="*/ 62 h 236"/>
                <a:gd name="T8" fmla="*/ 0 w 1020"/>
                <a:gd name="T9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0" h="236">
                  <a:moveTo>
                    <a:pt x="1020" y="188"/>
                  </a:moveTo>
                  <a:cubicBezTo>
                    <a:pt x="984" y="165"/>
                    <a:pt x="887" y="81"/>
                    <a:pt x="804" y="50"/>
                  </a:cubicBezTo>
                  <a:cubicBezTo>
                    <a:pt x="721" y="19"/>
                    <a:pt x="616" y="0"/>
                    <a:pt x="522" y="2"/>
                  </a:cubicBezTo>
                  <a:cubicBezTo>
                    <a:pt x="428" y="4"/>
                    <a:pt x="324" y="23"/>
                    <a:pt x="237" y="62"/>
                  </a:cubicBezTo>
                  <a:cubicBezTo>
                    <a:pt x="150" y="101"/>
                    <a:pt x="49" y="200"/>
                    <a:pt x="0" y="236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47" name="Freeform 15"/>
            <p:cNvSpPr>
              <a:spLocks noChangeAspect="1"/>
            </p:cNvSpPr>
            <p:nvPr/>
          </p:nvSpPr>
          <p:spPr bwMode="auto">
            <a:xfrm>
              <a:off x="2502" y="2122"/>
              <a:ext cx="613" cy="1355"/>
            </a:xfrm>
            <a:custGeom>
              <a:avLst/>
              <a:gdLst>
                <a:gd name="T0" fmla="*/ 98 w 707"/>
                <a:gd name="T1" fmla="*/ 0 h 1324"/>
                <a:gd name="T2" fmla="*/ 3 w 707"/>
                <a:gd name="T3" fmla="*/ 367 h 1324"/>
                <a:gd name="T4" fmla="*/ 79 w 707"/>
                <a:gd name="T5" fmla="*/ 765 h 1324"/>
                <a:gd name="T6" fmla="*/ 301 w 707"/>
                <a:gd name="T7" fmla="*/ 1104 h 1324"/>
                <a:gd name="T8" fmla="*/ 707 w 707"/>
                <a:gd name="T9" fmla="*/ 1324 h 1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7" h="1324">
                  <a:moveTo>
                    <a:pt x="98" y="0"/>
                  </a:moveTo>
                  <a:cubicBezTo>
                    <a:pt x="82" y="62"/>
                    <a:pt x="5" y="239"/>
                    <a:pt x="3" y="367"/>
                  </a:cubicBezTo>
                  <a:cubicBezTo>
                    <a:pt x="0" y="495"/>
                    <a:pt x="30" y="641"/>
                    <a:pt x="79" y="765"/>
                  </a:cubicBezTo>
                  <a:cubicBezTo>
                    <a:pt x="129" y="887"/>
                    <a:pt x="196" y="1011"/>
                    <a:pt x="301" y="1104"/>
                  </a:cubicBezTo>
                  <a:cubicBezTo>
                    <a:pt x="406" y="1197"/>
                    <a:pt x="623" y="1278"/>
                    <a:pt x="707" y="1324"/>
                  </a:cubicBezTo>
                </a:path>
              </a:pathLst>
            </a:custGeom>
            <a:noFill/>
            <a:ln w="25400" cap="flat" cmpd="sng">
              <a:solidFill>
                <a:srgbClr val="0000FF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48" name="Freeform 16"/>
            <p:cNvSpPr>
              <a:spLocks noChangeAspect="1"/>
            </p:cNvSpPr>
            <p:nvPr/>
          </p:nvSpPr>
          <p:spPr bwMode="auto">
            <a:xfrm>
              <a:off x="2249" y="2248"/>
              <a:ext cx="315" cy="1146"/>
            </a:xfrm>
            <a:custGeom>
              <a:avLst/>
              <a:gdLst>
                <a:gd name="T0" fmla="*/ 0 w 210"/>
                <a:gd name="T1" fmla="*/ 0 h 764"/>
                <a:gd name="T2" fmla="*/ 132 w 210"/>
                <a:gd name="T3" fmla="*/ 171 h 764"/>
                <a:gd name="T4" fmla="*/ 200 w 210"/>
                <a:gd name="T5" fmla="*/ 429 h 764"/>
                <a:gd name="T6" fmla="*/ 195 w 210"/>
                <a:gd name="T7" fmla="*/ 620 h 764"/>
                <a:gd name="T8" fmla="*/ 114 w 210"/>
                <a:gd name="T9" fmla="*/ 764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764">
                  <a:moveTo>
                    <a:pt x="0" y="0"/>
                  </a:moveTo>
                  <a:cubicBezTo>
                    <a:pt x="22" y="28"/>
                    <a:pt x="99" y="99"/>
                    <a:pt x="132" y="171"/>
                  </a:cubicBezTo>
                  <a:cubicBezTo>
                    <a:pt x="165" y="243"/>
                    <a:pt x="190" y="354"/>
                    <a:pt x="200" y="429"/>
                  </a:cubicBezTo>
                  <a:cubicBezTo>
                    <a:pt x="210" y="504"/>
                    <a:pt x="209" y="564"/>
                    <a:pt x="195" y="620"/>
                  </a:cubicBezTo>
                  <a:cubicBezTo>
                    <a:pt x="181" y="676"/>
                    <a:pt x="131" y="734"/>
                    <a:pt x="114" y="764"/>
                  </a:cubicBezTo>
                </a:path>
              </a:pathLst>
            </a:custGeom>
            <a:noFill/>
            <a:ln w="25400" cap="flat" cmpd="sng">
              <a:solidFill>
                <a:srgbClr val="0000FF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49" name="Text Box 17"/>
            <p:cNvSpPr txBox="1">
              <a:spLocks noChangeArrowheads="1"/>
            </p:cNvSpPr>
            <p:nvPr/>
          </p:nvSpPr>
          <p:spPr bwMode="auto">
            <a:xfrm>
              <a:off x="3135" y="3268"/>
              <a:ext cx="71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FF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 </a:t>
              </a: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ClO</a:t>
              </a:r>
            </a:p>
          </p:txBody>
        </p:sp>
        <p:sp>
          <p:nvSpPr>
            <p:cNvPr id="376850" name="Freeform 18"/>
            <p:cNvSpPr>
              <a:spLocks noChangeAspect="1"/>
            </p:cNvSpPr>
            <p:nvPr/>
          </p:nvSpPr>
          <p:spPr bwMode="auto">
            <a:xfrm>
              <a:off x="3889" y="2130"/>
              <a:ext cx="712" cy="1359"/>
            </a:xfrm>
            <a:custGeom>
              <a:avLst/>
              <a:gdLst>
                <a:gd name="T0" fmla="*/ 0 w 817"/>
                <a:gd name="T1" fmla="*/ 1371 h 1371"/>
                <a:gd name="T2" fmla="*/ 383 w 817"/>
                <a:gd name="T3" fmla="*/ 1181 h 1371"/>
                <a:gd name="T4" fmla="*/ 648 w 817"/>
                <a:gd name="T5" fmla="*/ 905 h 1371"/>
                <a:gd name="T6" fmla="*/ 800 w 817"/>
                <a:gd name="T7" fmla="*/ 440 h 1371"/>
                <a:gd name="T8" fmla="*/ 753 w 817"/>
                <a:gd name="T9" fmla="*/ 0 h 1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7" h="1371">
                  <a:moveTo>
                    <a:pt x="0" y="1371"/>
                  </a:moveTo>
                  <a:cubicBezTo>
                    <a:pt x="64" y="1339"/>
                    <a:pt x="275" y="1259"/>
                    <a:pt x="383" y="1181"/>
                  </a:cubicBezTo>
                  <a:cubicBezTo>
                    <a:pt x="491" y="1103"/>
                    <a:pt x="579" y="1028"/>
                    <a:pt x="648" y="905"/>
                  </a:cubicBezTo>
                  <a:cubicBezTo>
                    <a:pt x="717" y="782"/>
                    <a:pt x="783" y="591"/>
                    <a:pt x="800" y="440"/>
                  </a:cubicBezTo>
                  <a:cubicBezTo>
                    <a:pt x="817" y="289"/>
                    <a:pt x="763" y="92"/>
                    <a:pt x="753" y="0"/>
                  </a:cubicBezTo>
                </a:path>
              </a:pathLst>
            </a:custGeom>
            <a:noFill/>
            <a:ln w="25400" cap="flat" cmpd="sng">
              <a:solidFill>
                <a:schemeClr val="tx1"/>
              </a:solidFill>
              <a:prstDash val="solid"/>
              <a:round/>
              <a:headEnd type="arrow" w="lg" len="lg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51" name="Text Box 19"/>
            <p:cNvSpPr txBox="1">
              <a:spLocks noChangeArrowheads="1"/>
            </p:cNvSpPr>
            <p:nvPr/>
          </p:nvSpPr>
          <p:spPr bwMode="auto">
            <a:xfrm>
              <a:off x="1642" y="1933"/>
              <a:ext cx="55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FF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 </a:t>
              </a: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O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3</a:t>
              </a:r>
            </a:p>
          </p:txBody>
        </p:sp>
        <p:sp>
          <p:nvSpPr>
            <p:cNvPr id="376852" name="Text Box 20"/>
            <p:cNvSpPr txBox="1">
              <a:spLocks noChangeArrowheads="1"/>
            </p:cNvSpPr>
            <p:nvPr/>
          </p:nvSpPr>
          <p:spPr bwMode="auto">
            <a:xfrm>
              <a:off x="2081" y="3334"/>
              <a:ext cx="55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FF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 </a:t>
              </a: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O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</a:p>
          </p:txBody>
        </p:sp>
        <p:sp>
          <p:nvSpPr>
            <p:cNvPr id="376853" name="Freeform 21"/>
            <p:cNvSpPr>
              <a:spLocks noChangeAspect="1"/>
            </p:cNvSpPr>
            <p:nvPr/>
          </p:nvSpPr>
          <p:spPr bwMode="auto">
            <a:xfrm>
              <a:off x="2788" y="1399"/>
              <a:ext cx="798" cy="126"/>
            </a:xfrm>
            <a:custGeom>
              <a:avLst/>
              <a:gdLst>
                <a:gd name="T0" fmla="*/ 532 w 532"/>
                <a:gd name="T1" fmla="*/ 56 h 84"/>
                <a:gd name="T2" fmla="*/ 163 w 532"/>
                <a:gd name="T3" fmla="*/ 75 h 84"/>
                <a:gd name="T4" fmla="*/ 0 w 532"/>
                <a:gd name="T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2" h="84">
                  <a:moveTo>
                    <a:pt x="532" y="56"/>
                  </a:moveTo>
                  <a:cubicBezTo>
                    <a:pt x="392" y="70"/>
                    <a:pt x="252" y="84"/>
                    <a:pt x="163" y="75"/>
                  </a:cubicBezTo>
                  <a:cubicBezTo>
                    <a:pt x="74" y="66"/>
                    <a:pt x="33" y="10"/>
                    <a:pt x="0" y="0"/>
                  </a:cubicBezTo>
                </a:path>
              </a:pathLst>
            </a:custGeom>
            <a:noFill/>
            <a:ln w="25400" cap="flat" cmpd="sng">
              <a:solidFill>
                <a:srgbClr val="FF0000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TW" altLang="en-US" sz="2800">
                <a:solidFill>
                  <a:srgbClr val="000000"/>
                </a:solidFill>
                <a:latin typeface="Times New Roman" pitchFamily="18" charset="0"/>
                <a:ea typeface="標楷體" pitchFamily="65" charset="-120"/>
              </a:endParaRPr>
            </a:p>
          </p:txBody>
        </p:sp>
        <p:sp>
          <p:nvSpPr>
            <p:cNvPr id="376854" name="Text Box 22"/>
            <p:cNvSpPr txBox="1">
              <a:spLocks noChangeArrowheads="1"/>
            </p:cNvSpPr>
            <p:nvPr/>
          </p:nvSpPr>
          <p:spPr bwMode="auto">
            <a:xfrm>
              <a:off x="2411" y="1100"/>
              <a:ext cx="38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FF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3200" b="1" i="1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O</a:t>
              </a:r>
              <a:r>
                <a:rPr kumimoji="1" lang="en-US" altLang="zh-TW" sz="3200" b="1" i="1" baseline="-25000">
                  <a:solidFill>
                    <a:srgbClr val="000000"/>
                  </a:solidFill>
                  <a:latin typeface="Times New Roman" pitchFamily="18" charset="0"/>
                  <a:ea typeface="新細明體" pitchFamily="18" charset="-120"/>
                </a:rPr>
                <a:t>2</a:t>
              </a:r>
            </a:p>
          </p:txBody>
        </p:sp>
        <p:sp>
          <p:nvSpPr>
            <p:cNvPr id="376865" name="Rectangle 33"/>
            <p:cNvSpPr>
              <a:spLocks noChangeArrowheads="1"/>
            </p:cNvSpPr>
            <p:nvPr/>
          </p:nvSpPr>
          <p:spPr bwMode="auto">
            <a:xfrm>
              <a:off x="3483" y="1236"/>
              <a:ext cx="9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chemeClr val="tx1"/>
                  </a:solidFill>
                  <a:miter lim="800000"/>
                  <a:headEnd/>
                  <a:tailEnd type="none" w="lg" len="lg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kumimoji="1" lang="en-US" altLang="zh-TW" sz="2400" i="1">
                  <a:solidFill>
                    <a:srgbClr val="FF0000"/>
                  </a:solidFill>
                  <a:latin typeface="Times New Roman" pitchFamily="18" charset="0"/>
                  <a:ea typeface="標楷體" pitchFamily="65" charset="-120"/>
                </a:rPr>
                <a:t>h</a:t>
              </a:r>
              <a:r>
                <a:rPr kumimoji="1" lang="en-US" altLang="zh-TW" sz="2400" i="1">
                  <a:solidFill>
                    <a:srgbClr val="FF0000"/>
                  </a:solidFill>
                  <a:latin typeface="Symbol" pitchFamily="18" charset="2"/>
                  <a:ea typeface="標楷體" pitchFamily="65" charset="-120"/>
                </a:rPr>
                <a:t>n </a:t>
              </a:r>
              <a:r>
                <a:rPr kumimoji="1" lang="en-US" altLang="zh-TW" sz="2400" i="1">
                  <a:solidFill>
                    <a:srgbClr val="FF0000"/>
                  </a:solidFill>
                  <a:latin typeface="Times New Roman" pitchFamily="18" charset="0"/>
                  <a:ea typeface="標楷體" pitchFamily="65" charset="-120"/>
                </a:rPr>
                <a:t>(</a:t>
              </a:r>
              <a:r>
                <a:rPr kumimoji="1" lang="zh-TW" altLang="en-US" sz="2400" i="1">
                  <a:solidFill>
                    <a:srgbClr val="FF0000"/>
                  </a:solidFill>
                  <a:latin typeface="Times New Roman" pitchFamily="18" charset="0"/>
                  <a:ea typeface="標楷體" pitchFamily="65" charset="-120"/>
                </a:rPr>
                <a:t>陽光</a:t>
              </a:r>
              <a:r>
                <a:rPr kumimoji="1" lang="en-US" altLang="zh-TW" sz="2400" i="1">
                  <a:solidFill>
                    <a:srgbClr val="FF0000"/>
                  </a:solidFill>
                  <a:latin typeface="Times New Roman" pitchFamily="18" charset="0"/>
                  <a:ea typeface="標楷體" pitchFamily="65" charset="-120"/>
                </a:rPr>
                <a:t>) </a:t>
              </a:r>
            </a:p>
          </p:txBody>
        </p:sp>
        <p:sp>
          <p:nvSpPr>
            <p:cNvPr id="376867" name="Text Box 35"/>
            <p:cNvSpPr txBox="1">
              <a:spLocks noChangeArrowheads="1"/>
            </p:cNvSpPr>
            <p:nvPr/>
          </p:nvSpPr>
          <p:spPr bwMode="auto">
            <a:xfrm>
              <a:off x="4027" y="2148"/>
              <a:ext cx="5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i="1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</a:rPr>
                <a:t>低溫</a:t>
              </a:r>
            </a:p>
          </p:txBody>
        </p:sp>
        <p:sp>
          <p:nvSpPr>
            <p:cNvPr id="376868" name="Text Box 36"/>
            <p:cNvSpPr txBox="1">
              <a:spLocks noChangeArrowheads="1"/>
            </p:cNvSpPr>
            <p:nvPr/>
          </p:nvSpPr>
          <p:spPr bwMode="auto">
            <a:xfrm>
              <a:off x="3670" y="3037"/>
              <a:ext cx="56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i="1">
                  <a:solidFill>
                    <a:srgbClr val="000000"/>
                  </a:solidFill>
                  <a:latin typeface="Times New Roman" pitchFamily="18" charset="0"/>
                  <a:ea typeface="標楷體" pitchFamily="65" charset="-120"/>
                </a:rPr>
                <a:t>高溫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2886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9F2B4F-5488-4A58-B4A2-E2637FD7D988}" type="slidenum">
              <a:rPr lang="zh-TW" altLang="en-US"/>
              <a:pPr/>
              <a:t>18</a:t>
            </a:fld>
            <a:endParaRPr lang="en-US" altLang="zh-TW"/>
          </a:p>
        </p:txBody>
      </p:sp>
      <p:pic>
        <p:nvPicPr>
          <p:cNvPr id="50893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38"/>
          <a:stretch>
            <a:fillRect/>
          </a:stretch>
        </p:blipFill>
        <p:spPr bwMode="auto">
          <a:xfrm>
            <a:off x="3429000" y="244475"/>
            <a:ext cx="5499100" cy="6084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8932" name="Text Box 4"/>
          <p:cNvSpPr txBox="1">
            <a:spLocks noChangeArrowheads="1"/>
          </p:cNvSpPr>
          <p:nvPr/>
        </p:nvSpPr>
        <p:spPr bwMode="auto">
          <a:xfrm>
            <a:off x="7319736" y="1727200"/>
            <a:ext cx="960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dirty="0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s</a:t>
            </a:r>
            <a:r>
              <a:rPr kumimoji="1" lang="en-US" altLang="zh-TW" sz="24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(Cl</a:t>
            </a:r>
            <a:r>
              <a:rPr kumimoji="1" lang="en-US" altLang="zh-TW" sz="2400" baseline="-250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2</a:t>
            </a:r>
            <a:r>
              <a:rPr kumimoji="1" lang="en-US" altLang="zh-TW" sz="24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)</a:t>
            </a:r>
          </a:p>
        </p:txBody>
      </p:sp>
      <p:sp>
        <p:nvSpPr>
          <p:cNvPr id="508933" name="Line 5"/>
          <p:cNvSpPr>
            <a:spLocks noChangeShapeType="1"/>
          </p:cNvSpPr>
          <p:nvPr/>
        </p:nvSpPr>
        <p:spPr bwMode="auto">
          <a:xfrm flipH="1">
            <a:off x="7585415" y="2441915"/>
            <a:ext cx="77787" cy="190341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08935" name="Text Box 7"/>
          <p:cNvSpPr txBox="1">
            <a:spLocks noChangeArrowheads="1"/>
          </p:cNvSpPr>
          <p:nvPr/>
        </p:nvSpPr>
        <p:spPr bwMode="auto">
          <a:xfrm>
            <a:off x="177800" y="1721984"/>
            <a:ext cx="385445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But c</a:t>
            </a:r>
            <a:r>
              <a:rPr lang="en-US" altLang="zh-TW" sz="2800" baseline="-250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1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, c</a:t>
            </a:r>
            <a:r>
              <a:rPr lang="en-US" altLang="zh-TW" sz="2800" baseline="-250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2</a:t>
            </a:r>
            <a:r>
              <a:rPr lang="en-US" altLang="zh-TW" sz="2800" dirty="0">
                <a:solidFill>
                  <a:srgbClr val="FF0000"/>
                </a:solidFill>
                <a:latin typeface="Times New Roman" pitchFamily="18" charset="0"/>
                <a:ea typeface="新細明體" pitchFamily="18" charset="-120"/>
              </a:rPr>
              <a:t>, … cannot be accurately known.</a:t>
            </a:r>
          </a:p>
        </p:txBody>
      </p:sp>
      <p:graphicFrame>
        <p:nvGraphicFramePr>
          <p:cNvPr id="508936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128597"/>
              </p:ext>
            </p:extLst>
          </p:nvPr>
        </p:nvGraphicFramePr>
        <p:xfrm>
          <a:off x="119062" y="244475"/>
          <a:ext cx="4276725" cy="1374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44" name="方程式" r:id="rId5" imgW="1422360" imgH="457200" progId="Equation.3">
                  <p:embed/>
                </p:oleObj>
              </mc:Choice>
              <mc:Fallback>
                <p:oleObj name="方程式" r:id="rId5" imgW="142236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062" y="244475"/>
                        <a:ext cx="4276725" cy="13747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8937" name="Text Box 9"/>
          <p:cNvSpPr txBox="1">
            <a:spLocks noChangeArrowheads="1"/>
          </p:cNvSpPr>
          <p:nvPr/>
        </p:nvSpPr>
        <p:spPr bwMode="auto">
          <a:xfrm>
            <a:off x="560388" y="3371850"/>
            <a:ext cx="27781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>
                <a:solidFill>
                  <a:srgbClr val="000000"/>
                </a:solidFill>
                <a:ea typeface="標楷體" pitchFamily="65" charset="-120"/>
              </a:rPr>
              <a:t>Pope et al. 2007</a:t>
            </a:r>
          </a:p>
        </p:txBody>
      </p:sp>
    </p:spTree>
    <p:extLst>
      <p:ext uri="{BB962C8B-B14F-4D97-AF65-F5344CB8AC3E}">
        <p14:creationId xmlns:p14="http://schemas.microsoft.com/office/powerpoint/2010/main" val="315448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8826E9-A064-48FD-8C59-F51A88F46E8F}" type="slidenum">
              <a:rPr lang="en-US" altLang="zh-TW" smtClean="0"/>
              <a:pPr>
                <a:defRPr/>
              </a:pPr>
              <a:t>19</a:t>
            </a:fld>
            <a:endParaRPr lang="en-US" altLang="zh-TW"/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524776" y="1116390"/>
            <a:ext cx="8097624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TW" sz="4800" i="1" dirty="0" err="1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ClOO</a:t>
            </a:r>
            <a:r>
              <a:rPr lang="en-US" altLang="zh-TW" sz="4800" i="1" dirty="0" err="1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C</a:t>
            </a:r>
            <a:r>
              <a:rPr lang="en-US" altLang="zh-TW" sz="4800" i="1" dirty="0" err="1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l</a:t>
            </a:r>
            <a:r>
              <a:rPr kumimoji="1" lang="en-US" altLang="zh-TW" sz="4800" i="1" dirty="0" smtClean="0">
                <a:solidFill>
                  <a:srgbClr val="0000FF"/>
                </a:solidFill>
                <a:ea typeface="新細明體" pitchFamily="18" charset="-120"/>
              </a:rPr>
              <a:t> </a:t>
            </a:r>
            <a:r>
              <a:rPr kumimoji="1" lang="en-US" altLang="zh-TW" sz="4800" dirty="0">
                <a:solidFill>
                  <a:srgbClr val="0000FF"/>
                </a:solidFill>
                <a:ea typeface="新細明體" pitchFamily="18" charset="-120"/>
              </a:rPr>
              <a:t>+ </a:t>
            </a:r>
            <a:r>
              <a:rPr kumimoji="1" lang="en-US" altLang="zh-TW" sz="4800" i="1" dirty="0" err="1">
                <a:solidFill>
                  <a:srgbClr val="0000FF"/>
                </a:solidFill>
                <a:ea typeface="新細明體" pitchFamily="18" charset="-120"/>
              </a:rPr>
              <a:t>hv</a:t>
            </a:r>
            <a:r>
              <a:rPr kumimoji="1" lang="en-US" altLang="zh-TW" sz="4800" i="1" dirty="0">
                <a:solidFill>
                  <a:srgbClr val="0000FF"/>
                </a:solidFill>
                <a:ea typeface="新細明體" pitchFamily="18" charset="-120"/>
              </a:rPr>
              <a:t> </a:t>
            </a:r>
            <a:r>
              <a:rPr kumimoji="1" lang="en-US" altLang="zh-TW" sz="4800" dirty="0">
                <a:solidFill>
                  <a:srgbClr val="0000FF"/>
                </a:solidFill>
                <a:ea typeface="新細明體" pitchFamily="18" charset="-120"/>
                <a:cs typeface="Arial" charset="0"/>
                <a:sym typeface="Symbol" pitchFamily="18" charset="2"/>
              </a:rPr>
              <a:t></a:t>
            </a:r>
            <a:r>
              <a:rPr kumimoji="1" lang="en-US" altLang="zh-TW" sz="4800" dirty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 </a:t>
            </a:r>
            <a:r>
              <a:rPr lang="en-US" altLang="zh-TW" sz="4800" i="1" dirty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C</a:t>
            </a:r>
            <a:r>
              <a:rPr lang="en-US" altLang="zh-TW" sz="4800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l</a:t>
            </a:r>
            <a:r>
              <a:rPr kumimoji="1" lang="en-US" altLang="zh-TW" sz="4800" dirty="0" smtClean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 </a:t>
            </a:r>
            <a:r>
              <a:rPr kumimoji="1" lang="en-US" altLang="zh-TW" sz="4800" dirty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+ </a:t>
            </a:r>
            <a:r>
              <a:rPr kumimoji="1" lang="en-US" altLang="zh-TW" sz="4800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O</a:t>
            </a:r>
            <a:r>
              <a:rPr kumimoji="1" lang="en-US" altLang="zh-TW" sz="4800" baseline="-25000" dirty="0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  <a:cs typeface="Times New Roman" pitchFamily="18" charset="0"/>
              </a:rPr>
              <a:t>2</a:t>
            </a:r>
            <a:r>
              <a:rPr lang="en-US" altLang="zh-TW" sz="4800" dirty="0" smtClean="0">
                <a:solidFill>
                  <a:srgbClr val="0000FF"/>
                </a:solidFill>
                <a:ea typeface="新細明體" pitchFamily="18" charset="-120"/>
                <a:cs typeface="Times New Roman" pitchFamily="18" charset="0"/>
              </a:rPr>
              <a:t> + </a:t>
            </a:r>
            <a:r>
              <a:rPr lang="en-US" altLang="zh-TW" sz="4800" i="1" dirty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C</a:t>
            </a:r>
            <a:r>
              <a:rPr lang="en-US" altLang="zh-TW" sz="4800" i="1" dirty="0" smtClean="0">
                <a:solidFill>
                  <a:srgbClr val="0000FF"/>
                </a:solidFill>
                <a:latin typeface="Century Schoolbook" panose="02040604050505020304" pitchFamily="18" charset="0"/>
                <a:ea typeface="新細明體" pitchFamily="18" charset="-120"/>
              </a:rPr>
              <a:t>l</a:t>
            </a:r>
            <a:endParaRPr kumimoji="1" lang="zh-TW" altLang="en-US" sz="4800" i="1" baseline="-25000" dirty="0">
              <a:solidFill>
                <a:srgbClr val="0000FF"/>
              </a:solidFill>
              <a:ea typeface="新細明體" pitchFamily="18" charset="-12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04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72760-39F5-44AA-996F-2577AA551FF5}" type="slidenum">
              <a:rPr lang="zh-TW" altLang="en-US"/>
              <a:pPr/>
              <a:t>20</a:t>
            </a:fld>
            <a:endParaRPr lang="en-US" altLang="zh-TW"/>
          </a:p>
        </p:txBody>
      </p:sp>
      <p:pic>
        <p:nvPicPr>
          <p:cNvPr id="473092" name="Picture 4" descr="Fig-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12" y="1"/>
            <a:ext cx="8547617" cy="6030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752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121400" y="6102349"/>
            <a:ext cx="2133600" cy="476250"/>
          </a:xfrm>
        </p:spPr>
        <p:txBody>
          <a:bodyPr/>
          <a:lstStyle/>
          <a:p>
            <a:fld id="{28B38D19-8A90-42B6-B46E-2745BA45BFC9}" type="slidenum">
              <a:rPr lang="zh-TW" altLang="en-US"/>
              <a:pPr/>
              <a:t>21</a:t>
            </a:fld>
            <a:endParaRPr lang="en-US" altLang="zh-TW"/>
          </a:p>
        </p:txBody>
      </p:sp>
      <p:sp>
        <p:nvSpPr>
          <p:cNvPr id="176130" name="Rectangle 2"/>
          <p:cNvSpPr>
            <a:spLocks noChangeArrowheads="1"/>
          </p:cNvSpPr>
          <p:nvPr/>
        </p:nvSpPr>
        <p:spPr bwMode="auto">
          <a:xfrm>
            <a:off x="354848" y="1269999"/>
            <a:ext cx="1655763" cy="468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beam source</a:t>
            </a:r>
          </a:p>
        </p:txBody>
      </p:sp>
      <p:sp>
        <p:nvSpPr>
          <p:cNvPr id="176131" name="Freeform 3"/>
          <p:cNvSpPr>
            <a:spLocks/>
          </p:cNvSpPr>
          <p:nvPr/>
        </p:nvSpPr>
        <p:spPr bwMode="auto">
          <a:xfrm flipV="1">
            <a:off x="2987675" y="1522412"/>
            <a:ext cx="757238" cy="1008062"/>
          </a:xfrm>
          <a:custGeom>
            <a:avLst/>
            <a:gdLst>
              <a:gd name="T0" fmla="*/ 0 w 476"/>
              <a:gd name="T1" fmla="*/ 386 h 386"/>
              <a:gd name="T2" fmla="*/ 476 w 476"/>
              <a:gd name="T3" fmla="*/ 227 h 386"/>
              <a:gd name="T4" fmla="*/ 476 w 476"/>
              <a:gd name="T5" fmla="*/ 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6" h="386">
                <a:moveTo>
                  <a:pt x="0" y="386"/>
                </a:moveTo>
                <a:lnTo>
                  <a:pt x="476" y="227"/>
                </a:lnTo>
                <a:lnTo>
                  <a:pt x="476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2" name="AutoShape 4"/>
          <p:cNvSpPr>
            <a:spLocks noChangeArrowheads="1"/>
          </p:cNvSpPr>
          <p:nvPr/>
        </p:nvSpPr>
        <p:spPr bwMode="auto">
          <a:xfrm rot="16200000">
            <a:off x="4226719" y="-1235869"/>
            <a:ext cx="288925" cy="5443537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tx1"/>
              </a:gs>
              <a:gs pos="100000">
                <a:schemeClr val="tx1">
                  <a:gamma/>
                  <a:tint val="44314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3" name="Freeform 5"/>
          <p:cNvSpPr>
            <a:spLocks/>
          </p:cNvSpPr>
          <p:nvPr/>
        </p:nvSpPr>
        <p:spPr bwMode="auto">
          <a:xfrm>
            <a:off x="2160588" y="1979612"/>
            <a:ext cx="1763712" cy="935037"/>
          </a:xfrm>
          <a:custGeom>
            <a:avLst/>
            <a:gdLst>
              <a:gd name="T0" fmla="*/ 0 w 619"/>
              <a:gd name="T1" fmla="*/ 457 h 485"/>
              <a:gd name="T2" fmla="*/ 65 w 619"/>
              <a:gd name="T3" fmla="*/ 397 h 485"/>
              <a:gd name="T4" fmla="*/ 201 w 619"/>
              <a:gd name="T5" fmla="*/ 82 h 485"/>
              <a:gd name="T6" fmla="*/ 277 w 619"/>
              <a:gd name="T7" fmla="*/ 0 h 485"/>
              <a:gd name="T8" fmla="*/ 364 w 619"/>
              <a:gd name="T9" fmla="*/ 82 h 485"/>
              <a:gd name="T10" fmla="*/ 527 w 619"/>
              <a:gd name="T11" fmla="*/ 419 h 485"/>
              <a:gd name="T12" fmla="*/ 619 w 619"/>
              <a:gd name="T13" fmla="*/ 479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19" h="485">
                <a:moveTo>
                  <a:pt x="0" y="457"/>
                </a:moveTo>
                <a:cubicBezTo>
                  <a:pt x="11" y="447"/>
                  <a:pt x="32" y="459"/>
                  <a:pt x="65" y="397"/>
                </a:cubicBezTo>
                <a:cubicBezTo>
                  <a:pt x="98" y="335"/>
                  <a:pt x="166" y="148"/>
                  <a:pt x="201" y="82"/>
                </a:cubicBezTo>
                <a:cubicBezTo>
                  <a:pt x="236" y="16"/>
                  <a:pt x="250" y="0"/>
                  <a:pt x="277" y="0"/>
                </a:cubicBezTo>
                <a:cubicBezTo>
                  <a:pt x="304" y="0"/>
                  <a:pt x="322" y="12"/>
                  <a:pt x="364" y="82"/>
                </a:cubicBezTo>
                <a:cubicBezTo>
                  <a:pt x="406" y="152"/>
                  <a:pt x="484" y="353"/>
                  <a:pt x="527" y="419"/>
                </a:cubicBezTo>
                <a:cubicBezTo>
                  <a:pt x="570" y="485"/>
                  <a:pt x="600" y="467"/>
                  <a:pt x="619" y="479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4" name="Freeform 6"/>
          <p:cNvSpPr>
            <a:spLocks/>
          </p:cNvSpPr>
          <p:nvPr/>
        </p:nvSpPr>
        <p:spPr bwMode="auto">
          <a:xfrm>
            <a:off x="4897438" y="1939924"/>
            <a:ext cx="3095625" cy="1023938"/>
          </a:xfrm>
          <a:custGeom>
            <a:avLst/>
            <a:gdLst>
              <a:gd name="T0" fmla="*/ 0 w 1950"/>
              <a:gd name="T1" fmla="*/ 609 h 645"/>
              <a:gd name="T2" fmla="*/ 205 w 1950"/>
              <a:gd name="T3" fmla="*/ 536 h 645"/>
              <a:gd name="T4" fmla="*/ 591 w 1950"/>
              <a:gd name="T5" fmla="*/ 158 h 645"/>
              <a:gd name="T6" fmla="*/ 885 w 1950"/>
              <a:gd name="T7" fmla="*/ 2 h 645"/>
              <a:gd name="T8" fmla="*/ 1191 w 1950"/>
              <a:gd name="T9" fmla="*/ 146 h 645"/>
              <a:gd name="T10" fmla="*/ 1660 w 1950"/>
              <a:gd name="T11" fmla="*/ 563 h 645"/>
              <a:gd name="T12" fmla="*/ 1950 w 1950"/>
              <a:gd name="T13" fmla="*/ 636 h 6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50" h="645">
                <a:moveTo>
                  <a:pt x="0" y="609"/>
                </a:moveTo>
                <a:cubicBezTo>
                  <a:pt x="35" y="597"/>
                  <a:pt x="107" y="611"/>
                  <a:pt x="205" y="536"/>
                </a:cubicBezTo>
                <a:cubicBezTo>
                  <a:pt x="303" y="461"/>
                  <a:pt x="478" y="247"/>
                  <a:pt x="591" y="158"/>
                </a:cubicBezTo>
                <a:cubicBezTo>
                  <a:pt x="704" y="69"/>
                  <a:pt x="785" y="4"/>
                  <a:pt x="885" y="2"/>
                </a:cubicBezTo>
                <a:cubicBezTo>
                  <a:pt x="985" y="0"/>
                  <a:pt x="1062" y="53"/>
                  <a:pt x="1191" y="146"/>
                </a:cubicBezTo>
                <a:cubicBezTo>
                  <a:pt x="1320" y="239"/>
                  <a:pt x="1534" y="481"/>
                  <a:pt x="1660" y="563"/>
                </a:cubicBezTo>
                <a:cubicBezTo>
                  <a:pt x="1786" y="645"/>
                  <a:pt x="1890" y="621"/>
                  <a:pt x="1950" y="636"/>
                </a:cubicBezTo>
              </a:path>
            </a:pathLst>
          </a:custGeom>
          <a:noFill/>
          <a:ln w="19050" cap="flat" cmpd="sng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5" name="Line 7"/>
          <p:cNvSpPr>
            <a:spLocks noChangeShapeType="1"/>
          </p:cNvSpPr>
          <p:nvPr/>
        </p:nvSpPr>
        <p:spPr bwMode="auto">
          <a:xfrm>
            <a:off x="6337300" y="946149"/>
            <a:ext cx="0" cy="2124075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6" name="Freeform 8"/>
          <p:cNvSpPr>
            <a:spLocks/>
          </p:cNvSpPr>
          <p:nvPr/>
        </p:nvSpPr>
        <p:spPr bwMode="auto">
          <a:xfrm>
            <a:off x="2987675" y="441324"/>
            <a:ext cx="757238" cy="1008063"/>
          </a:xfrm>
          <a:custGeom>
            <a:avLst/>
            <a:gdLst>
              <a:gd name="T0" fmla="*/ 0 w 476"/>
              <a:gd name="T1" fmla="*/ 386 h 386"/>
              <a:gd name="T2" fmla="*/ 476 w 476"/>
              <a:gd name="T3" fmla="*/ 227 h 386"/>
              <a:gd name="T4" fmla="*/ 476 w 476"/>
              <a:gd name="T5" fmla="*/ 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6" h="386">
                <a:moveTo>
                  <a:pt x="0" y="386"/>
                </a:moveTo>
                <a:lnTo>
                  <a:pt x="476" y="227"/>
                </a:lnTo>
                <a:lnTo>
                  <a:pt x="476" y="0"/>
                </a:ln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7" name="Freeform 9"/>
          <p:cNvSpPr>
            <a:spLocks/>
          </p:cNvSpPr>
          <p:nvPr/>
        </p:nvSpPr>
        <p:spPr bwMode="auto">
          <a:xfrm>
            <a:off x="4905375" y="2127249"/>
            <a:ext cx="3095625" cy="831850"/>
          </a:xfrm>
          <a:custGeom>
            <a:avLst/>
            <a:gdLst>
              <a:gd name="T0" fmla="*/ 0 w 1950"/>
              <a:gd name="T1" fmla="*/ 490 h 524"/>
              <a:gd name="T2" fmla="*/ 205 w 1950"/>
              <a:gd name="T3" fmla="*/ 417 h 524"/>
              <a:gd name="T4" fmla="*/ 633 w 1950"/>
              <a:gd name="T5" fmla="*/ 35 h 524"/>
              <a:gd name="T6" fmla="*/ 910 w 1950"/>
              <a:gd name="T7" fmla="*/ 232 h 524"/>
              <a:gd name="T8" fmla="*/ 1147 w 1950"/>
              <a:gd name="T9" fmla="*/ 35 h 524"/>
              <a:gd name="T10" fmla="*/ 1660 w 1950"/>
              <a:gd name="T11" fmla="*/ 444 h 524"/>
              <a:gd name="T12" fmla="*/ 1950 w 1950"/>
              <a:gd name="T13" fmla="*/ 517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50" h="524">
                <a:moveTo>
                  <a:pt x="0" y="490"/>
                </a:moveTo>
                <a:cubicBezTo>
                  <a:pt x="35" y="478"/>
                  <a:pt x="101" y="492"/>
                  <a:pt x="205" y="417"/>
                </a:cubicBezTo>
                <a:cubicBezTo>
                  <a:pt x="309" y="342"/>
                  <a:pt x="516" y="66"/>
                  <a:pt x="633" y="35"/>
                </a:cubicBezTo>
                <a:cubicBezTo>
                  <a:pt x="750" y="4"/>
                  <a:pt x="824" y="232"/>
                  <a:pt x="910" y="232"/>
                </a:cubicBezTo>
                <a:cubicBezTo>
                  <a:pt x="996" y="232"/>
                  <a:pt x="1022" y="0"/>
                  <a:pt x="1147" y="35"/>
                </a:cubicBezTo>
                <a:cubicBezTo>
                  <a:pt x="1272" y="70"/>
                  <a:pt x="1525" y="364"/>
                  <a:pt x="1660" y="444"/>
                </a:cubicBezTo>
                <a:cubicBezTo>
                  <a:pt x="1796" y="524"/>
                  <a:pt x="1890" y="502"/>
                  <a:pt x="1950" y="517"/>
                </a:cubicBezTo>
              </a:path>
            </a:pathLst>
          </a:custGeom>
          <a:noFill/>
          <a:ln w="1905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38" name="Text Box 10"/>
          <p:cNvSpPr txBox="1">
            <a:spLocks noChangeArrowheads="1"/>
          </p:cNvSpPr>
          <p:nvPr/>
        </p:nvSpPr>
        <p:spPr bwMode="auto">
          <a:xfrm>
            <a:off x="3193890" y="5188124"/>
            <a:ext cx="860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Laser</a:t>
            </a:r>
          </a:p>
        </p:txBody>
      </p:sp>
      <p:sp>
        <p:nvSpPr>
          <p:cNvPr id="176139" name="Text Box 11"/>
          <p:cNvSpPr txBox="1">
            <a:spLocks noChangeArrowheads="1"/>
          </p:cNvSpPr>
          <p:nvPr/>
        </p:nvSpPr>
        <p:spPr bwMode="auto">
          <a:xfrm>
            <a:off x="6581775" y="1250949"/>
            <a:ext cx="1962150" cy="466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Mass Detector</a:t>
            </a:r>
          </a:p>
        </p:txBody>
      </p:sp>
      <p:sp>
        <p:nvSpPr>
          <p:cNvPr id="176140" name="AutoShape 12"/>
          <p:cNvSpPr>
            <a:spLocks noChangeArrowheads="1"/>
          </p:cNvSpPr>
          <p:nvPr/>
        </p:nvSpPr>
        <p:spPr bwMode="auto">
          <a:xfrm flipV="1">
            <a:off x="4176160" y="-255603"/>
            <a:ext cx="238125" cy="5895975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76142" name="Text Box 14"/>
          <p:cNvSpPr txBox="1">
            <a:spLocks noChangeArrowheads="1"/>
          </p:cNvSpPr>
          <p:nvPr/>
        </p:nvSpPr>
        <p:spPr bwMode="auto">
          <a:xfrm>
            <a:off x="4782545" y="4594399"/>
            <a:ext cx="40671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dirty="0">
                <a:solidFill>
                  <a:srgbClr val="0000FF"/>
                </a:solidFill>
                <a:latin typeface="Symbol" pitchFamily="18" charset="2"/>
                <a:ea typeface="新細明體" pitchFamily="18" charset="-120"/>
              </a:rPr>
              <a:t>s </a:t>
            </a:r>
            <a:r>
              <a:rPr kumimoji="1" lang="en-US" altLang="zh-TW" sz="24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= cross section in cm</a:t>
            </a:r>
            <a:r>
              <a:rPr kumimoji="1" lang="en-US" altLang="zh-TW" sz="2400" baseline="300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2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24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I = laser </a:t>
            </a:r>
            <a:r>
              <a:rPr kumimoji="1" lang="en-US" altLang="zh-TW" sz="2400" dirty="0" err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fluence</a:t>
            </a:r>
            <a:r>
              <a:rPr kumimoji="1" lang="en-US" altLang="zh-TW" sz="24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 in photons/cm</a:t>
            </a:r>
            <a:r>
              <a:rPr kumimoji="1" lang="en-US" altLang="zh-TW" sz="2400" baseline="30000" dirty="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2</a:t>
            </a:r>
          </a:p>
        </p:txBody>
      </p:sp>
      <p:graphicFrame>
        <p:nvGraphicFramePr>
          <p:cNvPr id="176143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8414312"/>
              </p:ext>
            </p:extLst>
          </p:nvPr>
        </p:nvGraphicFramePr>
        <p:xfrm>
          <a:off x="5558631" y="3511731"/>
          <a:ext cx="1773238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92" name="方程式" r:id="rId4" imgW="736560" imgH="393480" progId="Equation.3">
                  <p:embed/>
                </p:oleObj>
              </mc:Choice>
              <mc:Fallback>
                <p:oleObj name="方程式" r:id="rId4" imgW="7365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8631" y="3511731"/>
                        <a:ext cx="1773238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6144" name="Text Box 16"/>
          <p:cNvSpPr txBox="1">
            <a:spLocks noChangeArrowheads="1"/>
          </p:cNvSpPr>
          <p:nvPr/>
        </p:nvSpPr>
        <p:spPr bwMode="auto">
          <a:xfrm>
            <a:off x="6511925" y="714374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質譜儀</a:t>
            </a:r>
          </a:p>
        </p:txBody>
      </p:sp>
    </p:spTree>
    <p:extLst>
      <p:ext uri="{BB962C8B-B14F-4D97-AF65-F5344CB8AC3E}">
        <p14:creationId xmlns:p14="http://schemas.microsoft.com/office/powerpoint/2010/main" val="2772921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4" grpId="0" animBg="1"/>
      <p:bldP spid="176135" grpId="0" animBg="1"/>
      <p:bldP spid="1761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E02FD-A646-45CF-9247-15DF10ED26B6}" type="slidenum">
              <a:rPr lang="zh-TW" altLang="en-US"/>
              <a:pPr/>
              <a:t>22</a:t>
            </a:fld>
            <a:endParaRPr lang="en-US" altLang="zh-TW"/>
          </a:p>
        </p:txBody>
      </p:sp>
      <p:graphicFrame>
        <p:nvGraphicFramePr>
          <p:cNvPr id="264196" name="Object 4"/>
          <p:cNvGraphicFramePr>
            <a:graphicFrameLocks noChangeAspect="1"/>
          </p:cNvGraphicFramePr>
          <p:nvPr/>
        </p:nvGraphicFramePr>
        <p:xfrm>
          <a:off x="200025" y="538163"/>
          <a:ext cx="8007350" cy="579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8" name="Graph" r:id="rId4" imgW="8373600" imgH="6066000" progId="Origin50.Graph">
                  <p:embed/>
                </p:oleObj>
              </mc:Choice>
              <mc:Fallback>
                <p:oleObj name="Graph" r:id="rId4" imgW="8373600" imgH="6066000" progId="Origin50.Grap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538163"/>
                        <a:ext cx="8007350" cy="57991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4197" name="Text Box 5"/>
          <p:cNvSpPr txBox="1">
            <a:spLocks noChangeArrowheads="1"/>
          </p:cNvSpPr>
          <p:nvPr/>
        </p:nvSpPr>
        <p:spPr bwMode="auto">
          <a:xfrm>
            <a:off x="309563" y="36513"/>
            <a:ext cx="4887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b="1" i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Pure ClOOCl sample is not available.</a:t>
            </a:r>
          </a:p>
        </p:txBody>
      </p:sp>
      <p:sp>
        <p:nvSpPr>
          <p:cNvPr id="264198" name="Text Box 6"/>
          <p:cNvSpPr txBox="1">
            <a:spLocks noChangeArrowheads="1"/>
          </p:cNvSpPr>
          <p:nvPr/>
        </p:nvSpPr>
        <p:spPr bwMode="auto">
          <a:xfrm>
            <a:off x="4921250" y="490538"/>
            <a:ext cx="3765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000" b="1">
                <a:solidFill>
                  <a:srgbClr val="FF00FF"/>
                </a:solidFill>
                <a:ea typeface="新細明體" pitchFamily="18" charset="-120"/>
              </a:rPr>
              <a:t>Mass spectrum of our sample</a:t>
            </a:r>
          </a:p>
        </p:txBody>
      </p:sp>
      <p:sp>
        <p:nvSpPr>
          <p:cNvPr id="264199" name="Rectangle 7"/>
          <p:cNvSpPr>
            <a:spLocks noChangeArrowheads="1"/>
          </p:cNvSpPr>
          <p:nvPr/>
        </p:nvSpPr>
        <p:spPr bwMode="auto">
          <a:xfrm>
            <a:off x="8097838" y="5354638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>
                <a:solidFill>
                  <a:srgbClr val="000000"/>
                </a:solidFill>
                <a:ea typeface="標楷體" pitchFamily="65" charset="-120"/>
              </a:rPr>
              <a:t>質量</a:t>
            </a:r>
          </a:p>
        </p:txBody>
      </p:sp>
    </p:spTree>
    <p:extLst>
      <p:ext uri="{BB962C8B-B14F-4D97-AF65-F5344CB8AC3E}">
        <p14:creationId xmlns:p14="http://schemas.microsoft.com/office/powerpoint/2010/main" val="32450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C24-DBE6-4D40-BEA8-2B0A91FD8ECC}" type="slidenum">
              <a:rPr lang="en-US" altLang="zh-TW" smtClean="0"/>
              <a:pPr>
                <a:defRPr/>
              </a:pPr>
              <a:t>23</a:t>
            </a:fld>
            <a:endParaRPr lang="en-US" altLang="zh-TW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47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40FC8-D0A5-4714-BDF3-E866F9C698BA}" type="slidenum">
              <a:rPr lang="zh-TW" altLang="en-US"/>
              <a:pPr/>
              <a:t>24</a:t>
            </a:fld>
            <a:endParaRPr lang="en-US" altLang="zh-TW"/>
          </a:p>
        </p:txBody>
      </p:sp>
      <p:pic>
        <p:nvPicPr>
          <p:cNvPr id="690178" name="Picture 2" descr="exp setup Fig1-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088" y="-9525"/>
            <a:ext cx="11938001" cy="601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0179" name="Line 3"/>
          <p:cNvSpPr>
            <a:spLocks noChangeShapeType="1"/>
          </p:cNvSpPr>
          <p:nvPr/>
        </p:nvSpPr>
        <p:spPr bwMode="auto">
          <a:xfrm>
            <a:off x="3186113" y="1544638"/>
            <a:ext cx="2459037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90180" name="Text Box 4"/>
          <p:cNvSpPr txBox="1">
            <a:spLocks noChangeArrowheads="1"/>
          </p:cNvSpPr>
          <p:nvPr/>
        </p:nvSpPr>
        <p:spPr bwMode="auto">
          <a:xfrm>
            <a:off x="3937000" y="1130300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35 cm</a:t>
            </a:r>
          </a:p>
        </p:txBody>
      </p:sp>
      <p:sp>
        <p:nvSpPr>
          <p:cNvPr id="690181" name="Line 5"/>
          <p:cNvSpPr>
            <a:spLocks noChangeShapeType="1"/>
          </p:cNvSpPr>
          <p:nvPr/>
        </p:nvSpPr>
        <p:spPr bwMode="auto">
          <a:xfrm flipV="1">
            <a:off x="5772150" y="3605213"/>
            <a:ext cx="1270000" cy="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90182" name="Text Box 6"/>
          <p:cNvSpPr txBox="1">
            <a:spLocks noChangeArrowheads="1"/>
          </p:cNvSpPr>
          <p:nvPr/>
        </p:nvSpPr>
        <p:spPr bwMode="auto">
          <a:xfrm>
            <a:off x="5935663" y="3119438"/>
            <a:ext cx="936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25 cm</a:t>
            </a:r>
          </a:p>
        </p:txBody>
      </p:sp>
      <p:sp>
        <p:nvSpPr>
          <p:cNvPr id="690183" name="Text Box 7"/>
          <p:cNvSpPr txBox="1">
            <a:spLocks noChangeArrowheads="1"/>
          </p:cNvSpPr>
          <p:nvPr/>
        </p:nvSpPr>
        <p:spPr bwMode="auto">
          <a:xfrm>
            <a:off x="4829175" y="0"/>
            <a:ext cx="4314825" cy="457200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b="1" i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Effusive beam source of ClOOCl</a:t>
            </a:r>
          </a:p>
        </p:txBody>
      </p:sp>
    </p:spTree>
    <p:extLst>
      <p:ext uri="{BB962C8B-B14F-4D97-AF65-F5344CB8AC3E}">
        <p14:creationId xmlns:p14="http://schemas.microsoft.com/office/powerpoint/2010/main" val="3278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B9F6F0-EB63-4DF2-83E9-A60C10534AEA}" type="slidenum">
              <a:rPr lang="zh-TW" altLang="en-US"/>
              <a:pPr/>
              <a:t>25</a:t>
            </a:fld>
            <a:endParaRPr lang="en-US" altLang="zh-TW"/>
          </a:p>
        </p:txBody>
      </p:sp>
      <p:pic>
        <p:nvPicPr>
          <p:cNvPr id="6922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709613"/>
            <a:ext cx="4256088" cy="41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22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313" y="525463"/>
            <a:ext cx="3835400" cy="421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2228" name="Rectangle 4"/>
          <p:cNvSpPr>
            <a:spLocks noChangeArrowheads="1"/>
          </p:cNvSpPr>
          <p:nvPr/>
        </p:nvSpPr>
        <p:spPr bwMode="auto">
          <a:xfrm>
            <a:off x="-285750" y="2190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92229" name="Rectangle 5"/>
          <p:cNvSpPr>
            <a:spLocks noChangeArrowheads="1"/>
          </p:cNvSpPr>
          <p:nvPr/>
        </p:nvSpPr>
        <p:spPr bwMode="auto">
          <a:xfrm>
            <a:off x="285750" y="3657600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TW" altLang="en-US" sz="2800">
              <a:solidFill>
                <a:srgbClr val="0000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92230" name="Rectangle 6"/>
          <p:cNvSpPr>
            <a:spLocks noChangeArrowheads="1"/>
          </p:cNvSpPr>
          <p:nvPr/>
        </p:nvSpPr>
        <p:spPr bwMode="auto">
          <a:xfrm>
            <a:off x="285750" y="663892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srgbClr val="000000"/>
              </a:solidFill>
              <a:ea typeface="新細明體" pitchFamily="18" charset="-120"/>
            </a:endParaRPr>
          </a:p>
        </p:txBody>
      </p:sp>
      <p:sp>
        <p:nvSpPr>
          <p:cNvPr id="692231" name="Text Box 7"/>
          <p:cNvSpPr txBox="1">
            <a:spLocks noChangeArrowheads="1"/>
          </p:cNvSpPr>
          <p:nvPr/>
        </p:nvSpPr>
        <p:spPr bwMode="auto">
          <a:xfrm>
            <a:off x="0" y="0"/>
            <a:ext cx="7937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b="1">
                <a:solidFill>
                  <a:srgbClr val="0000FF"/>
                </a:solidFill>
                <a:ea typeface="標楷體" pitchFamily="65" charset="-120"/>
              </a:rPr>
              <a:t>玩具</a:t>
            </a:r>
          </a:p>
        </p:txBody>
      </p:sp>
    </p:spTree>
    <p:extLst>
      <p:ext uri="{BB962C8B-B14F-4D97-AF65-F5344CB8AC3E}">
        <p14:creationId xmlns:p14="http://schemas.microsoft.com/office/powerpoint/2010/main" val="86121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0E2D26-3D41-472A-BC14-547DFC86A581}" type="slidenum">
              <a:rPr lang="zh-TW" altLang="en-US"/>
              <a:pPr>
                <a:defRPr/>
              </a:pPr>
              <a:t>26</a:t>
            </a:fld>
            <a:endParaRPr lang="en-US" altLang="zh-TW"/>
          </a:p>
        </p:txBody>
      </p:sp>
      <p:pic>
        <p:nvPicPr>
          <p:cNvPr id="30723" name="Picture 4" descr="new cel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643063"/>
            <a:ext cx="7177088" cy="457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03275" y="109538"/>
            <a:ext cx="651510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TW">
                <a:latin typeface="Arial" charset="0"/>
                <a:ea typeface="新細明體" charset="-120"/>
              </a:rPr>
              <a:t>Cl</a:t>
            </a:r>
            <a:r>
              <a:rPr lang="en-US" altLang="zh-TW" baseline="-25000">
                <a:latin typeface="Arial" charset="0"/>
                <a:ea typeface="新細明體" charset="-120"/>
              </a:rPr>
              <a:t>2</a:t>
            </a:r>
            <a:r>
              <a:rPr lang="en-US" altLang="zh-TW">
                <a:latin typeface="Arial" charset="0"/>
                <a:ea typeface="新細明體" charset="-120"/>
              </a:rPr>
              <a:t> + </a:t>
            </a:r>
            <a:r>
              <a:rPr lang="en-US" altLang="zh-TW" i="1">
                <a:ea typeface="新細明體" charset="-120"/>
              </a:rPr>
              <a:t>h</a:t>
            </a:r>
            <a:r>
              <a:rPr lang="en-US" altLang="zh-TW" i="1">
                <a:latin typeface="Symbol" pitchFamily="18" charset="2"/>
                <a:ea typeface="新細明體" charset="-120"/>
              </a:rPr>
              <a:t>n</a:t>
            </a:r>
            <a:r>
              <a:rPr lang="en-US" altLang="zh-TW">
                <a:latin typeface="Arial" charset="0"/>
                <a:ea typeface="新細明體" charset="-120"/>
              </a:rPr>
              <a:t> </a:t>
            </a:r>
            <a:r>
              <a:rPr lang="en-US" altLang="zh-TW">
                <a:latin typeface="Arial" charset="0"/>
                <a:ea typeface="新細明體" charset="-120"/>
                <a:sym typeface="Symbol" pitchFamily="18" charset="2"/>
              </a:rPr>
              <a:t> 2 Cl 		</a:t>
            </a:r>
            <a:r>
              <a:rPr lang="en-US" altLang="zh-TW">
                <a:latin typeface="Arial" charset="0"/>
                <a:ea typeface="新細明體" charset="-120"/>
              </a:rPr>
              <a:t>Cl + O</a:t>
            </a:r>
            <a:r>
              <a:rPr lang="en-US" altLang="zh-TW" baseline="-25000">
                <a:latin typeface="Arial" charset="0"/>
                <a:ea typeface="新細明體" charset="-120"/>
              </a:rPr>
              <a:t>3</a:t>
            </a:r>
            <a:r>
              <a:rPr lang="en-US" altLang="zh-TW">
                <a:latin typeface="Arial" charset="0"/>
                <a:ea typeface="新細明體" charset="-120"/>
              </a:rPr>
              <a:t> </a:t>
            </a:r>
            <a:r>
              <a:rPr lang="en-US" altLang="zh-TW">
                <a:latin typeface="Arial" charset="0"/>
                <a:ea typeface="新細明體" charset="-120"/>
                <a:sym typeface="Symbol" pitchFamily="18" charset="2"/>
              </a:rPr>
              <a:t> ClO + O</a:t>
            </a:r>
            <a:r>
              <a:rPr lang="en-US" altLang="zh-TW" baseline="-25000">
                <a:latin typeface="Arial" charset="0"/>
                <a:ea typeface="新細明體" charset="-120"/>
                <a:sym typeface="Symbol" pitchFamily="18" charset="2"/>
              </a:rPr>
              <a:t>2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TW">
                <a:solidFill>
                  <a:srgbClr val="0000FF"/>
                </a:solidFill>
                <a:latin typeface="Arial" charset="0"/>
                <a:ea typeface="新細明體" charset="-120"/>
              </a:rPr>
              <a:t>ClO + ClO + M </a:t>
            </a:r>
            <a:r>
              <a:rPr lang="en-US" altLang="zh-TW">
                <a:solidFill>
                  <a:srgbClr val="0000FF"/>
                </a:solidFill>
                <a:latin typeface="Arial" charset="0"/>
                <a:ea typeface="新細明體" charset="-120"/>
                <a:sym typeface="Symbol" pitchFamily="18" charset="2"/>
              </a:rPr>
              <a:t> ClOOCl + M</a:t>
            </a:r>
            <a:endParaRPr lang="en-US" altLang="zh-TW" baseline="-25000">
              <a:solidFill>
                <a:srgbClr val="0000FF"/>
              </a:solidFill>
              <a:latin typeface="Arial" charset="0"/>
              <a:ea typeface="新細明體" charset="-12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81500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10D568-E724-413E-815F-D72093EAD30D}" type="slidenum">
              <a:rPr lang="zh-TW" altLang="en-US"/>
              <a:pPr>
                <a:defRPr/>
              </a:pPr>
              <a:t>27</a:t>
            </a:fld>
            <a:endParaRPr lang="en-US" altLang="zh-TW"/>
          </a:p>
        </p:txBody>
      </p:sp>
      <p:pic>
        <p:nvPicPr>
          <p:cNvPr id="31747" name="Picture 2" descr="46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73663" cy="407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3" descr="46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475" y="447675"/>
            <a:ext cx="4073525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4"/>
          <p:cNvSpPr txBox="1">
            <a:spLocks noChangeArrowheads="1"/>
          </p:cNvSpPr>
          <p:nvPr/>
        </p:nvSpPr>
        <p:spPr bwMode="auto">
          <a:xfrm>
            <a:off x="403225" y="3983038"/>
            <a:ext cx="4598988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en-US" altLang="zh-TW" sz="3200">
                <a:solidFill>
                  <a:srgbClr val="0000FF"/>
                </a:solidFill>
                <a:ea typeface="新細明體" charset="-120"/>
              </a:rPr>
              <a:t>Excellent Machine Shop &amp;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TW" sz="3200">
                <a:solidFill>
                  <a:srgbClr val="0000FF"/>
                </a:solidFill>
                <a:ea typeface="新細明體" charset="-120"/>
              </a:rPr>
              <a:t>Glass Shop</a:t>
            </a:r>
          </a:p>
        </p:txBody>
      </p:sp>
    </p:spTree>
    <p:extLst>
      <p:ext uri="{BB962C8B-B14F-4D97-AF65-F5344CB8AC3E}">
        <p14:creationId xmlns:p14="http://schemas.microsoft.com/office/powerpoint/2010/main" val="1682208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100C2-B126-4412-BC37-C556893D8AAE}" type="slidenum">
              <a:rPr lang="zh-TW" altLang="en-US"/>
              <a:pPr/>
              <a:t>28</a:t>
            </a:fld>
            <a:endParaRPr lang="en-US" altLang="zh-TW"/>
          </a:p>
        </p:txBody>
      </p:sp>
      <p:pic>
        <p:nvPicPr>
          <p:cNvPr id="436226" name="Picture 2" descr="7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513"/>
            <a:ext cx="9144000" cy="718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09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9ABB1-2DAD-4797-992A-40C0EED3E94C}" type="slidenum">
              <a:rPr lang="zh-TW" altLang="en-US"/>
              <a:pPr/>
              <a:t>29</a:t>
            </a:fld>
            <a:endParaRPr lang="en-US" altLang="zh-TW"/>
          </a:p>
        </p:txBody>
      </p:sp>
      <p:sp>
        <p:nvSpPr>
          <p:cNvPr id="207877" name="Rectangle 5"/>
          <p:cNvSpPr>
            <a:spLocks noChangeArrowheads="1"/>
          </p:cNvSpPr>
          <p:nvPr/>
        </p:nvSpPr>
        <p:spPr bwMode="auto">
          <a:xfrm>
            <a:off x="0" y="871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7879" name="Rectangle 7"/>
          <p:cNvSpPr>
            <a:spLocks noChangeArrowheads="1"/>
          </p:cNvSpPr>
          <p:nvPr/>
        </p:nvSpPr>
        <p:spPr bwMode="auto">
          <a:xfrm>
            <a:off x="0" y="8715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7881" name="Rectangle 9"/>
          <p:cNvSpPr>
            <a:spLocks noChangeArrowheads="1"/>
          </p:cNvSpPr>
          <p:nvPr/>
        </p:nvSpPr>
        <p:spPr bwMode="auto">
          <a:xfrm>
            <a:off x="-104775" y="31099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7887" name="Rectangle 15"/>
          <p:cNvSpPr>
            <a:spLocks noChangeArrowheads="1"/>
          </p:cNvSpPr>
          <p:nvPr/>
        </p:nvSpPr>
        <p:spPr bwMode="auto">
          <a:xfrm>
            <a:off x="0" y="31003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sp>
        <p:nvSpPr>
          <p:cNvPr id="207888" name="Line 16"/>
          <p:cNvSpPr>
            <a:spLocks noChangeShapeType="1"/>
          </p:cNvSpPr>
          <p:nvPr/>
        </p:nvSpPr>
        <p:spPr bwMode="auto">
          <a:xfrm>
            <a:off x="1220788" y="6257925"/>
            <a:ext cx="587692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7889" name="Text Box 17"/>
          <p:cNvSpPr txBox="1">
            <a:spLocks noChangeArrowheads="1"/>
          </p:cNvSpPr>
          <p:nvPr/>
        </p:nvSpPr>
        <p:spPr bwMode="auto">
          <a:xfrm>
            <a:off x="7099300" y="6021388"/>
            <a:ext cx="862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pitchFamily="18" charset="-120"/>
              </a:rPr>
              <a:t>Time</a:t>
            </a:r>
          </a:p>
        </p:txBody>
      </p:sp>
      <p:sp>
        <p:nvSpPr>
          <p:cNvPr id="207890" name="Text Box 18"/>
          <p:cNvSpPr txBox="1">
            <a:spLocks noChangeArrowheads="1"/>
          </p:cNvSpPr>
          <p:nvPr/>
        </p:nvSpPr>
        <p:spPr bwMode="auto">
          <a:xfrm>
            <a:off x="3671888" y="217488"/>
            <a:ext cx="1370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Laser off</a:t>
            </a:r>
          </a:p>
        </p:txBody>
      </p:sp>
      <p:sp>
        <p:nvSpPr>
          <p:cNvPr id="207891" name="Line 19"/>
          <p:cNvSpPr>
            <a:spLocks noChangeShapeType="1"/>
          </p:cNvSpPr>
          <p:nvPr/>
        </p:nvSpPr>
        <p:spPr bwMode="auto">
          <a:xfrm flipH="1">
            <a:off x="3370263" y="471488"/>
            <a:ext cx="350837" cy="34925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7892" name="Text Box 20"/>
          <p:cNvSpPr txBox="1">
            <a:spLocks noChangeArrowheads="1"/>
          </p:cNvSpPr>
          <p:nvPr/>
        </p:nvSpPr>
        <p:spPr bwMode="auto">
          <a:xfrm>
            <a:off x="1309688" y="1741488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pitchFamily="18" charset="-120"/>
              </a:rPr>
              <a:t>Laser on</a:t>
            </a:r>
          </a:p>
        </p:txBody>
      </p:sp>
      <p:sp>
        <p:nvSpPr>
          <p:cNvPr id="207893" name="Line 21"/>
          <p:cNvSpPr>
            <a:spLocks noChangeShapeType="1"/>
          </p:cNvSpPr>
          <p:nvPr/>
        </p:nvSpPr>
        <p:spPr bwMode="auto">
          <a:xfrm flipV="1">
            <a:off x="2489200" y="1403350"/>
            <a:ext cx="471488" cy="45243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07894" name="Rectangle 22"/>
          <p:cNvSpPr>
            <a:spLocks noChangeArrowheads="1"/>
          </p:cNvSpPr>
          <p:nvPr/>
        </p:nvSpPr>
        <p:spPr bwMode="auto">
          <a:xfrm>
            <a:off x="571500" y="6489700"/>
            <a:ext cx="6997700" cy="3733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3" name="群組 2"/>
          <p:cNvGrpSpPr/>
          <p:nvPr/>
        </p:nvGrpSpPr>
        <p:grpSpPr>
          <a:xfrm>
            <a:off x="571500" y="14288"/>
            <a:ext cx="7518400" cy="10188575"/>
            <a:chOff x="571500" y="14288"/>
            <a:chExt cx="7518400" cy="10188575"/>
          </a:xfrm>
        </p:grpSpPr>
        <p:graphicFrame>
          <p:nvGraphicFramePr>
            <p:cNvPr id="207878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54334327"/>
                </p:ext>
              </p:extLst>
            </p:nvPr>
          </p:nvGraphicFramePr>
          <p:xfrm>
            <a:off x="614363" y="14288"/>
            <a:ext cx="7475537" cy="101885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02" name="Graph" r:id="rId4" imgW="7502652" imgH="9380220" progId="Origin50.Graph">
                    <p:embed/>
                  </p:oleObj>
                </mc:Choice>
                <mc:Fallback>
                  <p:oleObj name="Graph" r:id="rId4" imgW="7502652" imgH="9380220" progId="Origin50.Graph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4363" y="14288"/>
                          <a:ext cx="7475537" cy="10188575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" name="矩形 1"/>
            <p:cNvSpPr/>
            <p:nvPr/>
          </p:nvSpPr>
          <p:spPr bwMode="auto">
            <a:xfrm>
              <a:off x="571500" y="4437776"/>
              <a:ext cx="552625" cy="234892"/>
            </a:xfrm>
            <a:prstGeom prst="rect">
              <a:avLst/>
            </a:prstGeom>
            <a:solidFill>
              <a:schemeClr val="accent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標楷體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8662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90993F-1403-424F-807E-024F05090023}" type="slidenum">
              <a:rPr lang="zh-TW" altLang="en-US"/>
              <a:pPr>
                <a:defRPr/>
              </a:pPr>
              <a:t>30</a:t>
            </a:fld>
            <a:endParaRPr lang="en-US" altLang="zh-TW"/>
          </a:p>
        </p:txBody>
      </p:sp>
      <p:pic>
        <p:nvPicPr>
          <p:cNvPr id="3891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109538"/>
            <a:ext cx="8461375" cy="650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916" name="Text Box 5"/>
          <p:cNvSpPr txBox="1">
            <a:spLocks noChangeArrowheads="1"/>
          </p:cNvSpPr>
          <p:nvPr/>
        </p:nvSpPr>
        <p:spPr bwMode="auto">
          <a:xfrm>
            <a:off x="4608513" y="1987550"/>
            <a:ext cx="7493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zh-TW" sz="2000">
                <a:latin typeface="Arial" charset="0"/>
                <a:ea typeface="新細明體" charset="-120"/>
              </a:rPr>
              <a:t>1990</a:t>
            </a:r>
          </a:p>
        </p:txBody>
      </p:sp>
      <p:sp>
        <p:nvSpPr>
          <p:cNvPr id="38917" name="Text Box 6"/>
          <p:cNvSpPr txBox="1">
            <a:spLocks noChangeArrowheads="1"/>
          </p:cNvSpPr>
          <p:nvPr/>
        </p:nvSpPr>
        <p:spPr bwMode="auto">
          <a:xfrm>
            <a:off x="4500563" y="3414713"/>
            <a:ext cx="74930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zh-TW" sz="2000" b="1">
                <a:solidFill>
                  <a:srgbClr val="33CCFF"/>
                </a:solidFill>
                <a:latin typeface="Arial" charset="0"/>
                <a:ea typeface="新細明體" charset="-120"/>
              </a:rPr>
              <a:t>1995</a:t>
            </a:r>
          </a:p>
        </p:txBody>
      </p:sp>
      <p:sp>
        <p:nvSpPr>
          <p:cNvPr id="38918" name="Text Box 7"/>
          <p:cNvSpPr txBox="1">
            <a:spLocks noChangeArrowheads="1"/>
          </p:cNvSpPr>
          <p:nvPr/>
        </p:nvSpPr>
        <p:spPr bwMode="auto">
          <a:xfrm>
            <a:off x="4160838" y="4556125"/>
            <a:ext cx="806450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charset="-120"/>
              </a:rPr>
              <a:t>2007</a:t>
            </a:r>
          </a:p>
        </p:txBody>
      </p:sp>
      <p:grpSp>
        <p:nvGrpSpPr>
          <p:cNvPr id="38919" name="Group 12"/>
          <p:cNvGrpSpPr>
            <a:grpSpLocks/>
          </p:cNvGrpSpPr>
          <p:nvPr/>
        </p:nvGrpSpPr>
        <p:grpSpPr bwMode="auto">
          <a:xfrm>
            <a:off x="4495800" y="2727325"/>
            <a:ext cx="785813" cy="396875"/>
            <a:chOff x="2871" y="1754"/>
            <a:chExt cx="495" cy="250"/>
          </a:xfrm>
        </p:grpSpPr>
        <p:sp>
          <p:nvSpPr>
            <p:cNvPr id="38920" name="Oval 10"/>
            <p:cNvSpPr>
              <a:spLocks noChangeArrowheads="1"/>
            </p:cNvSpPr>
            <p:nvPr/>
          </p:nvSpPr>
          <p:spPr bwMode="auto">
            <a:xfrm>
              <a:off x="2883" y="1800"/>
              <a:ext cx="483" cy="16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zh-TW" altLang="en-US">
                <a:ea typeface="新細明體" charset="-120"/>
              </a:endParaRPr>
            </a:p>
          </p:txBody>
        </p:sp>
        <p:sp>
          <p:nvSpPr>
            <p:cNvPr id="38921" name="Text Box 11"/>
            <p:cNvSpPr txBox="1">
              <a:spLocks noChangeArrowheads="1"/>
            </p:cNvSpPr>
            <p:nvPr/>
          </p:nvSpPr>
          <p:spPr bwMode="auto">
            <a:xfrm>
              <a:off x="2871" y="1754"/>
              <a:ext cx="4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US" altLang="zh-TW" sz="2000">
                  <a:solidFill>
                    <a:srgbClr val="FF33CC"/>
                  </a:solidFill>
                  <a:latin typeface="Arial" charset="0"/>
                  <a:ea typeface="新細明體" charset="-120"/>
                </a:rPr>
                <a:t>1990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357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569E1-CC89-422F-B259-CFDE75AF9B55}" type="slidenum">
              <a:rPr lang="zh-TW" altLang="en-US"/>
              <a:pPr/>
              <a:t>31</a:t>
            </a:fld>
            <a:endParaRPr lang="en-US" altLang="zh-TW"/>
          </a:p>
        </p:txBody>
      </p:sp>
      <p:pic>
        <p:nvPicPr>
          <p:cNvPr id="380932" name="Picture 4" descr="Frontispie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-14106"/>
            <a:ext cx="6707007" cy="6707006"/>
          </a:xfrm>
          <a:prstGeom prst="rect">
            <a:avLst/>
          </a:prstGeom>
          <a:noFill/>
          <a:ln w="57150" cmpd="thinThick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112363" y="1994913"/>
            <a:ext cx="1574470" cy="58477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TW" sz="3200" i="1" dirty="0" smtClean="0">
                <a:cs typeface="Times New Roman" panose="02020603050405020304" pitchFamily="18" charset="0"/>
              </a:rPr>
              <a:t>CF</a:t>
            </a:r>
            <a:r>
              <a:rPr lang="en-US" altLang="zh-TW" sz="3200" i="1" baseline="-25000" dirty="0" smtClean="0">
                <a:cs typeface="Times New Roman" panose="02020603050405020304" pitchFamily="18" charset="0"/>
              </a:rPr>
              <a:t>x</a:t>
            </a:r>
            <a:r>
              <a:rPr lang="en-US" altLang="zh-TW" sz="3200" i="1" dirty="0" smtClean="0">
                <a:cs typeface="Times New Roman" panose="02020603050405020304" pitchFamily="18" charset="0"/>
              </a:rPr>
              <a:t>Cl</a:t>
            </a:r>
            <a:r>
              <a:rPr lang="en-US" altLang="zh-TW" sz="3200" i="1" baseline="-25000" dirty="0" smtClean="0">
                <a:cs typeface="Times New Roman" panose="02020603050405020304" pitchFamily="18" charset="0"/>
              </a:rPr>
              <a:t>4-x</a:t>
            </a:r>
            <a:endParaRPr lang="zh-TW" altLang="en-US" sz="3200" i="1" baseline="-25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39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E4A38-E2B2-4611-9E4C-A0E2DB300246}" type="slidenum">
              <a:rPr lang="zh-TW" altLang="en-US"/>
              <a:pPr/>
              <a:t>32</a:t>
            </a:fld>
            <a:endParaRPr lang="en-US" altLang="zh-TW"/>
          </a:p>
        </p:txBody>
      </p:sp>
      <p:sp>
        <p:nvSpPr>
          <p:cNvPr id="480258" name="Text Box 2"/>
          <p:cNvSpPr txBox="1">
            <a:spLocks noChangeArrowheads="1"/>
          </p:cNvSpPr>
          <p:nvPr/>
        </p:nvSpPr>
        <p:spPr bwMode="auto">
          <a:xfrm>
            <a:off x="368300" y="950913"/>
            <a:ext cx="8453438" cy="382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5050">
                    <a:alpha val="3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dist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i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• Recent laboratory measurements of the chlorine monoxide dimer (ClOOCl) </a:t>
            </a:r>
            <a:r>
              <a:rPr lang="en-US" altLang="zh-TW" sz="2800" b="1" i="1" u="sng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dissociation cross section</a:t>
            </a:r>
            <a:r>
              <a:rPr lang="en-US" altLang="zh-TW" sz="2800" i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 and analyses of observations from aircraft and satellites have </a:t>
            </a:r>
            <a:r>
              <a:rPr lang="en-US" altLang="zh-TW" sz="2800" i="1">
                <a:solidFill>
                  <a:srgbClr val="000000"/>
                </a:solidFill>
                <a:latin typeface="Times New Roman" pitchFamily="18" charset="0"/>
                <a:ea typeface="新細明體" pitchFamily="18" charset="-120"/>
              </a:rPr>
              <a:t>reaffirmed the fundamental understanding</a:t>
            </a:r>
            <a:r>
              <a:rPr lang="en-US" altLang="zh-TW" sz="2800" i="1">
                <a:solidFill>
                  <a:srgbClr val="0000FF"/>
                </a:solidFill>
                <a:latin typeface="Times New Roman" pitchFamily="18" charset="0"/>
                <a:ea typeface="新細明體" pitchFamily="18" charset="-120"/>
              </a:rPr>
              <a:t> that polar springtime ozone depletion is caused primarily by the ClO + ClO catalytic ozone destruction cycle, with significant contributions from the BrO + ClO cycle.</a:t>
            </a:r>
          </a:p>
        </p:txBody>
      </p:sp>
      <p:pic>
        <p:nvPicPr>
          <p:cNvPr id="4802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50" y="130175"/>
            <a:ext cx="7642225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43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025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21E264-8F08-4139-9964-EFD87CB640DC}" type="slidenum">
              <a:rPr lang="zh-TW" altLang="en-US"/>
              <a:pPr/>
              <a:t>33</a:t>
            </a:fld>
            <a:endParaRPr lang="en-US" altLang="zh-TW"/>
          </a:p>
        </p:txBody>
      </p:sp>
      <p:pic>
        <p:nvPicPr>
          <p:cNvPr id="451589" name="Picture 5" descr="CFC-Ozone_Puzzle-slide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" t="28384" r="45123"/>
          <a:stretch>
            <a:fillRect/>
          </a:stretch>
        </p:blipFill>
        <p:spPr bwMode="auto">
          <a:xfrm>
            <a:off x="3676650" y="1768475"/>
            <a:ext cx="5467350" cy="406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1588" name="Rectangle 4"/>
          <p:cNvSpPr>
            <a:spLocks noChangeArrowheads="1"/>
          </p:cNvSpPr>
          <p:nvPr/>
        </p:nvSpPr>
        <p:spPr bwMode="auto">
          <a:xfrm>
            <a:off x="488950" y="128588"/>
            <a:ext cx="8655050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>
                <a:latin typeface="Arial" charset="0"/>
              </a:rPr>
              <a:t>人類當初因</a:t>
            </a:r>
            <a:r>
              <a:rPr lang="zh-TW" altLang="en-US" u="sng">
                <a:solidFill>
                  <a:srgbClr val="FF0000"/>
                </a:solidFill>
                <a:latin typeface="Arial" charset="0"/>
              </a:rPr>
              <a:t>無知</a:t>
            </a:r>
            <a:r>
              <a:rPr lang="zh-TW" altLang="en-US">
                <a:latin typeface="Arial" charset="0"/>
              </a:rPr>
              <a:t>及</a:t>
            </a:r>
            <a:r>
              <a:rPr lang="zh-TW" altLang="en-US" u="sng">
                <a:solidFill>
                  <a:srgbClr val="0000FF"/>
                </a:solidFill>
                <a:latin typeface="Arial" charset="0"/>
              </a:rPr>
              <a:t>圖自身方便</a:t>
            </a:r>
            <a:r>
              <a:rPr lang="zh-TW" altLang="en-US">
                <a:latin typeface="Arial" charset="0"/>
              </a:rPr>
              <a:t>，大量地使用</a:t>
            </a:r>
            <a:r>
              <a:rPr lang="en-US" altLang="zh-TW">
                <a:latin typeface="Arial" charset="0"/>
              </a:rPr>
              <a:t>CFC</a:t>
            </a:r>
          </a:p>
          <a:p>
            <a:pPr>
              <a:lnSpc>
                <a:spcPct val="150000"/>
              </a:lnSpc>
            </a:pPr>
            <a:r>
              <a:rPr lang="zh-TW" altLang="en-US">
                <a:latin typeface="Arial" charset="0"/>
              </a:rPr>
              <a:t>（氟氯碳化合物），致造成臭氧層的破壞。</a:t>
            </a:r>
          </a:p>
        </p:txBody>
      </p:sp>
      <p:sp>
        <p:nvSpPr>
          <p:cNvPr id="451590" name="Rectangle 6"/>
          <p:cNvSpPr>
            <a:spLocks noChangeArrowheads="1"/>
          </p:cNvSpPr>
          <p:nvPr/>
        </p:nvSpPr>
        <p:spPr bwMode="auto">
          <a:xfrm>
            <a:off x="431800" y="1754188"/>
            <a:ext cx="2693988" cy="20351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>
                <a:solidFill>
                  <a:srgbClr val="0000FF"/>
                </a:solidFill>
                <a:latin typeface="Arial" charset="0"/>
              </a:rPr>
              <a:t> 臭氧多的是</a:t>
            </a:r>
            <a:r>
              <a:rPr lang="zh-TW" altLang="en-US">
                <a:latin typeface="Arial" charset="0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>
                <a:latin typeface="Arial" charset="0"/>
              </a:rPr>
              <a:t> 地球這麼大</a:t>
            </a:r>
          </a:p>
          <a:p>
            <a:pPr>
              <a:lnSpc>
                <a:spcPct val="150000"/>
              </a:lnSpc>
              <a:buFont typeface="Wingdings" pitchFamily="2" charset="2"/>
              <a:buChar char="n"/>
            </a:pPr>
            <a:r>
              <a:rPr lang="zh-TW" altLang="en-US">
                <a:solidFill>
                  <a:srgbClr val="FF0000"/>
                </a:solidFill>
                <a:latin typeface="Arial" charset="0"/>
              </a:rPr>
              <a:t> 不用怎知道</a:t>
            </a:r>
          </a:p>
        </p:txBody>
      </p:sp>
      <p:sp>
        <p:nvSpPr>
          <p:cNvPr id="451592" name="Rectangle 8"/>
          <p:cNvSpPr>
            <a:spLocks noChangeArrowheads="1"/>
          </p:cNvSpPr>
          <p:nvPr/>
        </p:nvSpPr>
        <p:spPr bwMode="auto">
          <a:xfrm>
            <a:off x="3375025" y="5340350"/>
            <a:ext cx="1031875" cy="642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51593" name="Rectangle 9"/>
          <p:cNvSpPr>
            <a:spLocks noChangeArrowheads="1"/>
          </p:cNvSpPr>
          <p:nvPr/>
        </p:nvSpPr>
        <p:spPr bwMode="auto">
          <a:xfrm>
            <a:off x="3351213" y="4051300"/>
            <a:ext cx="1449387" cy="642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51591" name="Rectangle 7"/>
          <p:cNvSpPr>
            <a:spLocks noChangeArrowheads="1"/>
          </p:cNvSpPr>
          <p:nvPr/>
        </p:nvSpPr>
        <p:spPr bwMode="auto">
          <a:xfrm>
            <a:off x="454025" y="3911600"/>
            <a:ext cx="4594225" cy="201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o"/>
            </a:pPr>
            <a:r>
              <a:rPr lang="zh-TW" altLang="en-US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altLang="zh-TW">
                <a:solidFill>
                  <a:srgbClr val="0000FF"/>
                </a:solidFill>
                <a:latin typeface="Arial" charset="0"/>
              </a:rPr>
              <a:t>ClOOCl</a:t>
            </a:r>
            <a:r>
              <a:rPr lang="zh-TW" altLang="en-US">
                <a:solidFill>
                  <a:srgbClr val="0000FF"/>
                </a:solidFill>
                <a:latin typeface="Arial" charset="0"/>
              </a:rPr>
              <a:t>催化循環很有效</a:t>
            </a:r>
            <a:r>
              <a:rPr lang="zh-TW" altLang="en-US">
                <a:latin typeface="Arial" charset="0"/>
              </a:rPr>
              <a:t> </a:t>
            </a:r>
          </a:p>
          <a:p>
            <a:pPr>
              <a:lnSpc>
                <a:spcPct val="150000"/>
              </a:lnSpc>
              <a:buFont typeface="Wingdings" pitchFamily="2" charset="2"/>
              <a:buChar char="o"/>
            </a:pPr>
            <a:r>
              <a:rPr lang="zh-TW" altLang="en-US">
                <a:latin typeface="Arial" charset="0"/>
              </a:rPr>
              <a:t> 地球這麼大</a:t>
            </a:r>
          </a:p>
          <a:p>
            <a:pPr>
              <a:lnSpc>
                <a:spcPct val="150000"/>
              </a:lnSpc>
              <a:buFont typeface="Wingdings" pitchFamily="2" charset="2"/>
              <a:buChar char="o"/>
            </a:pPr>
            <a:r>
              <a:rPr lang="zh-TW" altLang="en-US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altLang="zh-TW">
                <a:solidFill>
                  <a:srgbClr val="FF0000"/>
                </a:solidFill>
                <a:latin typeface="Arial" charset="0"/>
              </a:rPr>
              <a:t>CFC</a:t>
            </a:r>
            <a:r>
              <a:rPr lang="zh-TW" altLang="en-US">
                <a:solidFill>
                  <a:srgbClr val="FF0000"/>
                </a:solidFill>
                <a:latin typeface="Arial" charset="0"/>
              </a:rPr>
              <a:t>百年才壞</a:t>
            </a:r>
            <a:r>
              <a:rPr lang="zh-TW" altLang="zh-TW">
                <a:solidFill>
                  <a:srgbClr val="FF0000"/>
                </a:solidFill>
                <a:latin typeface="Tw Cen MT Condensed Extra Bold" pitchFamily="34" charset="0"/>
              </a:rPr>
              <a:t>，</a:t>
            </a:r>
            <a:r>
              <a:rPr lang="zh-TW" altLang="en-US">
                <a:solidFill>
                  <a:srgbClr val="FF0000"/>
                </a:solidFill>
                <a:latin typeface="Arial" charset="0"/>
              </a:rPr>
              <a:t>糟了</a:t>
            </a:r>
            <a:r>
              <a:rPr lang="en-US" altLang="zh-TW" i="1">
                <a:solidFill>
                  <a:srgbClr val="FF0000"/>
                </a:solidFill>
                <a:latin typeface="Arial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7936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902083-A732-4F3E-B2FD-B7FFEACCA7FE}" type="slidenum">
              <a:rPr lang="zh-TW" altLang="en-US"/>
              <a:pPr/>
              <a:t>34</a:t>
            </a:fld>
            <a:endParaRPr lang="en-US" altLang="zh-TW"/>
          </a:p>
        </p:txBody>
      </p:sp>
      <p:pic>
        <p:nvPicPr>
          <p:cNvPr id="442370" name="Picture 2" descr="20100427_Daily_New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215900"/>
            <a:ext cx="9925050" cy="699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2371" name="Rectangle 3"/>
          <p:cNvSpPr>
            <a:spLocks noChangeArrowheads="1"/>
          </p:cNvSpPr>
          <p:nvPr/>
        </p:nvSpPr>
        <p:spPr bwMode="auto">
          <a:xfrm>
            <a:off x="3581400" y="4483100"/>
            <a:ext cx="571500" cy="13716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2" name="Rectangle 4"/>
          <p:cNvSpPr>
            <a:spLocks noChangeArrowheads="1"/>
          </p:cNvSpPr>
          <p:nvPr/>
        </p:nvSpPr>
        <p:spPr bwMode="auto">
          <a:xfrm>
            <a:off x="5664200" y="2019300"/>
            <a:ext cx="3670300" cy="3987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3" name="Rectangle 5"/>
          <p:cNvSpPr>
            <a:spLocks noChangeArrowheads="1"/>
          </p:cNvSpPr>
          <p:nvPr/>
        </p:nvSpPr>
        <p:spPr bwMode="auto">
          <a:xfrm>
            <a:off x="0" y="2108200"/>
            <a:ext cx="1079500" cy="3949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4" name="Rectangle 6"/>
          <p:cNvSpPr>
            <a:spLocks noChangeArrowheads="1"/>
          </p:cNvSpPr>
          <p:nvPr/>
        </p:nvSpPr>
        <p:spPr bwMode="auto">
          <a:xfrm>
            <a:off x="1511300" y="2133600"/>
            <a:ext cx="355600" cy="7874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5" name="Rectangle 7"/>
          <p:cNvSpPr>
            <a:spLocks noChangeArrowheads="1"/>
          </p:cNvSpPr>
          <p:nvPr/>
        </p:nvSpPr>
        <p:spPr bwMode="auto">
          <a:xfrm>
            <a:off x="2808288" y="4737100"/>
            <a:ext cx="468312" cy="5969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6" name="Rectangle 8"/>
          <p:cNvSpPr>
            <a:spLocks noChangeArrowheads="1"/>
          </p:cNvSpPr>
          <p:nvPr/>
        </p:nvSpPr>
        <p:spPr bwMode="auto">
          <a:xfrm>
            <a:off x="1527175" y="4951413"/>
            <a:ext cx="438150" cy="5746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2377" name="Rectangle 9"/>
          <p:cNvSpPr>
            <a:spLocks noChangeArrowheads="1"/>
          </p:cNvSpPr>
          <p:nvPr/>
        </p:nvSpPr>
        <p:spPr bwMode="auto">
          <a:xfrm>
            <a:off x="1501775" y="3721100"/>
            <a:ext cx="438150" cy="3889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554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C431B-D54F-42FA-A46F-0EE60E23AAB3}" type="slidenum">
              <a:rPr lang="zh-TW" altLang="en-US"/>
              <a:pPr/>
              <a:t>35</a:t>
            </a:fld>
            <a:endParaRPr lang="en-US" altLang="zh-TW"/>
          </a:p>
        </p:txBody>
      </p:sp>
      <p:sp>
        <p:nvSpPr>
          <p:cNvPr id="456706" name="Rectangle 2"/>
          <p:cNvSpPr>
            <a:spLocks noChangeArrowheads="1"/>
          </p:cNvSpPr>
          <p:nvPr/>
        </p:nvSpPr>
        <p:spPr bwMode="auto">
          <a:xfrm>
            <a:off x="595313" y="171832"/>
            <a:ext cx="7937500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TW" altLang="en-US" sz="2400" dirty="0">
                <a:solidFill>
                  <a:srgbClr val="000000"/>
                </a:solidFill>
                <a:ea typeface="標楷體" pitchFamily="65" charset="-120"/>
              </a:rPr>
              <a:t>對進行</a:t>
            </a:r>
            <a:r>
              <a:rPr lang="zh-TW" altLang="en-US" sz="2400" dirty="0">
                <a:solidFill>
                  <a:srgbClr val="FF0000"/>
                </a:solidFill>
                <a:ea typeface="標楷體" pitchFamily="65" charset="-120"/>
              </a:rPr>
              <a:t>未知</a:t>
            </a:r>
            <a:r>
              <a:rPr lang="zh-TW" altLang="en-US" sz="2400" dirty="0">
                <a:solidFill>
                  <a:srgbClr val="000000"/>
                </a:solidFill>
                <a:ea typeface="標楷體" pitchFamily="65" charset="-120"/>
              </a:rPr>
              <a:t>的實驗，以下幾點會是重要的關鍵：</a:t>
            </a:r>
          </a:p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ea typeface="標楷體" pitchFamily="65" charset="-120"/>
              </a:rPr>
              <a:t>	</a:t>
            </a:r>
            <a:r>
              <a:rPr lang="en-US" altLang="zh-TW" dirty="0">
                <a:solidFill>
                  <a:srgbClr val="0000FF"/>
                </a:solidFill>
                <a:ea typeface="標楷體" pitchFamily="65" charset="-120"/>
              </a:rPr>
              <a:t>1. </a:t>
            </a:r>
            <a:r>
              <a:rPr lang="zh-TW" altLang="en-US" dirty="0">
                <a:solidFill>
                  <a:srgbClr val="0000FF"/>
                </a:solidFill>
                <a:ea typeface="標楷體" pitchFamily="65" charset="-120"/>
              </a:rPr>
              <a:t>正確估算</a:t>
            </a: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情勢</a:t>
            </a:r>
            <a:r>
              <a:rPr lang="en-US" altLang="zh-TW" dirty="0" smtClean="0">
                <a:solidFill>
                  <a:srgbClr val="0000FF"/>
                </a:solidFill>
                <a:ea typeface="標楷體" pitchFamily="65" charset="-120"/>
              </a:rPr>
              <a:t>(</a:t>
            </a: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可行性</a:t>
            </a:r>
            <a:r>
              <a:rPr lang="en-US" altLang="zh-TW" dirty="0" smtClean="0">
                <a:solidFill>
                  <a:srgbClr val="0000FF"/>
                </a:solidFill>
                <a:ea typeface="標楷體" pitchFamily="65" charset="-120"/>
              </a:rPr>
              <a:t>)</a:t>
            </a:r>
            <a:r>
              <a:rPr lang="zh-TW" altLang="en-US" dirty="0" smtClean="0">
                <a:solidFill>
                  <a:srgbClr val="0000FF"/>
                </a:solidFill>
                <a:ea typeface="標楷體" pitchFamily="65" charset="-120"/>
              </a:rPr>
              <a:t>以</a:t>
            </a:r>
            <a:r>
              <a:rPr lang="zh-TW" altLang="en-US" dirty="0">
                <a:solidFill>
                  <a:srgbClr val="0000FF"/>
                </a:solidFill>
                <a:ea typeface="標楷體" pitchFamily="65" charset="-120"/>
              </a:rPr>
              <a:t>挑戰未知；</a:t>
            </a:r>
          </a:p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TW" altLang="en-US" dirty="0">
                <a:solidFill>
                  <a:srgbClr val="0000FF"/>
                </a:solidFill>
                <a:ea typeface="標楷體" pitchFamily="65" charset="-120"/>
              </a:rPr>
              <a:t>	 </a:t>
            </a:r>
            <a:r>
              <a:rPr lang="en-US" altLang="zh-TW" dirty="0">
                <a:solidFill>
                  <a:srgbClr val="0000FF"/>
                </a:solidFill>
                <a:ea typeface="標楷體" pitchFamily="65" charset="-120"/>
              </a:rPr>
              <a:t>(Scientifically, technically, competitively)</a:t>
            </a:r>
            <a:endParaRPr lang="zh-TW" altLang="en-US" dirty="0">
              <a:solidFill>
                <a:srgbClr val="0000FF"/>
              </a:solidFill>
              <a:ea typeface="標楷體" pitchFamily="65" charset="-120"/>
            </a:endParaRPr>
          </a:p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0000FF"/>
                </a:solidFill>
                <a:ea typeface="標楷體" pitchFamily="65" charset="-120"/>
              </a:rPr>
              <a:t>	2. </a:t>
            </a:r>
            <a:r>
              <a:rPr lang="zh-TW" altLang="en-US" dirty="0">
                <a:solidFill>
                  <a:srgbClr val="0000FF"/>
                </a:solidFill>
                <a:ea typeface="標楷體" pitchFamily="65" charset="-120"/>
              </a:rPr>
              <a:t>紮實的基本工夫與想像力、創造力同樣重要；</a:t>
            </a:r>
          </a:p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zh-TW" dirty="0">
                <a:solidFill>
                  <a:srgbClr val="0000FF"/>
                </a:solidFill>
                <a:ea typeface="標楷體" pitchFamily="65" charset="-120"/>
              </a:rPr>
              <a:t>	3. </a:t>
            </a:r>
            <a:r>
              <a:rPr lang="zh-TW" altLang="en-US" dirty="0">
                <a:solidFill>
                  <a:srgbClr val="0000FF"/>
                </a:solidFill>
                <a:ea typeface="標楷體" pitchFamily="65" charset="-120"/>
              </a:rPr>
              <a:t>在失敗中學習，即時修正；</a:t>
            </a:r>
          </a:p>
          <a:p>
            <a:pPr fontAlgn="base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</a:pPr>
            <a:r>
              <a:rPr lang="zh-TW" altLang="en-US" sz="2400" dirty="0">
                <a:solidFill>
                  <a:srgbClr val="000000"/>
                </a:solidFill>
                <a:ea typeface="標楷體" pitchFamily="65" charset="-120"/>
              </a:rPr>
              <a:t>總之，「</a:t>
            </a:r>
            <a:r>
              <a:rPr lang="zh-TW" altLang="en-US" sz="2400" dirty="0">
                <a:solidFill>
                  <a:srgbClr val="0000FF"/>
                </a:solidFill>
                <a:ea typeface="標楷體" pitchFamily="65" charset="-120"/>
              </a:rPr>
              <a:t>機會是留給準備好的人的</a:t>
            </a:r>
            <a:r>
              <a:rPr lang="zh-TW" altLang="en-US" sz="2400" dirty="0">
                <a:solidFill>
                  <a:srgbClr val="000000"/>
                </a:solidFill>
                <a:ea typeface="標楷體" pitchFamily="65" charset="-120"/>
              </a:rPr>
              <a:t>」，如此才能及時解決重要的問題。</a:t>
            </a:r>
          </a:p>
        </p:txBody>
      </p:sp>
    </p:spTree>
    <p:extLst>
      <p:ext uri="{BB962C8B-B14F-4D97-AF65-F5344CB8AC3E}">
        <p14:creationId xmlns:p14="http://schemas.microsoft.com/office/powerpoint/2010/main" val="151569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B1880-6555-48C1-B2DE-75936889AE31}" type="slidenum">
              <a:rPr lang="zh-TW" altLang="en-US"/>
              <a:pPr/>
              <a:t>36</a:t>
            </a:fld>
            <a:endParaRPr lang="en-US" altLang="zh-TW"/>
          </a:p>
        </p:txBody>
      </p:sp>
      <p:pic>
        <p:nvPicPr>
          <p:cNvPr id="5038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-9074"/>
            <a:ext cx="8299450" cy="618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3813" name="Text Box 5"/>
          <p:cNvSpPr txBox="1">
            <a:spLocks noChangeArrowheads="1"/>
          </p:cNvSpPr>
          <p:nvPr/>
        </p:nvSpPr>
        <p:spPr bwMode="auto">
          <a:xfrm>
            <a:off x="474663" y="868814"/>
            <a:ext cx="1736725" cy="5286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latin typeface="Arial" charset="0"/>
              </a:rPr>
              <a:t> Summer </a:t>
            </a:r>
          </a:p>
        </p:txBody>
      </p:sp>
      <p:sp>
        <p:nvSpPr>
          <p:cNvPr id="503814" name="Text Box 6"/>
          <p:cNvSpPr txBox="1">
            <a:spLocks noChangeArrowheads="1"/>
          </p:cNvSpPr>
          <p:nvPr/>
        </p:nvSpPr>
        <p:spPr bwMode="auto">
          <a:xfrm>
            <a:off x="2274888" y="1405389"/>
            <a:ext cx="1533525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latin typeface="Arial" charset="0"/>
              </a:rPr>
              <a:t>     </a:t>
            </a:r>
            <a:r>
              <a:rPr lang="zh-TW" altLang="en-US">
                <a:solidFill>
                  <a:srgbClr val="0000FF"/>
                </a:solidFill>
                <a:latin typeface="Arial" charset="0"/>
              </a:rPr>
              <a:t>秋     </a:t>
            </a:r>
          </a:p>
        </p:txBody>
      </p:sp>
      <p:sp>
        <p:nvSpPr>
          <p:cNvPr id="503815" name="Text Box 7"/>
          <p:cNvSpPr txBox="1">
            <a:spLocks noChangeArrowheads="1"/>
          </p:cNvSpPr>
          <p:nvPr/>
        </p:nvSpPr>
        <p:spPr bwMode="auto">
          <a:xfrm>
            <a:off x="4035425" y="1934026"/>
            <a:ext cx="1533525" cy="52863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TW">
                <a:solidFill>
                  <a:srgbClr val="0000FF"/>
                </a:solidFill>
                <a:latin typeface="Arial" charset="0"/>
              </a:rPr>
              <a:t>     </a:t>
            </a:r>
            <a:r>
              <a:rPr lang="zh-TW" altLang="en-US">
                <a:solidFill>
                  <a:srgbClr val="0000FF"/>
                </a:solidFill>
                <a:latin typeface="Arial" charset="0"/>
              </a:rPr>
              <a:t>冬     </a:t>
            </a:r>
          </a:p>
        </p:txBody>
      </p:sp>
      <p:sp>
        <p:nvSpPr>
          <p:cNvPr id="503816" name="Text Box 8"/>
          <p:cNvSpPr txBox="1">
            <a:spLocks noChangeArrowheads="1"/>
          </p:cNvSpPr>
          <p:nvPr/>
        </p:nvSpPr>
        <p:spPr bwMode="auto">
          <a:xfrm>
            <a:off x="5824538" y="722764"/>
            <a:ext cx="1336675" cy="528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latin typeface="Arial" charset="0"/>
              </a:rPr>
              <a:t>    </a:t>
            </a:r>
            <a:r>
              <a:rPr lang="zh-TW" altLang="en-US">
                <a:solidFill>
                  <a:srgbClr val="0000FF"/>
                </a:solidFill>
                <a:latin typeface="Arial" charset="0"/>
              </a:rPr>
              <a:t>春    </a:t>
            </a:r>
          </a:p>
        </p:txBody>
      </p:sp>
      <p:sp>
        <p:nvSpPr>
          <p:cNvPr id="503818" name="Text Box 10"/>
          <p:cNvSpPr txBox="1">
            <a:spLocks noChangeArrowheads="1"/>
          </p:cNvSpPr>
          <p:nvPr/>
        </p:nvSpPr>
        <p:spPr bwMode="auto">
          <a:xfrm>
            <a:off x="7534275" y="1416501"/>
            <a:ext cx="1533525" cy="5286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latin typeface="Arial" charset="0"/>
              </a:rPr>
              <a:t>     </a:t>
            </a:r>
            <a:r>
              <a:rPr lang="zh-TW" altLang="en-US">
                <a:solidFill>
                  <a:srgbClr val="0000FF"/>
                </a:solidFill>
                <a:latin typeface="Arial" charset="0"/>
              </a:rPr>
              <a:t>夏     </a:t>
            </a:r>
          </a:p>
        </p:txBody>
      </p:sp>
      <p:sp>
        <p:nvSpPr>
          <p:cNvPr id="503819" name="Text Box 11"/>
          <p:cNvSpPr txBox="1">
            <a:spLocks noChangeArrowheads="1"/>
          </p:cNvSpPr>
          <p:nvPr/>
        </p:nvSpPr>
        <p:spPr bwMode="auto">
          <a:xfrm>
            <a:off x="3768725" y="2711901"/>
            <a:ext cx="2144713" cy="5191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1"/>
                </a:solidFill>
                <a:latin typeface="Arial" charset="0"/>
              </a:rPr>
              <a:t>(totally dark)</a:t>
            </a:r>
            <a:endParaRPr lang="zh-TW" altLang="en-US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03820" name="Text Box 12"/>
          <p:cNvSpPr txBox="1">
            <a:spLocks noChangeArrowheads="1"/>
          </p:cNvSpPr>
          <p:nvPr/>
        </p:nvSpPr>
        <p:spPr bwMode="auto">
          <a:xfrm>
            <a:off x="925513" y="-93211"/>
            <a:ext cx="2673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latin typeface="Arial" charset="0"/>
              </a:rPr>
              <a:t>額外損失的臭氧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0" y="6334780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cs typeface="Times New Roman" panose="02020603050405020304" pitchFamily="18" charset="0"/>
              </a:rPr>
              <a:t>NASA</a:t>
            </a:r>
            <a:endParaRPr lang="zh-TW" alt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288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055926" y="476672"/>
            <a:ext cx="50321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5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科學的麻煩</a:t>
            </a:r>
            <a:endParaRPr lang="en-US" altLang="zh-TW" sz="54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與好玩</a:t>
            </a:r>
            <a:endParaRPr lang="zh-TW" altLang="en-US" sz="5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133476" y="3568311"/>
            <a:ext cx="6881812" cy="1948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zh-TW" sz="3200" dirty="0" smtClean="0">
              <a:latin typeface="Arial" charset="0"/>
            </a:endParaRPr>
          </a:p>
          <a:p>
            <a: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3200" dirty="0" smtClean="0"/>
              <a:t>for </a:t>
            </a:r>
            <a:r>
              <a:rPr lang="zh-TW" altLang="en-US" sz="3200" dirty="0" smtClean="0"/>
              <a:t>台北市西湖國小</a:t>
            </a:r>
            <a:endParaRPr lang="en-US" altLang="zh-TW" sz="3200" dirty="0" smtClean="0"/>
          </a:p>
          <a:p>
            <a:pPr algn="ctr">
              <a:lnSpc>
                <a:spcPct val="130000"/>
              </a:lnSpc>
            </a:pPr>
            <a:r>
              <a:rPr lang="en-US" altLang="zh-TW" sz="3200" dirty="0"/>
              <a:t>2015 May</a:t>
            </a:r>
            <a:endParaRPr kumimoji="1" lang="zh-TW" altLang="zh-TW" sz="3200" dirty="0"/>
          </a:p>
        </p:txBody>
      </p:sp>
    </p:spTree>
    <p:extLst>
      <p:ext uri="{BB962C8B-B14F-4D97-AF65-F5344CB8AC3E}">
        <p14:creationId xmlns:p14="http://schemas.microsoft.com/office/powerpoint/2010/main" val="134680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3528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1520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與聰明且努力的人競爭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需證明自己值得投資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納稅人出錢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3212976"/>
            <a:ext cx="75713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還好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很多聰明的科學家喜歡幫助別人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142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39022" y="980728"/>
            <a:ext cx="87254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每天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12-14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 每</a:t>
            </a:r>
            <a:r>
              <a:rPr lang="zh-TW" altLang="en-US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6-7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 每年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50-52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每年超過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50 = 3600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51520" y="2780928"/>
            <a:ext cx="710963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不覺得好玩的話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，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最好不要來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51520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4365104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要學的東西又深又廣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692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210406" y="40685"/>
            <a:ext cx="4283967" cy="6504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ts val="5000"/>
              </a:lnSpc>
            </a:pP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一本書上說，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10,000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小時才能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成功。</a:t>
            </a:r>
            <a:endParaRPr lang="zh-TW" altLang="en-US" sz="2800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>
              <a:lnSpc>
                <a:spcPts val="5000"/>
              </a:lnSpc>
            </a:pPr>
            <a:endParaRPr lang="en-US" altLang="zh-TW" sz="2800" dirty="0" smtClean="0">
              <a:cs typeface="Times New Roman" pitchFamily="18" charset="0"/>
            </a:endParaRPr>
          </a:p>
          <a:p>
            <a:pPr>
              <a:lnSpc>
                <a:spcPts val="5000"/>
              </a:lnSpc>
            </a:pP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我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zh-TW" sz="2800" dirty="0" smtClean="0">
                <a:latin typeface="Arial" charset="0"/>
              </a:rPr>
              <a:t>林志民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說</a:t>
            </a:r>
            <a:r>
              <a:rPr lang="zh-TW" altLang="en-US" sz="2800" dirty="0" smtClean="0">
                <a:latin typeface="新細明體"/>
                <a:ea typeface="新細明體"/>
              </a:rPr>
              <a:t>：</a:t>
            </a:r>
            <a:endParaRPr lang="en-US" altLang="zh-TW" sz="2800" dirty="0">
              <a:latin typeface="標楷體" pitchFamily="65" charset="-120"/>
            </a:endParaRP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若必須以</a:t>
            </a: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一萬小時的</a:t>
            </a:r>
            <a:r>
              <a:rPr lang="zh-TW" altLang="en-US" sz="2800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無聊來換成功</a:t>
            </a: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，我寧可不要</a:t>
            </a:r>
            <a:r>
              <a:rPr lang="zh-TW" altLang="en-US" sz="2800" i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！</a:t>
            </a: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我會每天多努力幾小時，來換一萬小時的趣味。</a:t>
            </a:r>
          </a:p>
          <a:p>
            <a:pPr eaLnBrk="0" hangingPunct="0">
              <a:lnSpc>
                <a:spcPts val="5000"/>
              </a:lnSpc>
            </a:pPr>
            <a:r>
              <a:rPr lang="zh-TW" altLang="en-US" sz="2800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						</a:t>
            </a:r>
            <a:endParaRPr lang="en-US" altLang="zh-TW" sz="2800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" name="Picture 4" descr="http://www.abe.com.tw/wordpress/wp-content/gallery/reader/outliner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330" y="-1"/>
            <a:ext cx="4807670" cy="684000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83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55456" y="116632"/>
            <a:ext cx="4801314" cy="707886"/>
          </a:xfrm>
          <a:prstGeom prst="rect">
            <a:avLst/>
          </a:prstGeom>
          <a:solidFill>
            <a:srgbClr val="CCFFFF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好玩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427464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>
                <a:latin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整天都在玩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與聰明且努力的人一起玩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納稅人出錢買玩具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95536" y="342900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有成就感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5536" y="443711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難度無止境</a:t>
            </a:r>
            <a:r>
              <a:rPr lang="zh-TW" altLang="en-US" sz="3600" dirty="0" smtClean="0"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不會無聊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8920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66687" y="620688"/>
            <a:ext cx="7109639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長水管流得快還是短水管流得快</a:t>
            </a:r>
            <a:r>
              <a:rPr lang="en-US" altLang="zh-TW" sz="3600" dirty="0" smtClean="0">
                <a:latin typeface="標楷體"/>
                <a:ea typeface="標楷體"/>
              </a:rPr>
              <a:t>﹖</a:t>
            </a:r>
          </a:p>
          <a:p>
            <a:pPr>
              <a:lnSpc>
                <a:spcPct val="150000"/>
              </a:lnSpc>
            </a:pP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氣球抽真空</a:t>
            </a:r>
            <a:endParaRPr lang="en-US" altLang="zh-TW" sz="3600" dirty="0" smtClean="0">
              <a:solidFill>
                <a:srgbClr val="0000FF"/>
              </a:solidFill>
              <a:latin typeface="標楷體"/>
              <a:ea typeface="標楷體"/>
            </a:endParaRPr>
          </a:p>
          <a:p>
            <a:pPr>
              <a:lnSpc>
                <a:spcPct val="150000"/>
              </a:lnSpc>
            </a:pPr>
            <a:r>
              <a:rPr lang="zh-TW" altLang="en-US" sz="3600" dirty="0" smtClean="0">
                <a:latin typeface="標楷體"/>
                <a:ea typeface="標楷體"/>
              </a:rPr>
              <a:t>雷射與螢光染料</a:t>
            </a:r>
            <a:endParaRPr lang="en-US" altLang="zh-TW" sz="3600" dirty="0" smtClean="0">
              <a:latin typeface="標楷體"/>
              <a:ea typeface="標楷體"/>
            </a:endParaRPr>
          </a:p>
          <a:p>
            <a:pPr>
              <a:lnSpc>
                <a:spcPct val="150000"/>
              </a:lnSpc>
            </a:pP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雷射與氣球</a:t>
            </a:r>
            <a:endParaRPr lang="en-US" altLang="zh-TW" sz="3600" dirty="0" smtClean="0">
              <a:solidFill>
                <a:srgbClr val="0000FF"/>
              </a:solidFill>
              <a:latin typeface="標楷體"/>
              <a:ea typeface="標楷體"/>
            </a:endParaRPr>
          </a:p>
          <a:p>
            <a:pPr>
              <a:lnSpc>
                <a:spcPct val="150000"/>
              </a:lnSpc>
            </a:pPr>
            <a:r>
              <a:rPr lang="zh-TW" altLang="en-US" sz="3600" dirty="0">
                <a:latin typeface="標楷體"/>
                <a:ea typeface="標楷體"/>
              </a:rPr>
              <a:t>偏光</a:t>
            </a:r>
            <a:r>
              <a:rPr lang="zh-TW" altLang="en-US" sz="3600" dirty="0" smtClean="0">
                <a:latin typeface="標楷體"/>
                <a:ea typeface="標楷體"/>
              </a:rPr>
              <a:t>片與螢幕</a:t>
            </a:r>
            <a:endParaRPr lang="en-US" altLang="zh-TW" sz="3600" dirty="0" smtClean="0">
              <a:latin typeface="標楷體"/>
              <a:ea typeface="標楷體"/>
            </a:endParaRPr>
          </a:p>
          <a:p>
            <a:pPr>
              <a:lnSpc>
                <a:spcPct val="150000"/>
              </a:lnSpc>
            </a:pP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液態氮與氣球</a:t>
            </a:r>
            <a:endParaRPr lang="en-US" altLang="zh-TW" sz="3600" dirty="0" smtClean="0">
              <a:solidFill>
                <a:srgbClr val="0000FF"/>
              </a:solidFill>
              <a:latin typeface="標楷體"/>
              <a:ea typeface="標楷體"/>
            </a:endParaRPr>
          </a:p>
          <a:p>
            <a:pPr>
              <a:lnSpc>
                <a:spcPct val="150000"/>
              </a:lnSpc>
            </a:pP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860032" y="3645024"/>
            <a:ext cx="4108817" cy="2585323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zh-TW" altLang="en-US" sz="3600" dirty="0">
                <a:solidFill>
                  <a:srgbClr val="0000FF"/>
                </a:solidFill>
                <a:latin typeface="標楷體"/>
                <a:ea typeface="標楷體"/>
              </a:rPr>
              <a:t>液態</a:t>
            </a: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氮</a:t>
            </a:r>
            <a:r>
              <a:rPr lang="en-US" altLang="zh-TW" sz="3600" dirty="0" smtClean="0">
                <a:solidFill>
                  <a:srgbClr val="0000FF"/>
                </a:solidFill>
                <a:latin typeface="標楷體"/>
                <a:ea typeface="標楷體"/>
              </a:rPr>
              <a:t>(</a:t>
            </a: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零下</a:t>
            </a:r>
            <a:r>
              <a:rPr lang="en-US" altLang="zh-TW" sz="3600" dirty="0" smtClean="0">
                <a:solidFill>
                  <a:srgbClr val="0000FF"/>
                </a:solidFill>
                <a:latin typeface="標楷體"/>
                <a:ea typeface="標楷體"/>
              </a:rPr>
              <a:t>196</a:t>
            </a: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度</a:t>
            </a:r>
            <a:r>
              <a:rPr lang="en-US" altLang="zh-TW" sz="3600" dirty="0" smtClean="0">
                <a:solidFill>
                  <a:srgbClr val="0000FF"/>
                </a:solidFill>
                <a:latin typeface="標楷體"/>
                <a:ea typeface="標楷體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zh-TW" altLang="en-US" sz="3600" dirty="0" smtClean="0">
                <a:solidFill>
                  <a:srgbClr val="0000FF"/>
                </a:solidFill>
                <a:latin typeface="標楷體"/>
                <a:ea typeface="標楷體"/>
              </a:rPr>
              <a:t>可以摸</a:t>
            </a:r>
            <a:endParaRPr lang="en-US" altLang="zh-TW" sz="3600" dirty="0" smtClean="0">
              <a:solidFill>
                <a:srgbClr val="0000FF"/>
              </a:solidFill>
              <a:latin typeface="標楷體"/>
              <a:ea typeface="標楷體"/>
            </a:endParaRPr>
          </a:p>
          <a:p>
            <a:pPr lvl="0">
              <a:lnSpc>
                <a:spcPct val="150000"/>
              </a:lnSpc>
            </a:pPr>
            <a:r>
              <a:rPr lang="zh-TW" altLang="en-US" sz="3600" dirty="0" smtClean="0">
                <a:solidFill>
                  <a:srgbClr val="FF0000"/>
                </a:solidFill>
                <a:latin typeface="標楷體"/>
                <a:ea typeface="標楷體"/>
              </a:rPr>
              <a:t>但不可以潑同學</a:t>
            </a:r>
            <a:endParaRPr lang="en-US" altLang="zh-TW" sz="3600" dirty="0">
              <a:solidFill>
                <a:srgbClr val="FF0000"/>
              </a:solidFill>
              <a:latin typeface="標楷體"/>
              <a:ea typeface="標楷體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2245" y="44624"/>
            <a:ext cx="2749471" cy="707886"/>
          </a:xfrm>
          <a:prstGeom prst="rect">
            <a:avLst/>
          </a:prstGeom>
          <a:solidFill>
            <a:srgbClr val="CCFFFF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好玩的實驗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3370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dirty="0">
            <a:cs typeface="Times New Roman" panose="02020603050405020304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4082</TotalTime>
  <Words>846</Words>
  <Application>Microsoft Office PowerPoint</Application>
  <PresentationFormat>如螢幕大小 (4:3)</PresentationFormat>
  <Paragraphs>243</Paragraphs>
  <Slides>42</Slides>
  <Notes>27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42</vt:i4>
      </vt:variant>
    </vt:vector>
  </HeadingPairs>
  <TitlesOfParts>
    <vt:vector size="46" baseType="lpstr">
      <vt:lpstr>1_Office 佈景主題</vt:lpstr>
      <vt:lpstr>Office Theme</vt:lpstr>
      <vt:lpstr>Graph</vt:lpstr>
      <vt:lpstr>方程式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</dc:creator>
  <cp:lastModifiedBy>Jim Lin</cp:lastModifiedBy>
  <cp:revision>171</cp:revision>
  <cp:lastPrinted>2014-11-07T13:13:32Z</cp:lastPrinted>
  <dcterms:created xsi:type="dcterms:W3CDTF">2011-11-12T01:45:00Z</dcterms:created>
  <dcterms:modified xsi:type="dcterms:W3CDTF">2019-04-16T04:06:18Z</dcterms:modified>
</cp:coreProperties>
</file>