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3" r:id="rId8"/>
    <p:sldId id="260" r:id="rId9"/>
    <p:sldId id="270" r:id="rId10"/>
    <p:sldId id="272" r:id="rId11"/>
    <p:sldId id="264" r:id="rId12"/>
    <p:sldId id="265" r:id="rId13"/>
    <p:sldId id="273" r:id="rId14"/>
    <p:sldId id="274" r:id="rId15"/>
    <p:sldId id="267" r:id="rId16"/>
    <p:sldId id="268" r:id="rId17"/>
    <p:sldId id="266" r:id="rId18"/>
    <p:sldId id="269" r:id="rId1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howGuides="1">
      <p:cViewPr>
        <p:scale>
          <a:sx n="78" d="100"/>
          <a:sy n="78" d="100"/>
        </p:scale>
        <p:origin x="-1146" y="-702"/>
      </p:cViewPr>
      <p:guideLst>
        <p:guide orient="horz" pos="236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291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5063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9312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1309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6049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9870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1202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314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9503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9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4060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5595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A5905-BA40-4D04-B826-FF154B5CC649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3EFE2-3D73-4260-A9EB-00D451AF9F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5992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744753" y="224645"/>
            <a:ext cx="56544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Particle-Wave Duality</a:t>
            </a:r>
            <a:endParaRPr lang="zh-TW" alt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4930" y="1376774"/>
            <a:ext cx="92768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Photon is particle. 	</a:t>
            </a:r>
            <a:r>
              <a:rPr lang="en-US" altLang="zh-TW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TW" sz="4000" i="1" dirty="0" err="1" smtClean="0">
                <a:latin typeface="Symbol" panose="05050102010706020507" pitchFamily="18" charset="2"/>
                <a:cs typeface="Times New Roman" panose="02020603050405020304" pitchFamily="18" charset="0"/>
              </a:rPr>
              <a:t>n</a:t>
            </a:r>
            <a:r>
              <a:rPr lang="en-US" altLang="zh-TW" sz="4000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  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(Einstein)</a:t>
            </a:r>
            <a:endParaRPr lang="en-US" altLang="zh-TW" sz="4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Electron/Atom is wave. 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h/p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(de Broglie)</a:t>
            </a:r>
            <a:endParaRPr lang="zh-TW" altLang="en-US" sz="4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15516" y="2721113"/>
            <a:ext cx="31999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solidFill>
                  <a:srgbClr val="FF0000"/>
                </a:solidFill>
                <a:latin typeface="Lucida Calligraphy" panose="03010101010101010101" pitchFamily="66" charset="0"/>
                <a:cs typeface="Times New Roman" panose="02020603050405020304" pitchFamily="18" charset="0"/>
              </a:rPr>
              <a:t>Evidences: </a:t>
            </a:r>
            <a:endParaRPr lang="zh-TW" altLang="en-US" sz="4000" dirty="0" smtClean="0">
              <a:solidFill>
                <a:srgbClr val="FF0000"/>
              </a:solidFill>
              <a:latin typeface="Lucida Calligraphy" panose="030101010101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「leed pattern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3753037"/>
            <a:ext cx="4428492" cy="215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相關圖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743317"/>
            <a:ext cx="2268252" cy="216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3347864" y="3068960"/>
            <a:ext cx="5626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Energy Electron Diffraction</a:t>
            </a:r>
            <a:endParaRPr lang="zh-TW" altLang="en-US" sz="3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522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5516" y="332656"/>
            <a:ext cx="34515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i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h/p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altLang="zh-TW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mv</a:t>
            </a:r>
            <a:endParaRPr lang="zh-TW" altLang="en-US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2043" y="1232756"/>
            <a:ext cx="77444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40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mv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/2 =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=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</a:t>
            </a:r>
            <a:r>
              <a:rPr lang="en-US" altLang="zh-TW" sz="40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  <a:endParaRPr lang="zh-TW" altLang="en-US" sz="4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7524" y="2240868"/>
            <a:ext cx="47259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i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h/p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(2</a:t>
            </a:r>
            <a:r>
              <a:rPr lang="en-US" altLang="zh-TW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</a:t>
            </a:r>
            <a:r>
              <a:rPr lang="en-US" altLang="zh-TW" sz="4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4000" baseline="30000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-</a:t>
            </a:r>
            <a:r>
              <a:rPr lang="en-US" altLang="zh-TW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  <a:endParaRPr lang="zh-TW" altLang="en-US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1500" y="3091130"/>
            <a:ext cx="84994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6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&lt;E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 = 3</a:t>
            </a:r>
            <a:r>
              <a:rPr lang="en-US" altLang="zh-TW" sz="36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/2 = 1.5 (8.314 J/K/</a:t>
            </a:r>
            <a:r>
              <a:rPr lang="en-US" altLang="zh-TW" sz="3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(300 K)</a:t>
            </a:r>
          </a:p>
          <a:p>
            <a:r>
              <a:rPr lang="en-US" altLang="zh-TW" sz="36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3.7 kJ/</a:t>
            </a:r>
            <a:r>
              <a:rPr lang="en-US" altLang="zh-TW" sz="3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altLang="zh-TW" sz="3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1520" y="4617132"/>
            <a:ext cx="63727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H atom</a:t>
            </a:r>
            <a:r>
              <a:rPr lang="en-US" altLang="zh-TW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m=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TW" sz="4000" i="1" baseline="30000" dirty="0">
                <a:latin typeface="Symbol" panose="05050102010706020507" pitchFamily="18" charset="2"/>
                <a:cs typeface="Times New Roman" panose="02020603050405020304" pitchFamily="18" charset="0"/>
              </a:rPr>
              <a:t>-</a:t>
            </a:r>
            <a:r>
              <a:rPr lang="en-US" altLang="zh-TW" sz="4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kg/</a:t>
            </a:r>
            <a:r>
              <a:rPr lang="en-US" altLang="zh-TW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3528" y="5409220"/>
            <a:ext cx="80313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h/p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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</a:t>
            </a:r>
            <a:r>
              <a:rPr lang="en-US" altLang="zh-TW" sz="40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-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2.4</a:t>
            </a:r>
            <a:r>
              <a:rPr lang="en-US" altLang="zh-TW" sz="40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-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endParaRPr lang="zh-TW" altLang="en-US" sz="4000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205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3" y="354310"/>
            <a:ext cx="8784468" cy="5955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89502" y="6093296"/>
            <a:ext cx="8964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Physics B, 1991,  53, 88–91</a:t>
            </a:r>
            <a:endParaRPr lang="zh-TW" altLang="en-US" sz="2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104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266"/>
          <a:stretch/>
        </p:blipFill>
        <p:spPr bwMode="auto">
          <a:xfrm>
            <a:off x="55971" y="586596"/>
            <a:ext cx="4788695" cy="42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30"/>
          <a:stretch/>
        </p:blipFill>
        <p:spPr bwMode="auto">
          <a:xfrm>
            <a:off x="4319972" y="2564904"/>
            <a:ext cx="4799670" cy="304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870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2"/>
          <a:stretch/>
        </p:blipFill>
        <p:spPr bwMode="auto">
          <a:xfrm>
            <a:off x="683568" y="178231"/>
            <a:ext cx="7769868" cy="5438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0" y="5780782"/>
            <a:ext cx="63505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Oleg </a:t>
            </a:r>
            <a:r>
              <a:rPr lang="en-US" altLang="zh-TW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Kornilov</a:t>
            </a:r>
            <a:r>
              <a:rPr lang="en-US" altLang="zh-TW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zh-TW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J. Peter </a:t>
            </a:r>
            <a:r>
              <a:rPr lang="en-US" altLang="zh-TW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Toennies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en-US" altLang="zh-TW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EuroPhysicsNews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2007</a:t>
            </a:r>
            <a:endParaRPr lang="zh-TW" altLang="en-US" sz="3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662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4763"/>
            <a:ext cx="799147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204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921"/>
          <a:stretch/>
        </p:blipFill>
        <p:spPr bwMode="auto">
          <a:xfrm>
            <a:off x="151030" y="-949"/>
            <a:ext cx="4423410" cy="5206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66"/>
          <a:stretch/>
        </p:blipFill>
        <p:spPr bwMode="auto">
          <a:xfrm>
            <a:off x="4572000" y="1880828"/>
            <a:ext cx="4423410" cy="4226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9811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71500" y="188640"/>
            <a:ext cx="900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does a matter need to be treated as a </a:t>
            </a:r>
            <a:r>
              <a:rPr lang="en-US" altLang="zh-TW" sz="4000" dirty="0" smtClean="0">
                <a:solidFill>
                  <a:srgbClr val="0000FF"/>
                </a:solidFill>
                <a:latin typeface="Lucida Calligraphy" panose="03010101010101010101" pitchFamily="66" charset="0"/>
                <a:cs typeface="Times New Roman" panose="02020603050405020304" pitchFamily="18" charset="0"/>
              </a:rPr>
              <a:t>wave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spcAft>
                <a:spcPts val="1200"/>
              </a:spcAft>
            </a:pP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Often in a confined space</a:t>
            </a:r>
          </a:p>
          <a:p>
            <a:pPr>
              <a:spcAft>
                <a:spcPts val="1200"/>
              </a:spcAft>
            </a:pP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 </a:t>
            </a:r>
          </a:p>
          <a:p>
            <a:pPr>
              <a:spcAft>
                <a:spcPts val="1200"/>
              </a:spcAft>
            </a:pP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comparable to the dimension of interest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>
              <a:spcAft>
                <a:spcPts val="1200"/>
              </a:spcAft>
            </a:pP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zh-TW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Interference =&gt; standing wave</a:t>
            </a:r>
            <a:endParaRPr lang="zh-TW" altLang="en-US" sz="4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5516" y="4797152"/>
            <a:ext cx="79568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of confined spaces: </a:t>
            </a:r>
          </a:p>
          <a:p>
            <a:r>
              <a:rPr lang="en-US" altLang="zh-TW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chemical bond is not long.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93602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「particle in a box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28700"/>
            <a:ext cx="7695245" cy="405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10114" y="0"/>
            <a:ext cx="59202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in a box:   0 &lt;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&lt;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endParaRPr lang="zh-TW" altLang="en-US" sz="4000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5805264"/>
            <a:ext cx="78128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p=h/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40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/(2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=h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2m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baseline="30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TW" altLang="en-US" sz="4000" baseline="30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503548" y="4905164"/>
            <a:ext cx="4860032" cy="743890"/>
            <a:chOff x="0" y="5049180"/>
            <a:chExt cx="4860032" cy="743890"/>
          </a:xfrm>
        </p:grpSpPr>
        <p:sp>
          <p:nvSpPr>
            <p:cNvPr id="4" name="文字方塊 3"/>
            <p:cNvSpPr txBox="1"/>
            <p:nvPr/>
          </p:nvSpPr>
          <p:spPr>
            <a:xfrm>
              <a:off x="11396" y="5049180"/>
              <a:ext cx="48013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Number of nodes   	</a:t>
              </a:r>
              <a:endParaRPr lang="zh-TW" altLang="en-US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" name="向右箭號 1"/>
            <p:cNvSpPr/>
            <p:nvPr/>
          </p:nvSpPr>
          <p:spPr>
            <a:xfrm>
              <a:off x="3779912" y="5265204"/>
              <a:ext cx="540060" cy="36004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338603" y="5085184"/>
              <a:ext cx="466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4000" i="1" dirty="0">
                  <a:solidFill>
                    <a:srgbClr val="0000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endParaRPr lang="zh-TW" altLang="en-US" dirty="0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0" y="5085184"/>
              <a:ext cx="4860032" cy="64807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5580112" y="4581128"/>
            <a:ext cx="3024336" cy="120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i="1" baseline="-250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</a:p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=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1,2,3,…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zh-TW" altLang="en-US" sz="4000" baseline="30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26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0114" y="0"/>
            <a:ext cx="35910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in a ring</a:t>
            </a:r>
            <a:endParaRPr lang="zh-TW" alt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9532" y="4905164"/>
            <a:ext cx="78128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p=h/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40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TW" altLang="en-US" sz="4000" baseline="30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AutoShape 2" descr="「particle in a ring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2" name="Picture 2" descr="相關圖片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2" t="24196" r="26644" b="15411"/>
          <a:stretch/>
        </p:blipFill>
        <p:spPr bwMode="auto">
          <a:xfrm>
            <a:off x="3023828" y="728700"/>
            <a:ext cx="5880848" cy="414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2951820" y="728700"/>
            <a:ext cx="334837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/>
          <p:nvPr/>
        </p:nvGrpSpPr>
        <p:grpSpPr>
          <a:xfrm>
            <a:off x="431540" y="980728"/>
            <a:ext cx="4860032" cy="743890"/>
            <a:chOff x="0" y="5049180"/>
            <a:chExt cx="4860032" cy="743890"/>
          </a:xfrm>
        </p:grpSpPr>
        <p:sp>
          <p:nvSpPr>
            <p:cNvPr id="4" name="文字方塊 3"/>
            <p:cNvSpPr txBox="1"/>
            <p:nvPr/>
          </p:nvSpPr>
          <p:spPr>
            <a:xfrm>
              <a:off x="11396" y="5049180"/>
              <a:ext cx="48013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Number of nodes   	</a:t>
              </a:r>
              <a:endParaRPr lang="zh-TW" altLang="en-US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" name="向右箭號 1"/>
            <p:cNvSpPr/>
            <p:nvPr/>
          </p:nvSpPr>
          <p:spPr>
            <a:xfrm>
              <a:off x="3779912" y="5265204"/>
              <a:ext cx="540060" cy="36004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338603" y="5085184"/>
              <a:ext cx="466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4000" i="1" dirty="0">
                  <a:solidFill>
                    <a:srgbClr val="0000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endParaRPr lang="zh-TW" altLang="en-US" dirty="0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0" y="5085184"/>
              <a:ext cx="4860032" cy="64807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287524" y="2348880"/>
            <a:ext cx="4284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i="1" baseline="-250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 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zh-TW" sz="4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m=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1,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…</a:t>
            </a:r>
            <a:endParaRPr lang="zh-TW" altLang="en-US" sz="4000" baseline="30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向右箭號 15"/>
          <p:cNvSpPr/>
          <p:nvPr/>
        </p:nvSpPr>
        <p:spPr>
          <a:xfrm>
            <a:off x="3815916" y="260648"/>
            <a:ext cx="540060" cy="36004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463988" y="56818"/>
            <a:ext cx="39036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Rotational motion</a:t>
            </a:r>
            <a:endParaRPr lang="zh-TW" alt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44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「harmonic oscillator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4" y="188640"/>
            <a:ext cx="9217024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79512" y="4450"/>
            <a:ext cx="5041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Vibration of a molecule</a:t>
            </a:r>
            <a:endParaRPr lang="zh-TW" altLang="en-US" sz="4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2141984" y="5769260"/>
            <a:ext cx="4860032" cy="743890"/>
            <a:chOff x="0" y="5049180"/>
            <a:chExt cx="4860032" cy="743890"/>
          </a:xfrm>
        </p:grpSpPr>
        <p:sp>
          <p:nvSpPr>
            <p:cNvPr id="6" name="文字方塊 5"/>
            <p:cNvSpPr txBox="1"/>
            <p:nvPr/>
          </p:nvSpPr>
          <p:spPr>
            <a:xfrm>
              <a:off x="11396" y="5049180"/>
              <a:ext cx="48013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Number of nodes   	</a:t>
              </a:r>
              <a:endParaRPr lang="zh-TW" altLang="en-US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向右箭號 6"/>
            <p:cNvSpPr/>
            <p:nvPr/>
          </p:nvSpPr>
          <p:spPr>
            <a:xfrm>
              <a:off x="3779912" y="5265204"/>
              <a:ext cx="540060" cy="36004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4338603" y="5085184"/>
              <a:ext cx="466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4000" i="1" dirty="0">
                  <a:solidFill>
                    <a:srgbClr val="0000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endParaRPr lang="zh-TW" altLang="en-US" dirty="0"/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0" y="5085184"/>
              <a:ext cx="4860032" cy="64807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967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「harmonic oscillator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68" y="152636"/>
            <a:ext cx="6296025" cy="504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群組 2"/>
          <p:cNvGrpSpPr/>
          <p:nvPr/>
        </p:nvGrpSpPr>
        <p:grpSpPr>
          <a:xfrm>
            <a:off x="2141984" y="5265204"/>
            <a:ext cx="4860032" cy="743890"/>
            <a:chOff x="0" y="5049180"/>
            <a:chExt cx="4860032" cy="743890"/>
          </a:xfrm>
        </p:grpSpPr>
        <p:sp>
          <p:nvSpPr>
            <p:cNvPr id="4" name="文字方塊 3"/>
            <p:cNvSpPr txBox="1"/>
            <p:nvPr/>
          </p:nvSpPr>
          <p:spPr>
            <a:xfrm>
              <a:off x="11396" y="5049180"/>
              <a:ext cx="48013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Number of nodes   	</a:t>
              </a:r>
              <a:endParaRPr lang="zh-TW" altLang="en-US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向右箭號 4"/>
            <p:cNvSpPr/>
            <p:nvPr/>
          </p:nvSpPr>
          <p:spPr>
            <a:xfrm>
              <a:off x="3779912" y="5265204"/>
              <a:ext cx="540060" cy="36004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338603" y="5085184"/>
              <a:ext cx="466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4000" i="1" dirty="0">
                  <a:solidFill>
                    <a:srgbClr val="0000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endParaRPr lang="zh-TW" altLang="en-US" dirty="0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0" y="5085184"/>
              <a:ext cx="4860032" cy="64807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9844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0114" y="0"/>
            <a:ext cx="35910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in a ring</a:t>
            </a:r>
            <a:endParaRPr lang="zh-TW" altLang="en-US" sz="4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9532" y="4905164"/>
            <a:ext cx="78128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p=h/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40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TW" sz="4000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/2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zh-TW" altLang="en-US" sz="4000" baseline="30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AutoShape 2" descr="「particle in a ring」的圖片搜尋結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2" name="Picture 2" descr="相關圖片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2" t="24196" r="26644" b="15411"/>
          <a:stretch/>
        </p:blipFill>
        <p:spPr bwMode="auto">
          <a:xfrm>
            <a:off x="3023828" y="728700"/>
            <a:ext cx="5880848" cy="414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2951820" y="728700"/>
            <a:ext cx="334837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/>
          <p:nvPr/>
        </p:nvGrpSpPr>
        <p:grpSpPr>
          <a:xfrm>
            <a:off x="431540" y="980728"/>
            <a:ext cx="4860032" cy="743890"/>
            <a:chOff x="0" y="5049180"/>
            <a:chExt cx="4860032" cy="743890"/>
          </a:xfrm>
        </p:grpSpPr>
        <p:sp>
          <p:nvSpPr>
            <p:cNvPr id="4" name="文字方塊 3"/>
            <p:cNvSpPr txBox="1"/>
            <p:nvPr/>
          </p:nvSpPr>
          <p:spPr>
            <a:xfrm>
              <a:off x="11396" y="5049180"/>
              <a:ext cx="48013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Number of nodes   	</a:t>
              </a:r>
              <a:endParaRPr lang="zh-TW" altLang="en-US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" name="向右箭號 1"/>
            <p:cNvSpPr/>
            <p:nvPr/>
          </p:nvSpPr>
          <p:spPr>
            <a:xfrm>
              <a:off x="3779912" y="5265204"/>
              <a:ext cx="540060" cy="36004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338603" y="5085184"/>
              <a:ext cx="466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4000" i="1" dirty="0">
                  <a:solidFill>
                    <a:srgbClr val="0000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endParaRPr lang="zh-TW" altLang="en-US" dirty="0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0" y="5085184"/>
              <a:ext cx="4860032" cy="64807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287524" y="2348880"/>
            <a:ext cx="4284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TW" sz="4000" i="1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4000" i="1" baseline="-250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 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zh-TW" sz="4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m=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1,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…</a:t>
            </a:r>
            <a:endParaRPr lang="zh-TW" altLang="en-US" sz="4000" baseline="30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06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114" y="0"/>
            <a:ext cx="21948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Polar plot</a:t>
            </a:r>
            <a:endParaRPr lang="zh-TW" altLang="en-US" sz="4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4067944" y="1232756"/>
            <a:ext cx="4836732" cy="3672408"/>
            <a:chOff x="2951820" y="728700"/>
            <a:chExt cx="5952856" cy="4176464"/>
          </a:xfrm>
        </p:grpSpPr>
        <p:pic>
          <p:nvPicPr>
            <p:cNvPr id="6" name="Picture 2" descr="相關圖片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42" t="24196" r="26644" b="15411"/>
            <a:stretch/>
          </p:blipFill>
          <p:spPr bwMode="auto">
            <a:xfrm>
              <a:off x="3023828" y="728700"/>
              <a:ext cx="5880848" cy="41416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矩形 6"/>
            <p:cNvSpPr/>
            <p:nvPr/>
          </p:nvSpPr>
          <p:spPr>
            <a:xfrm>
              <a:off x="2951820" y="728700"/>
              <a:ext cx="3348372" cy="5760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4319972" y="4329100"/>
              <a:ext cx="4536504" cy="5760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3078" name="Picture 6" descr="「polar plot」的圖片搜尋結果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6" r="13300"/>
          <a:stretch/>
        </p:blipFill>
        <p:spPr bwMode="auto">
          <a:xfrm>
            <a:off x="143508" y="692696"/>
            <a:ext cx="4596384" cy="486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51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相關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4795949" cy="685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10114" y="0"/>
            <a:ext cx="48718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Rotation of a molecule</a:t>
            </a:r>
            <a:endParaRPr lang="zh-TW" altLang="en-US" sz="4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696236" y="188640"/>
            <a:ext cx="4122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endParaRPr lang="zh-TW" altLang="en-US" sz="4000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419872" y="3398907"/>
            <a:ext cx="7649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TW" sz="4000" i="1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endParaRPr lang="zh-TW" altLang="en-US" sz="4000" i="1" baseline="-25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108012" y="1124744"/>
            <a:ext cx="4860032" cy="743890"/>
            <a:chOff x="0" y="5049180"/>
            <a:chExt cx="4860032" cy="743890"/>
          </a:xfrm>
        </p:grpSpPr>
        <p:sp>
          <p:nvSpPr>
            <p:cNvPr id="7" name="文字方塊 6"/>
            <p:cNvSpPr txBox="1"/>
            <p:nvPr/>
          </p:nvSpPr>
          <p:spPr>
            <a:xfrm>
              <a:off x="11396" y="5049180"/>
              <a:ext cx="48013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40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Number of nodes   	</a:t>
              </a:r>
              <a:endParaRPr lang="zh-TW" altLang="en-US" sz="40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向右箭號 7"/>
            <p:cNvSpPr/>
            <p:nvPr/>
          </p:nvSpPr>
          <p:spPr>
            <a:xfrm>
              <a:off x="3779912" y="5265204"/>
              <a:ext cx="540060" cy="36004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338603" y="5085184"/>
              <a:ext cx="466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4000" i="1" dirty="0">
                  <a:solidFill>
                    <a:srgbClr val="0000FF"/>
                  </a:solidFill>
                  <a:latin typeface="Symbol" panose="05050102010706020507" pitchFamily="18" charset="2"/>
                  <a:cs typeface="Times New Roman" panose="02020603050405020304" pitchFamily="18" charset="0"/>
                </a:rPr>
                <a:t>l</a:t>
              </a:r>
              <a:endParaRPr lang="zh-TW" altLang="en-US" dirty="0"/>
            </a:p>
          </p:txBody>
        </p:sp>
        <p:sp>
          <p:nvSpPr>
            <p:cNvPr id="10" name="圓角矩形 9"/>
            <p:cNvSpPr/>
            <p:nvPr/>
          </p:nvSpPr>
          <p:spPr>
            <a:xfrm>
              <a:off x="0" y="5085184"/>
              <a:ext cx="4860032" cy="648072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1811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7623" y="188640"/>
            <a:ext cx="9373079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8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zh-TW" sz="3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v”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=0, </a:t>
            </a:r>
            <a:r>
              <a:rPr lang="en-US" altLang="zh-TW" sz="3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J”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altLang="zh-TW" sz="3800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TW" sz="3800" i="1" dirty="0" err="1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n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→ </a:t>
            </a:r>
            <a:r>
              <a:rPr lang="en-US" altLang="zh-TW" sz="38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altLang="zh-TW" sz="3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zh-TW" sz="3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v’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=1, </a:t>
            </a:r>
            <a:r>
              <a:rPr lang="en-US" altLang="zh-TW" sz="3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J’=J”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±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1)</a:t>
            </a:r>
            <a:r>
              <a:rPr lang="en-US" altLang="zh-TW" sz="38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endParaRPr lang="zh-TW" altLang="en-US" sz="38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「hcl ir spectrum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292" y="1304764"/>
            <a:ext cx="924880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660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3" y="440668"/>
            <a:ext cx="9056815" cy="34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46713" y="4113076"/>
            <a:ext cx="431958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5pPr>
            <a:lvl6pPr marL="15367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6pPr>
            <a:lvl7pPr marL="19939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7pPr>
            <a:lvl8pPr marL="24511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8pPr>
            <a:lvl9pPr marL="29083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9pPr>
          </a:lstStyle>
          <a:p>
            <a:r>
              <a:rPr lang="en-GB" altLang="zh-TW" sz="1200" b="1" dirty="0">
                <a:latin typeface="Arial" charset="0"/>
              </a:rPr>
              <a:t>Kenta </a:t>
            </a:r>
            <a:r>
              <a:rPr lang="en-GB" altLang="zh-TW" sz="1200" b="1" dirty="0" err="1">
                <a:latin typeface="Arial" charset="0"/>
              </a:rPr>
              <a:t>Mizuse</a:t>
            </a:r>
            <a:r>
              <a:rPr lang="en-GB" altLang="zh-TW" sz="1200" b="1" dirty="0">
                <a:latin typeface="Arial" charset="0"/>
              </a:rPr>
              <a:t> et al. </a:t>
            </a:r>
            <a:r>
              <a:rPr lang="en-GB" altLang="zh-TW" sz="1200" b="1" dirty="0" err="1">
                <a:latin typeface="Arial" charset="0"/>
              </a:rPr>
              <a:t>Sci</a:t>
            </a:r>
            <a:r>
              <a:rPr lang="en-GB" altLang="zh-TW" sz="1200" b="1" dirty="0">
                <a:latin typeface="Arial" charset="0"/>
              </a:rPr>
              <a:t> </a:t>
            </a:r>
            <a:r>
              <a:rPr lang="en-GB" altLang="zh-TW" sz="1200" b="1" dirty="0" err="1">
                <a:latin typeface="Arial" charset="0"/>
              </a:rPr>
              <a:t>Adv</a:t>
            </a:r>
            <a:r>
              <a:rPr lang="en-GB" altLang="zh-TW" sz="1200" b="1" dirty="0">
                <a:latin typeface="Arial" charset="0"/>
              </a:rPr>
              <a:t> 2015;1:e1400185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0" y="4653136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(Bottom) Observed N</a:t>
            </a:r>
            <a:r>
              <a:rPr lang="en-US" altLang="zh-TW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3+</a:t>
            </a:r>
            <a:r>
              <a:rPr lang="en-US" altLang="zh-TW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ion images (after the calibration). The double ring structure comes from the two channels of Coulomb explosion (N</a:t>
            </a:r>
            <a:r>
              <a:rPr lang="en-US" altLang="zh-TW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3+</a:t>
            </a:r>
            <a:r>
              <a:rPr lang="en-US" altLang="zh-TW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 N</a:t>
            </a:r>
            <a:r>
              <a:rPr lang="en-US" altLang="zh-TW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4+</a:t>
            </a:r>
            <a:r>
              <a:rPr lang="en-US" altLang="zh-TW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N</a:t>
            </a:r>
            <a:r>
              <a:rPr lang="en-US" altLang="zh-TW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5+</a:t>
            </a:r>
            <a:r>
              <a:rPr lang="en-US" altLang="zh-TW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in which higher-charge states lead to larger kinetic energy release (outer ring). (Top) Polar plots of the observed angular probability. The polarization of the pulse is vertical in this figure.</a:t>
            </a:r>
            <a:endParaRPr lang="zh-TW" alt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60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503548" y="512676"/>
            <a:ext cx="8244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course, electron(s) in atom(s)</a:t>
            </a:r>
            <a:endParaRPr lang="zh-TW" alt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79512" y="2060848"/>
            <a:ext cx="8784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Next: 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can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atom </a:t>
            </a:r>
            <a:r>
              <a:rPr lang="en-US" altLang="zh-TW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</a:t>
            </a:r>
            <a:r>
              <a:rPr lang="en-US" altLang="zh-TW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viewed as a classical particle?</a:t>
            </a:r>
          </a:p>
          <a:p>
            <a:pPr>
              <a:spcBef>
                <a:spcPts val="1200"/>
              </a:spcBef>
            </a:pPr>
            <a:r>
              <a:rPr lang="en-US" altLang="zh-TW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Free Space? </a:t>
            </a:r>
            <a:r>
              <a:rPr lang="en-US" altLang="zh-TW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Usually Yes</a:t>
            </a:r>
            <a:r>
              <a:rPr lang="en-US" altLang="zh-TW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1200"/>
              </a:spcBef>
            </a:pPr>
            <a:r>
              <a:rPr lang="en-US" altLang="zh-TW" sz="4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 molecule? Sometimes  </a:t>
            </a:r>
            <a:endParaRPr lang="zh-TW" altLang="en-US" sz="40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808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4000" dirty="0" smtClean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326</Words>
  <Application>Microsoft Office PowerPoint</Application>
  <PresentationFormat>如螢幕大小 (4:3)</PresentationFormat>
  <Paragraphs>59</Paragraphs>
  <Slides>18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19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Jim Lin</dc:creator>
  <cp:lastModifiedBy>Jim Lin</cp:lastModifiedBy>
  <cp:revision>19</cp:revision>
  <dcterms:created xsi:type="dcterms:W3CDTF">2017-11-28T07:36:25Z</dcterms:created>
  <dcterms:modified xsi:type="dcterms:W3CDTF">2017-12-05T01:59:27Z</dcterms:modified>
</cp:coreProperties>
</file>